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47E77-C35B-4008-9DAA-FB676695F0A6}" v="13" dt="2024-06-14T08:34:39.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 prajapati" userId="3928aa634064481c" providerId="LiveId" clId="{25347E77-C35B-4008-9DAA-FB676695F0A6}"/>
    <pc:docChg chg="undo custSel addSld modSld sldOrd">
      <pc:chgData name="pradeep prajapati" userId="3928aa634064481c" providerId="LiveId" clId="{25347E77-C35B-4008-9DAA-FB676695F0A6}" dt="2024-06-14T09:01:14.876" v="1571" actId="20577"/>
      <pc:docMkLst>
        <pc:docMk/>
      </pc:docMkLst>
      <pc:sldChg chg="modSp mod">
        <pc:chgData name="pradeep prajapati" userId="3928aa634064481c" providerId="LiveId" clId="{25347E77-C35B-4008-9DAA-FB676695F0A6}" dt="2024-06-14T08:27:00.558" v="1372" actId="255"/>
        <pc:sldMkLst>
          <pc:docMk/>
          <pc:sldMk cId="4287356415" sldId="257"/>
        </pc:sldMkLst>
        <pc:spChg chg="mod">
          <ac:chgData name="pradeep prajapati" userId="3928aa634064481c" providerId="LiveId" clId="{25347E77-C35B-4008-9DAA-FB676695F0A6}" dt="2024-06-14T07:33:17.034" v="42" actId="255"/>
          <ac:spMkLst>
            <pc:docMk/>
            <pc:sldMk cId="4287356415" sldId="257"/>
            <ac:spMk id="2" creationId="{F40AA700-960A-901E-5E10-B6C116031087}"/>
          </ac:spMkLst>
        </pc:spChg>
        <pc:spChg chg="mod">
          <ac:chgData name="pradeep prajapati" userId="3928aa634064481c" providerId="LiveId" clId="{25347E77-C35B-4008-9DAA-FB676695F0A6}" dt="2024-06-14T08:27:00.558" v="1372" actId="255"/>
          <ac:spMkLst>
            <pc:docMk/>
            <pc:sldMk cId="4287356415" sldId="257"/>
            <ac:spMk id="4" creationId="{67D7F2F9-3AD6-48C1-F73D-09B260CF4786}"/>
          </ac:spMkLst>
        </pc:spChg>
      </pc:sldChg>
      <pc:sldChg chg="modSp mod">
        <pc:chgData name="pradeep prajapati" userId="3928aa634064481c" providerId="LiveId" clId="{25347E77-C35B-4008-9DAA-FB676695F0A6}" dt="2024-06-14T09:00:53.405" v="1566" actId="207"/>
        <pc:sldMkLst>
          <pc:docMk/>
          <pc:sldMk cId="1623138964" sldId="258"/>
        </pc:sldMkLst>
        <pc:spChg chg="mod">
          <ac:chgData name="pradeep prajapati" userId="3928aa634064481c" providerId="LiveId" clId="{25347E77-C35B-4008-9DAA-FB676695F0A6}" dt="2024-06-14T09:00:53.405" v="1566" actId="207"/>
          <ac:spMkLst>
            <pc:docMk/>
            <pc:sldMk cId="1623138964" sldId="258"/>
            <ac:spMk id="2" creationId="{E9C09B95-4988-FD19-0934-CF1C1CC3905C}"/>
          </ac:spMkLst>
        </pc:spChg>
        <pc:spChg chg="mod">
          <ac:chgData name="pradeep prajapati" userId="3928aa634064481c" providerId="LiveId" clId="{25347E77-C35B-4008-9DAA-FB676695F0A6}" dt="2024-06-14T08:42:05.096" v="1479" actId="27636"/>
          <ac:spMkLst>
            <pc:docMk/>
            <pc:sldMk cId="1623138964" sldId="258"/>
            <ac:spMk id="3" creationId="{CA859AAA-7ADE-D080-B6F5-4C1B784CCC58}"/>
          </ac:spMkLst>
        </pc:spChg>
      </pc:sldChg>
      <pc:sldChg chg="modSp new mod">
        <pc:chgData name="pradeep prajapati" userId="3928aa634064481c" providerId="LiveId" clId="{25347E77-C35B-4008-9DAA-FB676695F0A6}" dt="2024-06-14T08:41:56.020" v="1477" actId="12"/>
        <pc:sldMkLst>
          <pc:docMk/>
          <pc:sldMk cId="972460026" sldId="259"/>
        </pc:sldMkLst>
        <pc:spChg chg="mod">
          <ac:chgData name="pradeep prajapati" userId="3928aa634064481c" providerId="LiveId" clId="{25347E77-C35B-4008-9DAA-FB676695F0A6}" dt="2024-06-14T08:29:45.958" v="1402" actId="14100"/>
          <ac:spMkLst>
            <pc:docMk/>
            <pc:sldMk cId="972460026" sldId="259"/>
            <ac:spMk id="2" creationId="{2FF00609-50CD-B7E2-03F7-A260575B10D5}"/>
          </ac:spMkLst>
        </pc:spChg>
        <pc:spChg chg="mod">
          <ac:chgData name="pradeep prajapati" userId="3928aa634064481c" providerId="LiveId" clId="{25347E77-C35B-4008-9DAA-FB676695F0A6}" dt="2024-06-14T08:41:56.020" v="1477" actId="12"/>
          <ac:spMkLst>
            <pc:docMk/>
            <pc:sldMk cId="972460026" sldId="259"/>
            <ac:spMk id="3" creationId="{2BA2A7FE-6213-A966-69E6-BE33A08D2E34}"/>
          </ac:spMkLst>
        </pc:spChg>
      </pc:sldChg>
      <pc:sldChg chg="modSp new mod">
        <pc:chgData name="pradeep prajapati" userId="3928aa634064481c" providerId="LiveId" clId="{25347E77-C35B-4008-9DAA-FB676695F0A6}" dt="2024-06-14T08:59:48.968" v="1563" actId="255"/>
        <pc:sldMkLst>
          <pc:docMk/>
          <pc:sldMk cId="1664172061" sldId="260"/>
        </pc:sldMkLst>
        <pc:spChg chg="mod">
          <ac:chgData name="pradeep prajapati" userId="3928aa634064481c" providerId="LiveId" clId="{25347E77-C35B-4008-9DAA-FB676695F0A6}" dt="2024-06-14T08:59:48.968" v="1563" actId="255"/>
          <ac:spMkLst>
            <pc:docMk/>
            <pc:sldMk cId="1664172061" sldId="260"/>
            <ac:spMk id="2" creationId="{EA2DB324-BB48-CC1E-12BB-ACA6486C6485}"/>
          </ac:spMkLst>
        </pc:spChg>
        <pc:spChg chg="mod">
          <ac:chgData name="pradeep prajapati" userId="3928aa634064481c" providerId="LiveId" clId="{25347E77-C35B-4008-9DAA-FB676695F0A6}" dt="2024-06-14T08:30:24.326" v="1405" actId="255"/>
          <ac:spMkLst>
            <pc:docMk/>
            <pc:sldMk cId="1664172061" sldId="260"/>
            <ac:spMk id="3" creationId="{EBC8FE04-15BC-58CC-1903-26C40CB236C0}"/>
          </ac:spMkLst>
        </pc:spChg>
      </pc:sldChg>
      <pc:sldChg chg="modSp new mod">
        <pc:chgData name="pradeep prajapati" userId="3928aa634064481c" providerId="LiveId" clId="{25347E77-C35B-4008-9DAA-FB676695F0A6}" dt="2024-06-14T08:38:08.882" v="1463" actId="255"/>
        <pc:sldMkLst>
          <pc:docMk/>
          <pc:sldMk cId="2521496309" sldId="261"/>
        </pc:sldMkLst>
        <pc:spChg chg="mod">
          <ac:chgData name="pradeep prajapati" userId="3928aa634064481c" providerId="LiveId" clId="{25347E77-C35B-4008-9DAA-FB676695F0A6}" dt="2024-06-14T08:38:08.882" v="1463" actId="255"/>
          <ac:spMkLst>
            <pc:docMk/>
            <pc:sldMk cId="2521496309" sldId="261"/>
            <ac:spMk id="2" creationId="{5B5C3C6B-EE86-0112-4A12-D634640ABA3A}"/>
          </ac:spMkLst>
        </pc:spChg>
        <pc:spChg chg="mod">
          <ac:chgData name="pradeep prajapati" userId="3928aa634064481c" providerId="LiveId" clId="{25347E77-C35B-4008-9DAA-FB676695F0A6}" dt="2024-06-14T08:37:57.729" v="1462" actId="20577"/>
          <ac:spMkLst>
            <pc:docMk/>
            <pc:sldMk cId="2521496309" sldId="261"/>
            <ac:spMk id="3" creationId="{7C3165E1-95FB-31DC-FD45-A3CF42C597DA}"/>
          </ac:spMkLst>
        </pc:spChg>
      </pc:sldChg>
      <pc:sldChg chg="modSp new mod">
        <pc:chgData name="pradeep prajapati" userId="3928aa634064481c" providerId="LiveId" clId="{25347E77-C35B-4008-9DAA-FB676695F0A6}" dt="2024-06-14T08:41:00.443" v="1475" actId="255"/>
        <pc:sldMkLst>
          <pc:docMk/>
          <pc:sldMk cId="2049449192" sldId="262"/>
        </pc:sldMkLst>
        <pc:spChg chg="mod">
          <ac:chgData name="pradeep prajapati" userId="3928aa634064481c" providerId="LiveId" clId="{25347E77-C35B-4008-9DAA-FB676695F0A6}" dt="2024-06-14T08:39:56.740" v="1469" actId="14100"/>
          <ac:spMkLst>
            <pc:docMk/>
            <pc:sldMk cId="2049449192" sldId="262"/>
            <ac:spMk id="2" creationId="{7C70B181-7E30-5984-14D8-C7991B64F426}"/>
          </ac:spMkLst>
        </pc:spChg>
        <pc:spChg chg="mod">
          <ac:chgData name="pradeep prajapati" userId="3928aa634064481c" providerId="LiveId" clId="{25347E77-C35B-4008-9DAA-FB676695F0A6}" dt="2024-06-14T08:41:00.443" v="1475" actId="255"/>
          <ac:spMkLst>
            <pc:docMk/>
            <pc:sldMk cId="2049449192" sldId="262"/>
            <ac:spMk id="3" creationId="{57FD9A22-F1F7-6070-5CE3-13B858D9442E}"/>
          </ac:spMkLst>
        </pc:spChg>
      </pc:sldChg>
      <pc:sldChg chg="modSp new mod">
        <pc:chgData name="pradeep prajapati" userId="3928aa634064481c" providerId="LiveId" clId="{25347E77-C35B-4008-9DAA-FB676695F0A6}" dt="2024-06-14T08:45:00.953" v="1494" actId="27636"/>
        <pc:sldMkLst>
          <pc:docMk/>
          <pc:sldMk cId="4187804952" sldId="263"/>
        </pc:sldMkLst>
        <pc:spChg chg="mod">
          <ac:chgData name="pradeep prajapati" userId="3928aa634064481c" providerId="LiveId" clId="{25347E77-C35B-4008-9DAA-FB676695F0A6}" dt="2024-06-14T08:43:07.626" v="1485" actId="14100"/>
          <ac:spMkLst>
            <pc:docMk/>
            <pc:sldMk cId="4187804952" sldId="263"/>
            <ac:spMk id="2" creationId="{AE8207A3-4D0D-6390-478F-D2771EF83B96}"/>
          </ac:spMkLst>
        </pc:spChg>
        <pc:spChg chg="mod">
          <ac:chgData name="pradeep prajapati" userId="3928aa634064481c" providerId="LiveId" clId="{25347E77-C35B-4008-9DAA-FB676695F0A6}" dt="2024-06-14T08:45:00.953" v="1494" actId="27636"/>
          <ac:spMkLst>
            <pc:docMk/>
            <pc:sldMk cId="4187804952" sldId="263"/>
            <ac:spMk id="3" creationId="{53C4C938-F0AF-73A5-07A3-E010F0C48274}"/>
          </ac:spMkLst>
        </pc:spChg>
      </pc:sldChg>
      <pc:sldChg chg="modSp new mod ord">
        <pc:chgData name="pradeep prajapati" userId="3928aa634064481c" providerId="LiveId" clId="{25347E77-C35B-4008-9DAA-FB676695F0A6}" dt="2024-06-14T09:01:14.876" v="1571" actId="20577"/>
        <pc:sldMkLst>
          <pc:docMk/>
          <pc:sldMk cId="3570923246" sldId="264"/>
        </pc:sldMkLst>
        <pc:spChg chg="mod">
          <ac:chgData name="pradeep prajapati" userId="3928aa634064481c" providerId="LiveId" clId="{25347E77-C35B-4008-9DAA-FB676695F0A6}" dt="2024-06-14T08:51:56.271" v="1498" actId="12"/>
          <ac:spMkLst>
            <pc:docMk/>
            <pc:sldMk cId="3570923246" sldId="264"/>
            <ac:spMk id="2" creationId="{01F73915-E59A-251A-C3EA-F71B6C1615BB}"/>
          </ac:spMkLst>
        </pc:spChg>
        <pc:spChg chg="mod">
          <ac:chgData name="pradeep prajapati" userId="3928aa634064481c" providerId="LiveId" clId="{25347E77-C35B-4008-9DAA-FB676695F0A6}" dt="2024-06-14T09:01:14.876" v="1571" actId="20577"/>
          <ac:spMkLst>
            <pc:docMk/>
            <pc:sldMk cId="3570923246" sldId="264"/>
            <ac:spMk id="3" creationId="{174FB1A5-D182-5DBE-0DCE-2D803B6A81D8}"/>
          </ac:spMkLst>
        </pc:spChg>
      </pc:sldChg>
      <pc:sldChg chg="modSp new mod ord">
        <pc:chgData name="pradeep prajapati" userId="3928aa634064481c" providerId="LiveId" clId="{25347E77-C35B-4008-9DAA-FB676695F0A6}" dt="2024-06-14T09:00:18.975" v="1565" actId="255"/>
        <pc:sldMkLst>
          <pc:docMk/>
          <pc:sldMk cId="2612708480" sldId="265"/>
        </pc:sldMkLst>
        <pc:spChg chg="mod">
          <ac:chgData name="pradeep prajapati" userId="3928aa634064481c" providerId="LiveId" clId="{25347E77-C35B-4008-9DAA-FB676695F0A6}" dt="2024-06-14T09:00:18.975" v="1565" actId="255"/>
          <ac:spMkLst>
            <pc:docMk/>
            <pc:sldMk cId="2612708480" sldId="265"/>
            <ac:spMk id="2" creationId="{DC79F77F-B2DA-E883-A7C8-BF9267D75B3E}"/>
          </ac:spMkLst>
        </pc:spChg>
        <pc:spChg chg="mod">
          <ac:chgData name="pradeep prajapati" userId="3928aa634064481c" providerId="LiveId" clId="{25347E77-C35B-4008-9DAA-FB676695F0A6}" dt="2024-06-14T08:58:53.072" v="1560" actId="12"/>
          <ac:spMkLst>
            <pc:docMk/>
            <pc:sldMk cId="2612708480" sldId="265"/>
            <ac:spMk id="3" creationId="{F49B024A-FC91-46AE-7114-927DC64127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6/14/2024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B53E-D387-5F19-50DC-B11BD35A9536}"/>
              </a:ext>
            </a:extLst>
          </p:cNvPr>
          <p:cNvSpPr>
            <a:spLocks noGrp="1"/>
          </p:cNvSpPr>
          <p:nvPr>
            <p:ph type="ctrTitle"/>
          </p:nvPr>
        </p:nvSpPr>
        <p:spPr>
          <a:xfrm>
            <a:off x="1730477" y="1710269"/>
            <a:ext cx="7649497" cy="1718732"/>
          </a:xfrm>
        </p:spPr>
        <p:txBody>
          <a:bodyPr/>
          <a:lstStyle/>
          <a:p>
            <a:r>
              <a:rPr lang="en-US" dirty="0">
                <a:solidFill>
                  <a:schemeClr val="tx1"/>
                </a:solidFill>
              </a:rPr>
              <a:t>   Laravel Developer</a:t>
            </a:r>
            <a:endParaRPr lang="en-IN" dirty="0">
              <a:solidFill>
                <a:schemeClr val="tx1"/>
              </a:solidFill>
            </a:endParaRPr>
          </a:p>
        </p:txBody>
      </p:sp>
      <p:sp>
        <p:nvSpPr>
          <p:cNvPr id="3" name="Subtitle 2">
            <a:extLst>
              <a:ext uri="{FF2B5EF4-FFF2-40B4-BE49-F238E27FC236}">
                <a16:creationId xmlns:a16="http://schemas.microsoft.com/office/drawing/2014/main" id="{6A2D5285-28F7-ED9E-98C0-5C69AA74377C}"/>
              </a:ext>
            </a:extLst>
          </p:cNvPr>
          <p:cNvSpPr>
            <a:spLocks noGrp="1"/>
          </p:cNvSpPr>
          <p:nvPr>
            <p:ph type="subTitle" idx="1"/>
          </p:nvPr>
        </p:nvSpPr>
        <p:spPr>
          <a:xfrm>
            <a:off x="7836310" y="6037006"/>
            <a:ext cx="3097160" cy="648930"/>
          </a:xfrm>
        </p:spPr>
        <p:txBody>
          <a:bodyPr/>
          <a:lstStyle/>
          <a:p>
            <a:r>
              <a:rPr lang="en-US" dirty="0">
                <a:solidFill>
                  <a:schemeClr val="tx1"/>
                </a:solidFill>
              </a:rPr>
              <a:t>By – SHEETAL PRAJAPATI</a:t>
            </a:r>
            <a:endParaRPr lang="en-IN" dirty="0">
              <a:solidFill>
                <a:schemeClr val="tx1"/>
              </a:solidFill>
            </a:endParaRPr>
          </a:p>
        </p:txBody>
      </p:sp>
    </p:spTree>
    <p:extLst>
      <p:ext uri="{BB962C8B-B14F-4D97-AF65-F5344CB8AC3E}">
        <p14:creationId xmlns:p14="http://schemas.microsoft.com/office/powerpoint/2010/main" val="3982355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3915-E59A-251A-C3EA-F71B6C1615BB}"/>
              </a:ext>
            </a:extLst>
          </p:cNvPr>
          <p:cNvSpPr>
            <a:spLocks noGrp="1"/>
          </p:cNvSpPr>
          <p:nvPr>
            <p:ph type="title"/>
          </p:nvPr>
        </p:nvSpPr>
        <p:spPr>
          <a:xfrm>
            <a:off x="677334" y="609600"/>
            <a:ext cx="8596668" cy="701040"/>
          </a:xfrm>
        </p:spPr>
        <p:txBody>
          <a:bodyPr/>
          <a:lstStyle/>
          <a:p>
            <a:pPr marL="571500" indent="-571500">
              <a:buFont typeface="Wingdings" panose="05000000000000000000" pitchFamily="2" charset="2"/>
              <a:buChar char="Ø"/>
            </a:pPr>
            <a:r>
              <a:rPr lang="en-IN" b="1" i="0" dirty="0">
                <a:effectLst/>
                <a:latin typeface="__Inter_aaf875"/>
              </a:rPr>
              <a:t>Conclusion of Laravel</a:t>
            </a:r>
            <a:endParaRPr lang="en-IN" dirty="0"/>
          </a:p>
        </p:txBody>
      </p:sp>
      <p:sp>
        <p:nvSpPr>
          <p:cNvPr id="3" name="Content Placeholder 2">
            <a:extLst>
              <a:ext uri="{FF2B5EF4-FFF2-40B4-BE49-F238E27FC236}">
                <a16:creationId xmlns:a16="http://schemas.microsoft.com/office/drawing/2014/main" id="{174FB1A5-D182-5DBE-0DCE-2D803B6A81D8}"/>
              </a:ext>
            </a:extLst>
          </p:cNvPr>
          <p:cNvSpPr>
            <a:spLocks noGrp="1"/>
          </p:cNvSpPr>
          <p:nvPr>
            <p:ph idx="1"/>
          </p:nvPr>
        </p:nvSpPr>
        <p:spPr>
          <a:xfrm>
            <a:off x="677334" y="1605281"/>
            <a:ext cx="8596668" cy="4436082"/>
          </a:xfrm>
        </p:spPr>
        <p:txBody>
          <a:bodyPr/>
          <a:lstStyle/>
          <a:p>
            <a:pPr algn="l"/>
            <a:endParaRPr lang="en-US" dirty="0"/>
          </a:p>
          <a:p>
            <a:pPr marL="0" indent="0" algn="l">
              <a:buNone/>
            </a:pPr>
            <a:endParaRPr lang="en-US" dirty="0"/>
          </a:p>
          <a:p>
            <a:pPr marL="0" indent="0" algn="l">
              <a:buNone/>
            </a:pPr>
            <a:r>
              <a:rPr lang="en-US" sz="2000" b="0" i="0" dirty="0">
                <a:solidFill>
                  <a:srgbClr val="374151"/>
                </a:solidFill>
                <a:effectLst/>
                <a:latin typeface="Aptos Display" panose="020B0004020202020204" pitchFamily="34" charset="0"/>
              </a:rPr>
              <a:t>Laravel is a powerful and popular PHP framework that provides a robust set of tools and features for building robust and scalable web applications. With its modular and flexible architecture, Laravel makes it easy to build and maintain large-scale applications.</a:t>
            </a:r>
          </a:p>
          <a:p>
            <a:pPr marL="0" indent="0" algn="l">
              <a:buNone/>
            </a:pPr>
            <a:endParaRPr lang="en-US" b="0" i="0" dirty="0">
              <a:solidFill>
                <a:srgbClr val="374151"/>
              </a:solidFill>
              <a:effectLst/>
              <a:latin typeface="__Inter_aaf875"/>
            </a:endParaRPr>
          </a:p>
          <a:p>
            <a:endParaRPr lang="en-IN" dirty="0"/>
          </a:p>
        </p:txBody>
      </p:sp>
    </p:spTree>
    <p:extLst>
      <p:ext uri="{BB962C8B-B14F-4D97-AF65-F5344CB8AC3E}">
        <p14:creationId xmlns:p14="http://schemas.microsoft.com/office/powerpoint/2010/main" val="357092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A700-960A-901E-5E10-B6C116031087}"/>
              </a:ext>
            </a:extLst>
          </p:cNvPr>
          <p:cNvSpPr>
            <a:spLocks noGrp="1"/>
          </p:cNvSpPr>
          <p:nvPr>
            <p:ph type="title"/>
          </p:nvPr>
        </p:nvSpPr>
        <p:spPr>
          <a:xfrm>
            <a:off x="353961" y="255640"/>
            <a:ext cx="8920041" cy="1150374"/>
          </a:xfrm>
        </p:spPr>
        <p:txBody>
          <a:bodyPr>
            <a:normAutofit/>
          </a:bodyPr>
          <a:lstStyle/>
          <a:p>
            <a:pPr marL="571500" indent="-571500">
              <a:buFont typeface="Wingdings" panose="05000000000000000000" pitchFamily="2" charset="2"/>
              <a:buChar char="Ø"/>
            </a:pPr>
            <a:r>
              <a:rPr lang="en-US" b="1" dirty="0">
                <a:solidFill>
                  <a:schemeClr val="accent1">
                    <a:lumMod val="75000"/>
                  </a:schemeClr>
                </a:solidFill>
              </a:rPr>
              <a:t>Introduction</a:t>
            </a:r>
            <a:r>
              <a:rPr lang="en-US" b="1" dirty="0"/>
              <a:t> </a:t>
            </a:r>
            <a:r>
              <a:rPr lang="en-US" b="1" dirty="0">
                <a:solidFill>
                  <a:schemeClr val="accent1">
                    <a:lumMod val="75000"/>
                  </a:schemeClr>
                </a:solidFill>
              </a:rPr>
              <a:t>of Laravel</a:t>
            </a:r>
            <a:endParaRPr lang="en-IN" b="1" dirty="0">
              <a:solidFill>
                <a:schemeClr val="accent1">
                  <a:lumMod val="75000"/>
                </a:schemeClr>
              </a:solidFill>
            </a:endParaRPr>
          </a:p>
        </p:txBody>
      </p:sp>
      <p:sp>
        <p:nvSpPr>
          <p:cNvPr id="4" name="Rectangle 1">
            <a:extLst>
              <a:ext uri="{FF2B5EF4-FFF2-40B4-BE49-F238E27FC236}">
                <a16:creationId xmlns:a16="http://schemas.microsoft.com/office/drawing/2014/main" id="{67D7F2F9-3AD6-48C1-F73D-09B260CF4786}"/>
              </a:ext>
            </a:extLst>
          </p:cNvPr>
          <p:cNvSpPr>
            <a:spLocks noGrp="1" noChangeArrowheads="1"/>
          </p:cNvSpPr>
          <p:nvPr>
            <p:ph idx="1"/>
          </p:nvPr>
        </p:nvSpPr>
        <p:spPr bwMode="auto">
          <a:xfrm>
            <a:off x="208280" y="1884730"/>
            <a:ext cx="11775440" cy="308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r>
              <a:rPr lang="en-US" sz="2000" b="0" i="0" dirty="0">
                <a:solidFill>
                  <a:srgbClr val="000000"/>
                </a:solidFill>
                <a:effectLst/>
                <a:latin typeface="Aptos Display" panose="020B0004020202020204" pitchFamily="34" charset="0"/>
              </a:rPr>
              <a:t>Laravel is an open-source PHP framework, which is robust and easy to understand. It follows a model-view-controller design pattern. Laravel reuses the existing components of different frameworks which helps in creating a web application. The web application thus designed is more structured and pragmatic.</a:t>
            </a:r>
          </a:p>
          <a:p>
            <a:endParaRPr lang="en-US" sz="2000" b="0" i="0" dirty="0">
              <a:solidFill>
                <a:srgbClr val="000000"/>
              </a:solidFill>
              <a:effectLst/>
              <a:latin typeface="Aptos Display" panose="020B0004020202020204" pitchFamily="34" charset="0"/>
            </a:endParaRPr>
          </a:p>
          <a:p>
            <a:r>
              <a:rPr lang="en-US" sz="2000" b="0" i="0" dirty="0">
                <a:solidFill>
                  <a:srgbClr val="000000"/>
                </a:solidFill>
                <a:effectLst/>
                <a:latin typeface="Aptos Display" panose="020B0004020202020204" pitchFamily="34" charset="0"/>
              </a:rPr>
              <a:t>Laravel offers a rich set of functionalities which incorporates the basic features of PHP frameworks like CodeIgniter, </a:t>
            </a:r>
            <a:r>
              <a:rPr lang="en-US" sz="2000" b="0" i="0" dirty="0" err="1">
                <a:solidFill>
                  <a:srgbClr val="000000"/>
                </a:solidFill>
                <a:effectLst/>
                <a:latin typeface="Aptos Display" panose="020B0004020202020204" pitchFamily="34" charset="0"/>
              </a:rPr>
              <a:t>Yii</a:t>
            </a:r>
            <a:r>
              <a:rPr lang="en-US" sz="2000" b="0" i="0" dirty="0">
                <a:solidFill>
                  <a:srgbClr val="000000"/>
                </a:solidFill>
                <a:effectLst/>
                <a:latin typeface="Aptos Display" panose="020B0004020202020204" pitchFamily="34" charset="0"/>
              </a:rPr>
              <a:t> and other programming languages like Ruby on Rails. Laravel has a very rich set of features which will boost the speed of web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735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9B95-4988-FD19-0934-CF1C1CC3905C}"/>
              </a:ext>
            </a:extLst>
          </p:cNvPr>
          <p:cNvSpPr>
            <a:spLocks noGrp="1"/>
          </p:cNvSpPr>
          <p:nvPr>
            <p:ph type="title"/>
          </p:nvPr>
        </p:nvSpPr>
        <p:spPr>
          <a:xfrm>
            <a:off x="304800" y="245805"/>
            <a:ext cx="8969202" cy="796413"/>
          </a:xfrm>
        </p:spPr>
        <p:txBody>
          <a:bodyPr>
            <a:normAutofit/>
          </a:bodyPr>
          <a:lstStyle/>
          <a:p>
            <a:pPr marL="571500" indent="-571500">
              <a:buFont typeface="Wingdings" panose="05000000000000000000" pitchFamily="2" charset="2"/>
              <a:buChar char="Ø"/>
            </a:pPr>
            <a:r>
              <a:rPr lang="en-IN" b="1" dirty="0">
                <a:latin typeface="__Inter_aaf875"/>
              </a:rPr>
              <a:t>Key Features </a:t>
            </a:r>
            <a:r>
              <a:rPr lang="en-IN" b="1" i="0" dirty="0">
                <a:effectLst/>
                <a:latin typeface="__Inter_aaf875"/>
              </a:rPr>
              <a:t> </a:t>
            </a:r>
            <a:r>
              <a:rPr lang="en-IN" b="1" dirty="0">
                <a:latin typeface="__Inter_aaf875"/>
              </a:rPr>
              <a:t>Of</a:t>
            </a:r>
            <a:r>
              <a:rPr lang="en-IN" b="1" i="0" dirty="0">
                <a:effectLst/>
                <a:latin typeface="__Inter_aaf875"/>
              </a:rPr>
              <a:t> Laravel?</a:t>
            </a:r>
            <a:endParaRPr lang="en-IN" b="1" dirty="0"/>
          </a:p>
        </p:txBody>
      </p:sp>
      <p:sp>
        <p:nvSpPr>
          <p:cNvPr id="3" name="Content Placeholder 2">
            <a:extLst>
              <a:ext uri="{FF2B5EF4-FFF2-40B4-BE49-F238E27FC236}">
                <a16:creationId xmlns:a16="http://schemas.microsoft.com/office/drawing/2014/main" id="{CA859AAA-7ADE-D080-B6F5-4C1B784CCC58}"/>
              </a:ext>
            </a:extLst>
          </p:cNvPr>
          <p:cNvSpPr>
            <a:spLocks noGrp="1"/>
          </p:cNvSpPr>
          <p:nvPr>
            <p:ph idx="1"/>
          </p:nvPr>
        </p:nvSpPr>
        <p:spPr>
          <a:xfrm>
            <a:off x="304800" y="1042218"/>
            <a:ext cx="10413453" cy="5569977"/>
          </a:xfrm>
        </p:spPr>
        <p:txBody>
          <a:bodyPr>
            <a:normAutofit fontScale="92500" lnSpcReduction="10000"/>
          </a:bodyPr>
          <a:lstStyle/>
          <a:p>
            <a:pPr algn="just"/>
            <a:r>
              <a:rPr lang="en-US" sz="2000" b="0" i="0" dirty="0">
                <a:solidFill>
                  <a:srgbClr val="374151"/>
                </a:solidFill>
                <a:effectLst/>
                <a:latin typeface="Arial" panose="020B0604020202020204" pitchFamily="34" charset="0"/>
                <a:cs typeface="Arial" panose="020B0604020202020204" pitchFamily="34" charset="0"/>
              </a:rPr>
              <a:t>Here are some key features of Laravel:</a:t>
            </a:r>
          </a:p>
          <a:p>
            <a:pPr algn="just"/>
            <a:endParaRPr lang="en-US" sz="2000" b="0" i="0" dirty="0">
              <a:solidFill>
                <a:srgbClr val="374151"/>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374151"/>
                </a:solidFill>
                <a:effectLst/>
                <a:latin typeface="Arial" panose="020B0604020202020204" pitchFamily="34" charset="0"/>
                <a:cs typeface="Arial" panose="020B0604020202020204" pitchFamily="34" charset="0"/>
              </a:rPr>
              <a:t>Modular design</a:t>
            </a:r>
            <a:r>
              <a:rPr lang="en-US" sz="2000" b="0" i="0" dirty="0">
                <a:solidFill>
                  <a:srgbClr val="374151"/>
                </a:solidFill>
                <a:effectLst/>
                <a:latin typeface="Arial" panose="020B0604020202020204" pitchFamily="34" charset="0"/>
                <a:cs typeface="Arial" panose="020B0604020202020204" pitchFamily="34" charset="0"/>
              </a:rPr>
              <a:t>: Laravel is built using a modular design, which means that it is composed of several components that can be easily swapped out or replaced.</a:t>
            </a:r>
          </a:p>
          <a:p>
            <a:pPr>
              <a:buFont typeface="+mj-lt"/>
              <a:buAutoNum type="arabicPeriod"/>
            </a:pPr>
            <a:endParaRPr lang="en-US" sz="2000" b="0" i="0" dirty="0">
              <a:solidFill>
                <a:srgbClr val="374151"/>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374151"/>
                </a:solidFill>
                <a:effectLst/>
                <a:latin typeface="Arial" panose="020B0604020202020204" pitchFamily="34" charset="0"/>
                <a:cs typeface="Arial" panose="020B0604020202020204" pitchFamily="34" charset="0"/>
              </a:rPr>
              <a:t>Eloquent ORM</a:t>
            </a:r>
            <a:r>
              <a:rPr lang="en-US" sz="2000" b="0" i="0" dirty="0">
                <a:solidFill>
                  <a:srgbClr val="374151"/>
                </a:solidFill>
                <a:effectLst/>
                <a:latin typeface="Arial" panose="020B0604020202020204" pitchFamily="34" charset="0"/>
                <a:cs typeface="Arial" panose="020B0604020202020204" pitchFamily="34" charset="0"/>
              </a:rPr>
              <a:t>: Laravel comes with an Object-Relational Mapping (ORM) system called Eloquent, which provides a simple and intuitive way to interact with databases.</a:t>
            </a:r>
          </a:p>
          <a:p>
            <a:pPr>
              <a:buFont typeface="+mj-lt"/>
              <a:buAutoNum type="arabicPeriod"/>
            </a:pPr>
            <a:endParaRPr lang="en-US" sz="2000" b="0" i="0" dirty="0">
              <a:solidFill>
                <a:srgbClr val="374151"/>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374151"/>
                </a:solidFill>
                <a:effectLst/>
                <a:latin typeface="Arial" panose="020B0604020202020204" pitchFamily="34" charset="0"/>
                <a:cs typeface="Arial" panose="020B0604020202020204" pitchFamily="34" charset="0"/>
              </a:rPr>
              <a:t>Blade templating engine</a:t>
            </a:r>
            <a:r>
              <a:rPr lang="en-US" sz="2000" b="0" i="0" dirty="0">
                <a:solidFill>
                  <a:srgbClr val="374151"/>
                </a:solidFill>
                <a:effectLst/>
                <a:latin typeface="Arial" panose="020B0604020202020204" pitchFamily="34" charset="0"/>
                <a:cs typeface="Arial" panose="020B0604020202020204" pitchFamily="34" charset="0"/>
              </a:rPr>
              <a:t>: Laravel includes a templating engine called Blade, which allows developers to build dynamic views with ease.</a:t>
            </a:r>
          </a:p>
          <a:p>
            <a:pPr>
              <a:buFont typeface="+mj-lt"/>
              <a:buAutoNum type="arabicPeriod"/>
            </a:pPr>
            <a:endParaRPr lang="en-US" sz="2000" b="0" i="0" dirty="0">
              <a:solidFill>
                <a:srgbClr val="374151"/>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374151"/>
                </a:solidFill>
                <a:effectLst/>
                <a:latin typeface="Arial" panose="020B0604020202020204" pitchFamily="34" charset="0"/>
                <a:cs typeface="Arial" panose="020B0604020202020204" pitchFamily="34" charset="0"/>
              </a:rPr>
              <a:t>Routing and middleware</a:t>
            </a:r>
            <a:r>
              <a:rPr lang="en-US" sz="2000" b="0" i="0" dirty="0">
                <a:solidFill>
                  <a:srgbClr val="374151"/>
                </a:solidFill>
                <a:effectLst/>
                <a:latin typeface="Arial" panose="020B0604020202020204" pitchFamily="34" charset="0"/>
                <a:cs typeface="Arial" panose="020B0604020202020204" pitchFamily="34" charset="0"/>
              </a:rPr>
              <a:t>: Laravel provides a robust routing system and middleware features that make it easy to handle requests and responses.</a:t>
            </a:r>
          </a:p>
          <a:p>
            <a:pPr>
              <a:buFont typeface="+mj-lt"/>
              <a:buAutoNum type="arabicPeriod"/>
            </a:pPr>
            <a:endParaRPr lang="en-US" sz="2000" b="0" i="0" dirty="0">
              <a:solidFill>
                <a:srgbClr val="374151"/>
              </a:solidFill>
              <a:effectLst/>
              <a:latin typeface="Arial" panose="020B0604020202020204" pitchFamily="34" charset="0"/>
              <a:cs typeface="Arial" panose="020B0604020202020204" pitchFamily="34" charset="0"/>
            </a:endParaRPr>
          </a:p>
          <a:p>
            <a:pPr>
              <a:buFont typeface="+mj-lt"/>
              <a:buAutoNum type="arabicPeriod"/>
            </a:pPr>
            <a:r>
              <a:rPr lang="en-US" sz="2000" b="1" i="0" dirty="0">
                <a:solidFill>
                  <a:srgbClr val="374151"/>
                </a:solidFill>
                <a:effectLst/>
                <a:latin typeface="Arial" panose="020B0604020202020204" pitchFamily="34" charset="0"/>
                <a:cs typeface="Arial" panose="020B0604020202020204" pitchFamily="34" charset="0"/>
              </a:rPr>
              <a:t>Authentication and authorization</a:t>
            </a:r>
            <a:r>
              <a:rPr lang="en-US" sz="2000" b="0" i="0" dirty="0">
                <a:solidFill>
                  <a:srgbClr val="374151"/>
                </a:solidFill>
                <a:effectLst/>
                <a:latin typeface="Arial" panose="020B0604020202020204" pitchFamily="34" charset="0"/>
                <a:cs typeface="Arial" panose="020B0604020202020204" pitchFamily="34" charset="0"/>
              </a:rPr>
              <a:t>: Laravel comes with built-in support for authentication and authorization, making it easy to secure applications.</a:t>
            </a:r>
          </a:p>
          <a:p>
            <a:endParaRPr lang="en-IN" dirty="0"/>
          </a:p>
        </p:txBody>
      </p:sp>
    </p:spTree>
    <p:extLst>
      <p:ext uri="{BB962C8B-B14F-4D97-AF65-F5344CB8AC3E}">
        <p14:creationId xmlns:p14="http://schemas.microsoft.com/office/powerpoint/2010/main" val="162313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0609-50CD-B7E2-03F7-A260575B10D5}"/>
              </a:ext>
            </a:extLst>
          </p:cNvPr>
          <p:cNvSpPr>
            <a:spLocks noGrp="1"/>
          </p:cNvSpPr>
          <p:nvPr>
            <p:ph type="title"/>
          </p:nvPr>
        </p:nvSpPr>
        <p:spPr>
          <a:xfrm>
            <a:off x="322170" y="255638"/>
            <a:ext cx="8951832" cy="786581"/>
          </a:xfrm>
        </p:spPr>
        <p:txBody>
          <a:bodyPr>
            <a:normAutofit fontScale="90000"/>
          </a:bodyPr>
          <a:lstStyle/>
          <a:p>
            <a:pPr marL="571500" indent="-571500">
              <a:buFont typeface="Wingdings" panose="05000000000000000000" pitchFamily="2" charset="2"/>
              <a:buChar char="Ø"/>
            </a:pPr>
            <a:r>
              <a:rPr lang="en-IN" b="1" i="0" dirty="0">
                <a:effectLst/>
                <a:latin typeface="__Inter_aaf875"/>
              </a:rPr>
              <a:t> </a:t>
            </a:r>
            <a:r>
              <a:rPr lang="en-IN" sz="4400" b="1" i="0" dirty="0">
                <a:effectLst/>
                <a:latin typeface="__Inter_aaf875"/>
              </a:rPr>
              <a:t>Why Laravel?</a:t>
            </a:r>
            <a:br>
              <a:rPr lang="en-IN" sz="4400" b="1" i="0" dirty="0">
                <a:effectLst/>
                <a:latin typeface="__Inter_aaf875"/>
              </a:rPr>
            </a:br>
            <a:endParaRPr lang="en-IN" sz="4400" dirty="0"/>
          </a:p>
        </p:txBody>
      </p:sp>
      <p:sp>
        <p:nvSpPr>
          <p:cNvPr id="3" name="Content Placeholder 2">
            <a:extLst>
              <a:ext uri="{FF2B5EF4-FFF2-40B4-BE49-F238E27FC236}">
                <a16:creationId xmlns:a16="http://schemas.microsoft.com/office/drawing/2014/main" id="{2BA2A7FE-6213-A966-69E6-BE33A08D2E34}"/>
              </a:ext>
            </a:extLst>
          </p:cNvPr>
          <p:cNvSpPr>
            <a:spLocks noGrp="1"/>
          </p:cNvSpPr>
          <p:nvPr>
            <p:ph idx="1"/>
          </p:nvPr>
        </p:nvSpPr>
        <p:spPr>
          <a:xfrm>
            <a:off x="322170" y="1214939"/>
            <a:ext cx="11121376" cy="5560143"/>
          </a:xfrm>
        </p:spPr>
        <p:txBody>
          <a:bodyPr>
            <a:normAutofit/>
          </a:bodyPr>
          <a:lstStyle/>
          <a:p>
            <a:pPr marL="0" indent="0" algn="l">
              <a:buNone/>
            </a:pPr>
            <a:r>
              <a:rPr lang="en-US" b="0" i="0" dirty="0">
                <a:solidFill>
                  <a:srgbClr val="374151"/>
                </a:solidFill>
                <a:effectLst/>
                <a:latin typeface="__Inter_aaf875"/>
              </a:rPr>
              <a:t>•</a:t>
            </a:r>
            <a:r>
              <a:rPr lang="en-US" sz="2000" b="0" i="0" dirty="0">
                <a:solidFill>
                  <a:srgbClr val="374151"/>
                </a:solidFill>
                <a:effectLst/>
                <a:latin typeface="Aptos Display" panose="020B0004020202020204" pitchFamily="34" charset="0"/>
              </a:rPr>
              <a:t> </a:t>
            </a:r>
            <a:r>
              <a:rPr lang="en-US" sz="2000" b="1" i="0" dirty="0">
                <a:solidFill>
                  <a:srgbClr val="374151"/>
                </a:solidFill>
                <a:effectLst/>
                <a:latin typeface="Aptos Display" panose="020B0004020202020204" pitchFamily="34" charset="0"/>
                <a:cs typeface="Arial" panose="020B0604020202020204" pitchFamily="34" charset="0"/>
              </a:rPr>
              <a:t>Modular and Flexible</a:t>
            </a:r>
            <a:r>
              <a:rPr lang="en-US" sz="2000" b="0" i="0" dirty="0">
                <a:solidFill>
                  <a:srgbClr val="374151"/>
                </a:solidFill>
                <a:effectLst/>
                <a:latin typeface="Aptos Display" panose="020B0004020202020204" pitchFamily="34" charset="0"/>
                <a:cs typeface="Arial" panose="020B0604020202020204" pitchFamily="34" charset="0"/>
              </a:rPr>
              <a:t>:   Laravel's modular design makes it easy to build and maintain large-scale  a  applications. Its  flexibility allows developers to customize and extend the framework to meet specific project requirements.</a:t>
            </a:r>
          </a:p>
          <a:p>
            <a:pPr marL="0" indent="0" algn="l">
              <a:buNone/>
            </a:pPr>
            <a:endParaRPr lang="en-US" sz="2000" b="0" i="0" dirty="0">
              <a:solidFill>
                <a:srgbClr val="374151"/>
              </a:solidFill>
              <a:effectLst/>
              <a:latin typeface="Aptos Display" panose="020B0004020202020204" pitchFamily="34" charset="0"/>
              <a:cs typeface="Arial" panose="020B0604020202020204" pitchFamily="34" charset="0"/>
            </a:endParaRPr>
          </a:p>
          <a:p>
            <a:pPr marL="0" indent="0" algn="l">
              <a:buNone/>
            </a:pPr>
            <a:r>
              <a:rPr lang="en-US" sz="2000" b="0" i="0" dirty="0">
                <a:solidFill>
                  <a:srgbClr val="374151"/>
                </a:solidFill>
                <a:effectLst/>
                <a:latin typeface="Aptos Display" panose="020B0004020202020204" pitchFamily="34" charset="0"/>
                <a:cs typeface="Arial" panose="020B0604020202020204" pitchFamily="34" charset="0"/>
              </a:rPr>
              <a:t>• </a:t>
            </a:r>
            <a:r>
              <a:rPr lang="en-US" sz="2000" b="1" i="0" dirty="0">
                <a:solidFill>
                  <a:srgbClr val="374151"/>
                </a:solidFill>
                <a:effectLst/>
                <a:latin typeface="Aptos Display" panose="020B0004020202020204" pitchFamily="34" charset="0"/>
                <a:cs typeface="Arial" panose="020B0604020202020204" pitchFamily="34" charset="0"/>
              </a:rPr>
              <a:t>Rapid Development</a:t>
            </a:r>
            <a:r>
              <a:rPr lang="en-US" sz="2000" b="0" i="0" dirty="0">
                <a:solidFill>
                  <a:srgbClr val="374151"/>
                </a:solidFill>
                <a:effectLst/>
                <a:latin typeface="Aptos Display" panose="020B0004020202020204" pitchFamily="34" charset="0"/>
                <a:cs typeface="Arial" panose="020B0604020202020204" pitchFamily="34" charset="0"/>
              </a:rPr>
              <a:t>:   Laravel's built-in features and tools, such as Eloquent ORM, Blade templating, and Artisan commands, enable rapid development and prototyping. This means developers can build and deploy applications quickly and efficiently.</a:t>
            </a:r>
          </a:p>
          <a:p>
            <a:pPr marL="0" indent="0" algn="l">
              <a:buNone/>
            </a:pPr>
            <a:endParaRPr lang="en-US" sz="2000" b="0" i="0" dirty="0">
              <a:solidFill>
                <a:srgbClr val="374151"/>
              </a:solidFill>
              <a:effectLst/>
              <a:latin typeface="Aptos Display" panose="020B0004020202020204" pitchFamily="34" charset="0"/>
              <a:cs typeface="Arial" panose="020B0604020202020204" pitchFamily="34" charset="0"/>
            </a:endParaRPr>
          </a:p>
          <a:p>
            <a:pPr marL="0" indent="0" algn="l">
              <a:buNone/>
            </a:pPr>
            <a:r>
              <a:rPr lang="en-US" sz="2000" b="0" i="0" dirty="0">
                <a:solidFill>
                  <a:srgbClr val="374151"/>
                </a:solidFill>
                <a:effectLst/>
                <a:latin typeface="Aptos Display" panose="020B0004020202020204" pitchFamily="34" charset="0"/>
                <a:cs typeface="Arial" panose="020B0604020202020204" pitchFamily="34" charset="0"/>
              </a:rPr>
              <a:t>• </a:t>
            </a:r>
            <a:r>
              <a:rPr lang="en-US" sz="2000" b="1" i="0" dirty="0">
                <a:solidFill>
                  <a:srgbClr val="374151"/>
                </a:solidFill>
                <a:effectLst/>
                <a:latin typeface="Aptos Display" panose="020B0004020202020204" pitchFamily="34" charset="0"/>
                <a:cs typeface="Arial" panose="020B0604020202020204" pitchFamily="34" charset="0"/>
              </a:rPr>
              <a:t>Security</a:t>
            </a:r>
            <a:r>
              <a:rPr lang="en-US" sz="2000" b="0" i="0" dirty="0">
                <a:solidFill>
                  <a:srgbClr val="374151"/>
                </a:solidFill>
                <a:effectLst/>
                <a:latin typeface="Aptos Display" panose="020B0004020202020204" pitchFamily="34" charset="0"/>
                <a:cs typeface="Arial" panose="020B0604020202020204" pitchFamily="34" charset="0"/>
              </a:rPr>
              <a:t>:    Laravel takes security seriously, with built-in protection against common web vulnerabilities such as SQL injection and cross-site scripting (XSS). Its encryption and hashing libraries provide secure storage and transmission of sensitive data.</a:t>
            </a:r>
          </a:p>
          <a:p>
            <a:pPr marL="0" indent="0" algn="l">
              <a:buNone/>
            </a:pPr>
            <a:endParaRPr lang="en-US" sz="2000" b="0" i="0" dirty="0">
              <a:solidFill>
                <a:srgbClr val="374151"/>
              </a:solidFill>
              <a:effectLst/>
              <a:latin typeface="Aptos Display" panose="020B0004020202020204" pitchFamily="34" charset="0"/>
              <a:cs typeface="Arial" panose="020B0604020202020204" pitchFamily="34" charset="0"/>
            </a:endParaRPr>
          </a:p>
          <a:p>
            <a:pPr marL="0" indent="0" algn="l">
              <a:buNone/>
            </a:pPr>
            <a:r>
              <a:rPr lang="en-US" sz="2000" b="0" i="0" dirty="0">
                <a:solidFill>
                  <a:srgbClr val="374151"/>
                </a:solidFill>
                <a:effectLst/>
                <a:latin typeface="Aptos Display" panose="020B0004020202020204" pitchFamily="34" charset="0"/>
                <a:cs typeface="Arial" panose="020B0604020202020204" pitchFamily="34" charset="0"/>
              </a:rPr>
              <a:t>• </a:t>
            </a:r>
            <a:r>
              <a:rPr lang="en-US" sz="2000" b="1" i="0" dirty="0">
                <a:solidFill>
                  <a:srgbClr val="374151"/>
                </a:solidFill>
                <a:effectLst/>
                <a:latin typeface="Aptos Display" panose="020B0004020202020204" pitchFamily="34" charset="0"/>
                <a:cs typeface="Arial" panose="020B0604020202020204" pitchFamily="34" charset="0"/>
              </a:rPr>
              <a:t>Large and Active Community</a:t>
            </a:r>
            <a:r>
              <a:rPr lang="en-US" sz="2000" b="0" i="0" dirty="0">
                <a:solidFill>
                  <a:srgbClr val="374151"/>
                </a:solidFill>
                <a:effectLst/>
                <a:latin typeface="Aptos Display" panose="020B0004020202020204" pitchFamily="34" charset="0"/>
                <a:cs typeface="Arial" panose="020B0604020202020204" pitchFamily="34" charset="0"/>
              </a:rPr>
              <a:t>:   Laravel has a massive and active community of developers, which means there are plenty of resources available, including documentation, tutorials, and packages. This community support ensures that developers can find help and solutions to common problems quickly.</a:t>
            </a:r>
          </a:p>
          <a:p>
            <a:endParaRPr lang="en-IN" dirty="0"/>
          </a:p>
        </p:txBody>
      </p:sp>
    </p:spTree>
    <p:extLst>
      <p:ext uri="{BB962C8B-B14F-4D97-AF65-F5344CB8AC3E}">
        <p14:creationId xmlns:p14="http://schemas.microsoft.com/office/powerpoint/2010/main" val="9724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B324-BB48-CC1E-12BB-ACA6486C6485}"/>
              </a:ext>
            </a:extLst>
          </p:cNvPr>
          <p:cNvSpPr>
            <a:spLocks noGrp="1"/>
          </p:cNvSpPr>
          <p:nvPr>
            <p:ph type="title"/>
          </p:nvPr>
        </p:nvSpPr>
        <p:spPr>
          <a:xfrm>
            <a:off x="243840" y="101601"/>
            <a:ext cx="9131762" cy="721359"/>
          </a:xfrm>
        </p:spPr>
        <p:txBody>
          <a:bodyPr>
            <a:normAutofit/>
          </a:bodyPr>
          <a:lstStyle/>
          <a:p>
            <a:pPr marL="571500" indent="-571500">
              <a:buFont typeface="Wingdings" panose="05000000000000000000" pitchFamily="2" charset="2"/>
              <a:buChar char="Ø"/>
            </a:pPr>
            <a:r>
              <a:rPr lang="en-US" b="1" dirty="0"/>
              <a:t>Laravel Ecosystem</a:t>
            </a:r>
            <a:endParaRPr lang="en-IN" b="1" dirty="0"/>
          </a:p>
        </p:txBody>
      </p:sp>
      <p:sp>
        <p:nvSpPr>
          <p:cNvPr id="3" name="Content Placeholder 2">
            <a:extLst>
              <a:ext uri="{FF2B5EF4-FFF2-40B4-BE49-F238E27FC236}">
                <a16:creationId xmlns:a16="http://schemas.microsoft.com/office/drawing/2014/main" id="{EBC8FE04-15BC-58CC-1903-26C40CB236C0}"/>
              </a:ext>
            </a:extLst>
          </p:cNvPr>
          <p:cNvSpPr>
            <a:spLocks noGrp="1"/>
          </p:cNvSpPr>
          <p:nvPr>
            <p:ph idx="1"/>
          </p:nvPr>
        </p:nvSpPr>
        <p:spPr>
          <a:xfrm>
            <a:off x="436880" y="822960"/>
            <a:ext cx="10800080" cy="5933439"/>
          </a:xfrm>
        </p:spPr>
        <p:txBody>
          <a:bodyPr/>
          <a:lstStyle/>
          <a:p>
            <a:pPr algn="l"/>
            <a:endParaRPr lang="en-US" b="0" i="0" dirty="0">
              <a:solidFill>
                <a:srgbClr val="374151"/>
              </a:solidFill>
              <a:effectLst/>
              <a:latin typeface="__Inter_aaf875"/>
            </a:endParaRPr>
          </a:p>
          <a:p>
            <a:pPr algn="l"/>
            <a:r>
              <a:rPr lang="en-US" sz="2000" b="0" i="0" dirty="0">
                <a:solidFill>
                  <a:srgbClr val="374151"/>
                </a:solidFill>
                <a:effectLst/>
                <a:latin typeface="Aptos Display" panose="020B0004020202020204" pitchFamily="34" charset="0"/>
              </a:rPr>
              <a:t>The Laravel ecosystem is a collection of tools, libraries, and services that are designed to work seamlessly with the Laravel framework. Here are some of the key components of the Laravel ecosystem:</a:t>
            </a:r>
          </a:p>
          <a:p>
            <a:pPr algn="l">
              <a:buFont typeface="+mj-lt"/>
              <a:buAutoNum type="arabicPeriod"/>
            </a:pPr>
            <a:r>
              <a:rPr lang="en-US" sz="2000" b="1" i="0" dirty="0">
                <a:solidFill>
                  <a:srgbClr val="374151"/>
                </a:solidFill>
                <a:effectLst/>
                <a:latin typeface="Aptos Display" panose="020B0004020202020204" pitchFamily="34" charset="0"/>
              </a:rPr>
              <a:t>Laravel Jetstream</a:t>
            </a:r>
            <a:r>
              <a:rPr lang="en-US" sz="2000" b="0" i="0" dirty="0">
                <a:solidFill>
                  <a:srgbClr val="374151"/>
                </a:solidFill>
                <a:effectLst/>
                <a:latin typeface="Aptos Display" panose="020B0004020202020204" pitchFamily="34" charset="0"/>
              </a:rPr>
              <a:t>: This is a beautifully designed application scaffolding for Laravel. It includes everything you need to quickly build a new Laravel application, including authentication, registration, email verification, API support, and database seeding.</a:t>
            </a:r>
          </a:p>
          <a:p>
            <a:pPr algn="l">
              <a:buFont typeface="+mj-lt"/>
              <a:buAutoNum type="arabicPeriod"/>
            </a:pPr>
            <a:r>
              <a:rPr lang="en-US" sz="2000" b="1" i="0" dirty="0">
                <a:solidFill>
                  <a:srgbClr val="374151"/>
                </a:solidFill>
                <a:effectLst/>
                <a:latin typeface="Aptos Display" panose="020B0004020202020204" pitchFamily="34" charset="0"/>
              </a:rPr>
              <a:t>Laravel Sanctum</a:t>
            </a:r>
            <a:r>
              <a:rPr lang="en-US" sz="2000" b="0" i="0" dirty="0">
                <a:solidFill>
                  <a:srgbClr val="374151"/>
                </a:solidFill>
                <a:effectLst/>
                <a:latin typeface="Aptos Display" panose="020B0004020202020204" pitchFamily="34" charset="0"/>
              </a:rPr>
              <a:t>: This is an API authentication system for Laravel. It provides a simple, lightweight authentication system for SPAs and simple APIs.</a:t>
            </a:r>
          </a:p>
          <a:p>
            <a:pPr algn="l">
              <a:buFont typeface="+mj-lt"/>
              <a:buAutoNum type="arabicPeriod"/>
            </a:pPr>
            <a:r>
              <a:rPr lang="en-US" sz="2000" b="1" i="0" dirty="0">
                <a:solidFill>
                  <a:srgbClr val="374151"/>
                </a:solidFill>
                <a:effectLst/>
                <a:latin typeface="Aptos Display" panose="020B0004020202020204" pitchFamily="34" charset="0"/>
              </a:rPr>
              <a:t>Laravel Echo</a:t>
            </a:r>
            <a:r>
              <a:rPr lang="en-US" sz="2000" b="0" i="0" dirty="0">
                <a:solidFill>
                  <a:srgbClr val="374151"/>
                </a:solidFill>
                <a:effectLst/>
                <a:latin typeface="Aptos Display" panose="020B0004020202020204" pitchFamily="34" charset="0"/>
              </a:rPr>
              <a:t>: This is a JavaScript library that makes it easy to handle Web Sockets and real-time events in your Laravel application. It includes support for Laravel's built-in Web Sockets server, as well as third-party services like Pusher.</a:t>
            </a:r>
          </a:p>
          <a:p>
            <a:pPr algn="l">
              <a:buFont typeface="+mj-lt"/>
              <a:buAutoNum type="arabicPeriod"/>
            </a:pPr>
            <a:r>
              <a:rPr lang="en-US" sz="2000" b="1" i="0" dirty="0">
                <a:solidFill>
                  <a:srgbClr val="374151"/>
                </a:solidFill>
                <a:effectLst/>
                <a:latin typeface="Aptos Display" panose="020B0004020202020204" pitchFamily="34" charset="0"/>
              </a:rPr>
              <a:t>Laravel Cashier</a:t>
            </a:r>
            <a:r>
              <a:rPr lang="en-US" sz="2000" b="0" i="0" dirty="0">
                <a:solidFill>
                  <a:srgbClr val="374151"/>
                </a:solidFill>
                <a:effectLst/>
                <a:latin typeface="Aptos Display" panose="020B0004020202020204" pitchFamily="34" charset="0"/>
              </a:rPr>
              <a:t>: This is a subscription billing management system for Laravel. It includes support for popular payment gateways like Stripe and Braintree, and provides a simple, consistent interface for managing subscriptions, coupons, and invoices.</a:t>
            </a:r>
          </a:p>
          <a:p>
            <a:endParaRPr lang="en-IN" dirty="0"/>
          </a:p>
        </p:txBody>
      </p:sp>
    </p:spTree>
    <p:extLst>
      <p:ext uri="{BB962C8B-B14F-4D97-AF65-F5344CB8AC3E}">
        <p14:creationId xmlns:p14="http://schemas.microsoft.com/office/powerpoint/2010/main" val="166417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3C6B-EE86-0112-4A12-D634640ABA3A}"/>
              </a:ext>
            </a:extLst>
          </p:cNvPr>
          <p:cNvSpPr>
            <a:spLocks noGrp="1"/>
          </p:cNvSpPr>
          <p:nvPr>
            <p:ph type="title"/>
          </p:nvPr>
        </p:nvSpPr>
        <p:spPr>
          <a:xfrm>
            <a:off x="677334" y="0"/>
            <a:ext cx="8596668" cy="670560"/>
          </a:xfrm>
        </p:spPr>
        <p:txBody>
          <a:bodyPr>
            <a:normAutofit fontScale="90000"/>
          </a:bodyPr>
          <a:lstStyle/>
          <a:p>
            <a:pPr marL="571500" indent="-571500">
              <a:buFont typeface="Wingdings" panose="05000000000000000000" pitchFamily="2" charset="2"/>
              <a:buChar char="Ø"/>
            </a:pPr>
            <a:r>
              <a:rPr lang="en-IN" sz="4400" b="1" i="0" dirty="0">
                <a:effectLst/>
                <a:latin typeface="__Inter_aaf875"/>
              </a:rPr>
              <a:t>Laravel Architecture</a:t>
            </a:r>
            <a:br>
              <a:rPr lang="en-IN" b="1" i="0" dirty="0">
                <a:effectLst/>
                <a:latin typeface="__Inter_aaf875"/>
              </a:rPr>
            </a:br>
            <a:endParaRPr lang="en-IN" dirty="0"/>
          </a:p>
        </p:txBody>
      </p:sp>
      <p:sp>
        <p:nvSpPr>
          <p:cNvPr id="3" name="Content Placeholder 2">
            <a:extLst>
              <a:ext uri="{FF2B5EF4-FFF2-40B4-BE49-F238E27FC236}">
                <a16:creationId xmlns:a16="http://schemas.microsoft.com/office/drawing/2014/main" id="{7C3165E1-95FB-31DC-FD45-A3CF42C597DA}"/>
              </a:ext>
            </a:extLst>
          </p:cNvPr>
          <p:cNvSpPr>
            <a:spLocks noGrp="1"/>
          </p:cNvSpPr>
          <p:nvPr>
            <p:ph idx="1"/>
          </p:nvPr>
        </p:nvSpPr>
        <p:spPr>
          <a:xfrm>
            <a:off x="677334" y="812800"/>
            <a:ext cx="10437706" cy="6329679"/>
          </a:xfrm>
        </p:spPr>
        <p:txBody>
          <a:bodyPr>
            <a:normAutofit fontScale="25000" lnSpcReduction="20000"/>
          </a:bodyPr>
          <a:lstStyle/>
          <a:p>
            <a:r>
              <a:rPr lang="en-US" sz="8000" dirty="0">
                <a:solidFill>
                  <a:srgbClr val="374151"/>
                </a:solidFill>
                <a:latin typeface="__Inter_aaf875"/>
              </a:rPr>
              <a:t>. </a:t>
            </a:r>
            <a:r>
              <a:rPr lang="en-US" sz="8000" dirty="0">
                <a:solidFill>
                  <a:srgbClr val="374151"/>
                </a:solidFill>
                <a:latin typeface="Aptos Display" panose="020B0004020202020204" pitchFamily="34" charset="0"/>
              </a:rPr>
              <a:t>Laravel's architecture is based on the Model-View-Controller (MVC) pattern, which is a software architecture pattern that separates an application into three interconnected components.</a:t>
            </a:r>
            <a:endParaRPr lang="en-US" sz="8000" b="1" dirty="0">
              <a:solidFill>
                <a:srgbClr val="374151"/>
              </a:solidFill>
              <a:latin typeface="Aptos Display" panose="020B0004020202020204" pitchFamily="34" charset="0"/>
            </a:endParaRPr>
          </a:p>
          <a:p>
            <a:pPr marL="0" indent="0">
              <a:buNone/>
            </a:pPr>
            <a:r>
              <a:rPr lang="en-US" sz="8000" b="1" dirty="0">
                <a:solidFill>
                  <a:srgbClr val="374151"/>
                </a:solidFill>
                <a:latin typeface="Aptos Display" panose="020B0004020202020204" pitchFamily="34" charset="0"/>
              </a:rPr>
              <a:t>Model-View-Controller (MVC) Pattern</a:t>
            </a:r>
            <a:endParaRPr lang="en-US" sz="8000" dirty="0">
              <a:solidFill>
                <a:srgbClr val="374151"/>
              </a:solidFill>
              <a:latin typeface="Aptos Display" panose="020B0004020202020204" pitchFamily="34" charset="0"/>
            </a:endParaRPr>
          </a:p>
          <a:p>
            <a:r>
              <a:rPr lang="en-US" sz="8000" dirty="0">
                <a:solidFill>
                  <a:srgbClr val="374151"/>
                </a:solidFill>
                <a:latin typeface="Aptos Display" panose="020B0004020202020204" pitchFamily="34" charset="0"/>
              </a:rPr>
              <a:t>Laravel's architecture is based on the MVC pattern, which separates an application into three interconnected components:</a:t>
            </a:r>
          </a:p>
          <a:p>
            <a:r>
              <a:rPr lang="en-US" sz="8000" b="1" dirty="0">
                <a:solidFill>
                  <a:srgbClr val="374151"/>
                </a:solidFill>
                <a:latin typeface="Aptos Display" panose="020B0004020202020204" pitchFamily="34" charset="0"/>
              </a:rPr>
              <a:t>Model</a:t>
            </a:r>
            <a:r>
              <a:rPr lang="en-US" sz="8000" dirty="0">
                <a:solidFill>
                  <a:srgbClr val="374151"/>
                </a:solidFill>
                <a:latin typeface="Aptos Display" panose="020B0004020202020204" pitchFamily="34" charset="0"/>
              </a:rPr>
              <a:t>:</a:t>
            </a:r>
          </a:p>
          <a:p>
            <a:pPr>
              <a:buFont typeface="Arial" panose="020B0604020202020204" pitchFamily="34" charset="0"/>
              <a:buChar char="•"/>
            </a:pPr>
            <a:r>
              <a:rPr lang="en-US" sz="8000" dirty="0">
                <a:solidFill>
                  <a:srgbClr val="374151"/>
                </a:solidFill>
                <a:latin typeface="Aptos Display" panose="020B0004020202020204" pitchFamily="34" charset="0"/>
              </a:rPr>
              <a:t>Represents the data and business logic of the application.</a:t>
            </a:r>
          </a:p>
          <a:p>
            <a:pPr>
              <a:buFont typeface="Arial" panose="020B0604020202020204" pitchFamily="34" charset="0"/>
              <a:buChar char="•"/>
            </a:pPr>
            <a:r>
              <a:rPr lang="en-US" sz="8000" dirty="0">
                <a:solidFill>
                  <a:srgbClr val="374151"/>
                </a:solidFill>
                <a:latin typeface="Aptos Display" panose="020B0004020202020204" pitchFamily="34" charset="0"/>
              </a:rPr>
              <a:t>Interacts with the database using Eloquent ORM.</a:t>
            </a:r>
          </a:p>
          <a:p>
            <a:pPr>
              <a:buFont typeface="Arial" panose="020B0604020202020204" pitchFamily="34" charset="0"/>
              <a:buChar char="•"/>
            </a:pPr>
            <a:r>
              <a:rPr lang="en-US" sz="8000" dirty="0">
                <a:solidFill>
                  <a:srgbClr val="374151"/>
                </a:solidFill>
                <a:latin typeface="Aptos Display" panose="020B0004020202020204" pitchFamily="34" charset="0"/>
              </a:rPr>
              <a:t>Provides data to the controller and view.</a:t>
            </a:r>
          </a:p>
          <a:p>
            <a:r>
              <a:rPr lang="en-US" sz="8000" b="1" dirty="0">
                <a:solidFill>
                  <a:srgbClr val="374151"/>
                </a:solidFill>
                <a:latin typeface="Aptos Display" panose="020B0004020202020204" pitchFamily="34" charset="0"/>
              </a:rPr>
              <a:t>View</a:t>
            </a:r>
            <a:r>
              <a:rPr lang="en-US" sz="8000" dirty="0">
                <a:solidFill>
                  <a:srgbClr val="374151"/>
                </a:solidFill>
                <a:latin typeface="Aptos Display" panose="020B0004020202020204" pitchFamily="34" charset="0"/>
              </a:rPr>
              <a:t>:</a:t>
            </a:r>
          </a:p>
          <a:p>
            <a:pPr>
              <a:buFont typeface="Arial" panose="020B0604020202020204" pitchFamily="34" charset="0"/>
              <a:buChar char="•"/>
            </a:pPr>
            <a:r>
              <a:rPr lang="en-US" sz="8000" dirty="0">
                <a:solidFill>
                  <a:srgbClr val="374151"/>
                </a:solidFill>
                <a:latin typeface="Aptos Display" panose="020B0004020202020204" pitchFamily="34" charset="0"/>
              </a:rPr>
              <a:t>Responsible for rendering the user interface.</a:t>
            </a:r>
          </a:p>
          <a:p>
            <a:pPr>
              <a:buFont typeface="Arial" panose="020B0604020202020204" pitchFamily="34" charset="0"/>
              <a:buChar char="•"/>
            </a:pPr>
            <a:r>
              <a:rPr lang="en-US" sz="8000" dirty="0">
                <a:solidFill>
                  <a:srgbClr val="374151"/>
                </a:solidFill>
                <a:latin typeface="Aptos Display" panose="020B0004020202020204" pitchFamily="34" charset="0"/>
              </a:rPr>
              <a:t>Uses data provided by the model and controller.</a:t>
            </a:r>
          </a:p>
          <a:p>
            <a:pPr>
              <a:buFont typeface="Arial" panose="020B0604020202020204" pitchFamily="34" charset="0"/>
              <a:buChar char="•"/>
            </a:pPr>
            <a:r>
              <a:rPr lang="en-US" sz="8000" dirty="0">
                <a:solidFill>
                  <a:srgbClr val="374151"/>
                </a:solidFill>
                <a:latin typeface="Aptos Display" panose="020B0004020202020204" pitchFamily="34" charset="0"/>
              </a:rPr>
              <a:t>Can be a Blade template, a PHP view, or a third-party template engine.</a:t>
            </a:r>
          </a:p>
          <a:p>
            <a:r>
              <a:rPr lang="en-US" sz="8000" b="1" dirty="0">
                <a:solidFill>
                  <a:srgbClr val="374151"/>
                </a:solidFill>
                <a:latin typeface="Aptos Display" panose="020B0004020202020204" pitchFamily="34" charset="0"/>
              </a:rPr>
              <a:t>Controller</a:t>
            </a:r>
            <a:r>
              <a:rPr lang="en-US" sz="8000" dirty="0">
                <a:solidFill>
                  <a:srgbClr val="374151"/>
                </a:solidFill>
                <a:latin typeface="Aptos Display" panose="020B0004020202020204" pitchFamily="34" charset="0"/>
              </a:rPr>
              <a:t>:</a:t>
            </a:r>
          </a:p>
          <a:p>
            <a:pPr>
              <a:buFont typeface="Arial" panose="020B0604020202020204" pitchFamily="34" charset="0"/>
              <a:buChar char="•"/>
            </a:pPr>
            <a:r>
              <a:rPr lang="en-US" sz="8000" dirty="0">
                <a:solidFill>
                  <a:srgbClr val="374151"/>
                </a:solidFill>
                <a:latin typeface="Aptos Display" panose="020B0004020202020204" pitchFamily="34" charset="0"/>
              </a:rPr>
              <a:t>Handles incoming requests and sends responses.</a:t>
            </a:r>
          </a:p>
          <a:p>
            <a:pPr>
              <a:buFont typeface="Arial" panose="020B0604020202020204" pitchFamily="34" charset="0"/>
              <a:buChar char="•"/>
            </a:pPr>
            <a:r>
              <a:rPr lang="en-US" sz="8000" dirty="0">
                <a:solidFill>
                  <a:srgbClr val="374151"/>
                </a:solidFill>
                <a:latin typeface="Aptos Display" panose="020B0004020202020204" pitchFamily="34" charset="0"/>
              </a:rPr>
              <a:t>Interacts with the model to retrieve or update data.</a:t>
            </a:r>
          </a:p>
          <a:p>
            <a:pPr>
              <a:buFont typeface="Arial" panose="020B0604020202020204" pitchFamily="34" charset="0"/>
              <a:buChar char="•"/>
            </a:pPr>
            <a:r>
              <a:rPr lang="en-US" sz="8000" dirty="0">
                <a:solidFill>
                  <a:srgbClr val="374151"/>
                </a:solidFill>
                <a:latin typeface="Aptos Display" panose="020B0004020202020204" pitchFamily="34" charset="0"/>
              </a:rPr>
              <a:t>Passes data to the view for rendering</a:t>
            </a:r>
            <a:endParaRPr lang="en-US" sz="8000" b="0" i="0" dirty="0">
              <a:solidFill>
                <a:srgbClr val="374151"/>
              </a:solidFill>
              <a:effectLst/>
              <a:latin typeface="Aptos Display" panose="020B0004020202020204" pitchFamily="34" charset="0"/>
            </a:endParaRPr>
          </a:p>
          <a:p>
            <a:pPr algn="l"/>
            <a:endParaRPr lang="en-US" sz="2000" b="0" i="0" dirty="0">
              <a:solidFill>
                <a:srgbClr val="374151"/>
              </a:solidFill>
              <a:effectLst/>
              <a:latin typeface="__Inter_aaf875"/>
            </a:endParaRPr>
          </a:p>
          <a:p>
            <a:endParaRPr lang="en-IN" sz="2000" dirty="0"/>
          </a:p>
        </p:txBody>
      </p:sp>
    </p:spTree>
    <p:extLst>
      <p:ext uri="{BB962C8B-B14F-4D97-AF65-F5344CB8AC3E}">
        <p14:creationId xmlns:p14="http://schemas.microsoft.com/office/powerpoint/2010/main" val="252149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F77F-B2DA-E883-A7C8-BF9267D75B3E}"/>
              </a:ext>
            </a:extLst>
          </p:cNvPr>
          <p:cNvSpPr>
            <a:spLocks noGrp="1"/>
          </p:cNvSpPr>
          <p:nvPr>
            <p:ph type="title"/>
          </p:nvPr>
        </p:nvSpPr>
        <p:spPr>
          <a:xfrm>
            <a:off x="335280" y="162560"/>
            <a:ext cx="8938722" cy="772160"/>
          </a:xfrm>
        </p:spPr>
        <p:txBody>
          <a:bodyPr>
            <a:normAutofit/>
          </a:bodyPr>
          <a:lstStyle/>
          <a:p>
            <a:pPr marL="571500" indent="-571500">
              <a:buFont typeface="Wingdings" panose="05000000000000000000" pitchFamily="2" charset="2"/>
              <a:buChar char="Ø"/>
            </a:pPr>
            <a:r>
              <a:rPr lang="en-IN" sz="4000" b="1" i="0" dirty="0">
                <a:effectLst/>
                <a:latin typeface="__Inter_aaf875"/>
              </a:rPr>
              <a:t>What does Laravel do?</a:t>
            </a:r>
            <a:endParaRPr lang="en-IN" sz="4000" dirty="0"/>
          </a:p>
        </p:txBody>
      </p:sp>
      <p:sp>
        <p:nvSpPr>
          <p:cNvPr id="3" name="Content Placeholder 2">
            <a:extLst>
              <a:ext uri="{FF2B5EF4-FFF2-40B4-BE49-F238E27FC236}">
                <a16:creationId xmlns:a16="http://schemas.microsoft.com/office/drawing/2014/main" id="{F49B024A-FC91-46AE-7114-927DC64127B6}"/>
              </a:ext>
            </a:extLst>
          </p:cNvPr>
          <p:cNvSpPr>
            <a:spLocks noGrp="1"/>
          </p:cNvSpPr>
          <p:nvPr>
            <p:ph idx="1"/>
          </p:nvPr>
        </p:nvSpPr>
        <p:spPr>
          <a:xfrm>
            <a:off x="436880" y="1005841"/>
            <a:ext cx="8837122" cy="5035522"/>
          </a:xfrm>
        </p:spPr>
        <p:txBody>
          <a:bodyPr>
            <a:normAutofit lnSpcReduction="10000"/>
          </a:bodyPr>
          <a:lstStyle/>
          <a:p>
            <a:pPr>
              <a:buSzPct val="88000"/>
              <a:buFont typeface="Arial" panose="020B0604020202020204" pitchFamily="34" charset="0"/>
              <a:buChar char="•"/>
            </a:pPr>
            <a:r>
              <a:rPr lang="en-US" sz="2000" b="1" i="0" dirty="0">
                <a:solidFill>
                  <a:srgbClr val="374151"/>
                </a:solidFill>
                <a:effectLst/>
                <a:latin typeface="Aptos Display" panose="020B0004020202020204" pitchFamily="34" charset="0"/>
              </a:rPr>
              <a:t>Routing</a:t>
            </a:r>
            <a:r>
              <a:rPr lang="en-US" sz="2000" b="0" i="0" dirty="0">
                <a:solidFill>
                  <a:srgbClr val="374151"/>
                </a:solidFill>
                <a:effectLst/>
                <a:latin typeface="Aptos Display" panose="020B0004020202020204" pitchFamily="34" charset="0"/>
              </a:rPr>
              <a:t>: Laravel provides a simple and expressive routing system that makes it easy to define routes for your application.</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 Request and Response</a:t>
            </a:r>
            <a:r>
              <a:rPr lang="en-US" sz="2000" b="0" i="0" dirty="0">
                <a:solidFill>
                  <a:srgbClr val="374151"/>
                </a:solidFill>
                <a:effectLst/>
                <a:latin typeface="Aptos Display" panose="020B0004020202020204" pitchFamily="34" charset="0"/>
              </a:rPr>
              <a:t>: Laravel provides a request and response system that makes it easy to handle HTTP requests and send responses.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Middleware</a:t>
            </a:r>
            <a:r>
              <a:rPr lang="en-US" sz="2000" b="0" i="0" dirty="0">
                <a:solidFill>
                  <a:srgbClr val="374151"/>
                </a:solidFill>
                <a:effectLst/>
                <a:latin typeface="Aptos Display" panose="020B0004020202020204" pitchFamily="34" charset="0"/>
              </a:rPr>
              <a:t>: Laravel's middleware system allows you to filter incoming requests and perform tasks like authentication and caching.</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Eloquent ORM</a:t>
            </a:r>
            <a:r>
              <a:rPr lang="en-US" sz="2000" b="0" i="0" dirty="0">
                <a:solidFill>
                  <a:srgbClr val="374151"/>
                </a:solidFill>
                <a:effectLst/>
                <a:latin typeface="Aptos Display" panose="020B0004020202020204" pitchFamily="34" charset="0"/>
              </a:rPr>
              <a:t>: Laravel's Eloquent ORM (Object-Relational Mapping) system provides a simple and intuitive way to interact with your database.</a:t>
            </a:r>
          </a:p>
          <a:p>
            <a:pPr>
              <a:buFont typeface="Arial" panose="020B0604020202020204" pitchFamily="34" charset="0"/>
              <a:buChar char="•"/>
            </a:pPr>
            <a:r>
              <a:rPr lang="en-US" sz="2000" b="1" i="0" dirty="0">
                <a:solidFill>
                  <a:srgbClr val="374151"/>
                </a:solidFill>
                <a:effectLst/>
                <a:latin typeface="Aptos Display" panose="020B0004020202020204" pitchFamily="34" charset="0"/>
              </a:rPr>
              <a:t>Blade Templating</a:t>
            </a:r>
            <a:r>
              <a:rPr lang="en-US" sz="2000" b="0" i="0" dirty="0">
                <a:solidFill>
                  <a:srgbClr val="374151"/>
                </a:solidFill>
                <a:effectLst/>
                <a:latin typeface="Aptos Display" panose="020B0004020202020204" pitchFamily="34" charset="0"/>
              </a:rPr>
              <a:t>: Laravel's Blade templating engine provides a simple and efficient way to render views in your application.</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Events</a:t>
            </a:r>
            <a:r>
              <a:rPr lang="en-US" sz="2000" b="0" i="0" dirty="0">
                <a:solidFill>
                  <a:srgbClr val="374151"/>
                </a:solidFill>
                <a:effectLst/>
                <a:latin typeface="Aptos Display" panose="020B0004020202020204" pitchFamily="34" charset="0"/>
              </a:rPr>
              <a:t>: Laravel provides an event system that makes it easy to handle events and notifications in your application.</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Packages and Extensions</a:t>
            </a:r>
            <a:r>
              <a:rPr lang="en-US" sz="2000" b="0" i="0" dirty="0">
                <a:solidFill>
                  <a:srgbClr val="374151"/>
                </a:solidFill>
                <a:effectLst/>
                <a:latin typeface="Aptos Display" panose="020B0004020202020204" pitchFamily="34" charset="0"/>
              </a:rPr>
              <a:t>: Laravel has a large ecosystem of packages and extensions that make it easy to add new features to your application.</a:t>
            </a:r>
          </a:p>
          <a:p>
            <a:endParaRPr lang="en-IN" dirty="0"/>
          </a:p>
        </p:txBody>
      </p:sp>
    </p:spTree>
    <p:extLst>
      <p:ext uri="{BB962C8B-B14F-4D97-AF65-F5344CB8AC3E}">
        <p14:creationId xmlns:p14="http://schemas.microsoft.com/office/powerpoint/2010/main" val="261270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B181-7E30-5984-14D8-C7991B64F426}"/>
              </a:ext>
            </a:extLst>
          </p:cNvPr>
          <p:cNvSpPr>
            <a:spLocks noGrp="1"/>
          </p:cNvSpPr>
          <p:nvPr>
            <p:ph type="title"/>
          </p:nvPr>
        </p:nvSpPr>
        <p:spPr>
          <a:xfrm>
            <a:off x="677334" y="223520"/>
            <a:ext cx="8596668" cy="711200"/>
          </a:xfrm>
        </p:spPr>
        <p:txBody>
          <a:bodyPr/>
          <a:lstStyle/>
          <a:p>
            <a:pPr marL="571500" indent="-571500">
              <a:buFont typeface="Wingdings" panose="05000000000000000000" pitchFamily="2" charset="2"/>
              <a:buChar char="Ø"/>
            </a:pPr>
            <a:r>
              <a:rPr lang="en-IN" b="1" i="0" dirty="0">
                <a:effectLst/>
                <a:latin typeface="__Inter_aaf875"/>
              </a:rPr>
              <a:t> Laravel's Directory Structure</a:t>
            </a:r>
            <a:endParaRPr lang="en-IN" dirty="0"/>
          </a:p>
        </p:txBody>
      </p:sp>
      <p:sp>
        <p:nvSpPr>
          <p:cNvPr id="3" name="Content Placeholder 2">
            <a:extLst>
              <a:ext uri="{FF2B5EF4-FFF2-40B4-BE49-F238E27FC236}">
                <a16:creationId xmlns:a16="http://schemas.microsoft.com/office/drawing/2014/main" id="{57FD9A22-F1F7-6070-5CE3-13B858D9442E}"/>
              </a:ext>
            </a:extLst>
          </p:cNvPr>
          <p:cNvSpPr>
            <a:spLocks noGrp="1"/>
          </p:cNvSpPr>
          <p:nvPr>
            <p:ph idx="1"/>
          </p:nvPr>
        </p:nvSpPr>
        <p:spPr>
          <a:xfrm>
            <a:off x="284480" y="1229361"/>
            <a:ext cx="10850880" cy="4812002"/>
          </a:xfrm>
        </p:spPr>
        <p:txBody>
          <a:bodyPr/>
          <a:lstStyle/>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app</a:t>
            </a:r>
            <a:r>
              <a:rPr lang="en-US" sz="2000" b="0" i="0" dirty="0">
                <a:solidFill>
                  <a:srgbClr val="374151"/>
                </a:solidFill>
                <a:effectLst/>
                <a:latin typeface="Aptos Display" panose="020B0004020202020204" pitchFamily="34" charset="0"/>
              </a:rPr>
              <a:t>: Contains the application's core logic, including models, controllers, and middleware.</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bootstrap</a:t>
            </a:r>
            <a:r>
              <a:rPr lang="en-US" sz="2000" b="0" i="0" dirty="0">
                <a:solidFill>
                  <a:srgbClr val="374151"/>
                </a:solidFill>
                <a:effectLst/>
                <a:latin typeface="Aptos Display" panose="020B0004020202020204" pitchFamily="34" charset="0"/>
              </a:rPr>
              <a:t>: Contains the application's bootstrap files, including the kernel and routes.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config</a:t>
            </a:r>
            <a:r>
              <a:rPr lang="en-US" sz="2000" b="0" i="0" dirty="0">
                <a:solidFill>
                  <a:srgbClr val="374151"/>
                </a:solidFill>
                <a:effectLst/>
                <a:latin typeface="Aptos Display" panose="020B0004020202020204" pitchFamily="34" charset="0"/>
              </a:rPr>
              <a:t>: Contains the application's configuration files.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database</a:t>
            </a:r>
            <a:r>
              <a:rPr lang="en-US" sz="2000" b="0" i="0" dirty="0">
                <a:solidFill>
                  <a:srgbClr val="374151"/>
                </a:solidFill>
                <a:effectLst/>
                <a:latin typeface="Aptos Display" panose="020B0004020202020204" pitchFamily="34" charset="0"/>
              </a:rPr>
              <a:t>: Contains the application's database migrations and seeds.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public</a:t>
            </a:r>
            <a:r>
              <a:rPr lang="en-US" sz="2000" b="0" i="0" dirty="0">
                <a:solidFill>
                  <a:srgbClr val="374151"/>
                </a:solidFill>
                <a:effectLst/>
                <a:latin typeface="Aptos Display" panose="020B0004020202020204" pitchFamily="34" charset="0"/>
              </a:rPr>
              <a:t>: Contains the application's public assets, such as images and JavaScript files.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resources</a:t>
            </a:r>
            <a:r>
              <a:rPr lang="en-US" sz="2000" b="0" i="0" dirty="0">
                <a:solidFill>
                  <a:srgbClr val="374151"/>
                </a:solidFill>
                <a:effectLst/>
                <a:latin typeface="Aptos Display" panose="020B0004020202020204" pitchFamily="34" charset="0"/>
              </a:rPr>
              <a:t>: Contains the application's resources, such as views and language files.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routes</a:t>
            </a:r>
            <a:r>
              <a:rPr lang="en-US" sz="2000" b="0" i="0" dirty="0">
                <a:solidFill>
                  <a:srgbClr val="374151"/>
                </a:solidFill>
                <a:effectLst/>
                <a:latin typeface="Aptos Display" panose="020B0004020202020204" pitchFamily="34" charset="0"/>
              </a:rPr>
              <a:t>: Contains the application's route definitions.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storage</a:t>
            </a:r>
            <a:r>
              <a:rPr lang="en-US" sz="2000" b="0" i="0" dirty="0">
                <a:solidFill>
                  <a:srgbClr val="374151"/>
                </a:solidFill>
                <a:effectLst/>
                <a:latin typeface="Aptos Display" panose="020B0004020202020204" pitchFamily="34" charset="0"/>
              </a:rPr>
              <a:t>: Contains the application's storage files, such as uploaded files and cache.</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tests</a:t>
            </a:r>
            <a:r>
              <a:rPr lang="en-US" sz="2000" b="0" i="0" dirty="0">
                <a:solidFill>
                  <a:srgbClr val="374151"/>
                </a:solidFill>
                <a:effectLst/>
                <a:latin typeface="Aptos Display" panose="020B0004020202020204" pitchFamily="34" charset="0"/>
              </a:rPr>
              <a:t>: Contains the application's tests.</a:t>
            </a:r>
          </a:p>
          <a:p>
            <a:pPr algn="l">
              <a:buFont typeface="Arial" panose="020B0604020202020204" pitchFamily="34" charset="0"/>
              <a:buChar char="•"/>
            </a:pPr>
            <a:r>
              <a:rPr lang="en-US" sz="2000" b="1" i="0" dirty="0">
                <a:solidFill>
                  <a:srgbClr val="374151"/>
                </a:solidFill>
                <a:effectLst/>
                <a:latin typeface="Aptos Display" panose="020B0004020202020204" pitchFamily="34" charset="0"/>
              </a:rPr>
              <a:t>vendor</a:t>
            </a:r>
            <a:r>
              <a:rPr lang="en-US" sz="2000" b="0" i="0" dirty="0">
                <a:solidFill>
                  <a:srgbClr val="374151"/>
                </a:solidFill>
                <a:effectLst/>
                <a:latin typeface="Aptos Display" panose="020B0004020202020204" pitchFamily="34" charset="0"/>
              </a:rPr>
              <a:t>: Contains the application's dependencies, including Laravel's core files.</a:t>
            </a:r>
          </a:p>
          <a:p>
            <a:endParaRPr lang="en-IN" dirty="0"/>
          </a:p>
        </p:txBody>
      </p:sp>
    </p:spTree>
    <p:extLst>
      <p:ext uri="{BB962C8B-B14F-4D97-AF65-F5344CB8AC3E}">
        <p14:creationId xmlns:p14="http://schemas.microsoft.com/office/powerpoint/2010/main" val="204944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07A3-4D0D-6390-478F-D2771EF83B96}"/>
              </a:ext>
            </a:extLst>
          </p:cNvPr>
          <p:cNvSpPr>
            <a:spLocks noGrp="1"/>
          </p:cNvSpPr>
          <p:nvPr>
            <p:ph type="title"/>
          </p:nvPr>
        </p:nvSpPr>
        <p:spPr>
          <a:xfrm>
            <a:off x="193040" y="0"/>
            <a:ext cx="9080962" cy="955040"/>
          </a:xfrm>
        </p:spPr>
        <p:txBody>
          <a:bodyPr/>
          <a:lstStyle/>
          <a:p>
            <a:pPr marL="571500" indent="-571500">
              <a:buFont typeface="Wingdings" panose="05000000000000000000" pitchFamily="2" charset="2"/>
              <a:buChar char="Ø"/>
            </a:pPr>
            <a:r>
              <a:rPr lang="en-IN" b="1" i="0" dirty="0">
                <a:effectLst/>
                <a:latin typeface="__Inter_aaf875"/>
              </a:rPr>
              <a:t> Laravel's Core Components</a:t>
            </a:r>
            <a:endParaRPr lang="en-IN" dirty="0"/>
          </a:p>
        </p:txBody>
      </p:sp>
      <p:sp>
        <p:nvSpPr>
          <p:cNvPr id="3" name="Content Placeholder 2">
            <a:extLst>
              <a:ext uri="{FF2B5EF4-FFF2-40B4-BE49-F238E27FC236}">
                <a16:creationId xmlns:a16="http://schemas.microsoft.com/office/drawing/2014/main" id="{53C4C938-F0AF-73A5-07A3-E010F0C48274}"/>
              </a:ext>
            </a:extLst>
          </p:cNvPr>
          <p:cNvSpPr>
            <a:spLocks noGrp="1"/>
          </p:cNvSpPr>
          <p:nvPr>
            <p:ph idx="1"/>
          </p:nvPr>
        </p:nvSpPr>
        <p:spPr>
          <a:xfrm>
            <a:off x="416560" y="955041"/>
            <a:ext cx="8857442" cy="5086322"/>
          </a:xfrm>
        </p:spPr>
        <p:txBody>
          <a:bodyPr>
            <a:normAutofit lnSpcReduction="10000"/>
          </a:bodyPr>
          <a:lstStyle/>
          <a:p>
            <a:pPr algn="l">
              <a:buFont typeface="Arial" panose="020B0604020202020204" pitchFamily="34" charset="0"/>
              <a:buChar char="•"/>
            </a:pPr>
            <a:r>
              <a:rPr lang="en-US" sz="2000" b="1" i="0" dirty="0">
                <a:solidFill>
                  <a:srgbClr val="374151"/>
                </a:solidFill>
                <a:effectLst/>
                <a:latin typeface="__Inter_aaf875"/>
              </a:rPr>
              <a:t>Kernel</a:t>
            </a:r>
            <a:r>
              <a:rPr lang="en-US" sz="2000" b="0" i="0" dirty="0">
                <a:solidFill>
                  <a:srgbClr val="374151"/>
                </a:solidFill>
                <a:effectLst/>
                <a:latin typeface="__Inter_aaf875"/>
              </a:rPr>
              <a:t>: The kernel is the core of the Laravel framework, responsible for handling requests and sending responses.</a:t>
            </a:r>
          </a:p>
          <a:p>
            <a:pPr algn="l">
              <a:buFont typeface="Arial" panose="020B0604020202020204" pitchFamily="34" charset="0"/>
              <a:buChar char="•"/>
            </a:pPr>
            <a:endParaRPr lang="en-US" sz="2000" b="0" i="0" dirty="0">
              <a:solidFill>
                <a:srgbClr val="374151"/>
              </a:solidFill>
              <a:effectLst/>
              <a:latin typeface="__Inter_aaf875"/>
            </a:endParaRPr>
          </a:p>
          <a:p>
            <a:pPr algn="l">
              <a:buFont typeface="Arial" panose="020B0604020202020204" pitchFamily="34" charset="0"/>
              <a:buChar char="•"/>
            </a:pPr>
            <a:r>
              <a:rPr lang="en-US" sz="2000" b="1" i="0" dirty="0">
                <a:solidFill>
                  <a:srgbClr val="374151"/>
                </a:solidFill>
                <a:effectLst/>
                <a:latin typeface="__Inter_aaf875"/>
              </a:rPr>
              <a:t>Router</a:t>
            </a:r>
            <a:r>
              <a:rPr lang="en-US" sz="2000" b="0" i="0" dirty="0">
                <a:solidFill>
                  <a:srgbClr val="374151"/>
                </a:solidFill>
                <a:effectLst/>
                <a:latin typeface="__Inter_aaf875"/>
              </a:rPr>
              <a:t>: The router is responsible for routing requests to the appropriate controller method.</a:t>
            </a:r>
          </a:p>
          <a:p>
            <a:pPr algn="l">
              <a:buFont typeface="Arial" panose="020B0604020202020204" pitchFamily="34" charset="0"/>
              <a:buChar char="•"/>
            </a:pPr>
            <a:endParaRPr lang="en-US" sz="2000" b="0" i="0" dirty="0">
              <a:solidFill>
                <a:srgbClr val="374151"/>
              </a:solidFill>
              <a:effectLst/>
              <a:latin typeface="__Inter_aaf875"/>
            </a:endParaRPr>
          </a:p>
          <a:p>
            <a:pPr algn="l">
              <a:buFont typeface="Arial" panose="020B0604020202020204" pitchFamily="34" charset="0"/>
              <a:buChar char="•"/>
            </a:pPr>
            <a:r>
              <a:rPr lang="en-US" sz="2000" b="1" i="0" dirty="0">
                <a:solidFill>
                  <a:srgbClr val="374151"/>
                </a:solidFill>
                <a:effectLst/>
                <a:latin typeface="__Inter_aaf875"/>
              </a:rPr>
              <a:t>Middleware</a:t>
            </a:r>
            <a:r>
              <a:rPr lang="en-US" sz="2000" b="0" i="0" dirty="0">
                <a:solidFill>
                  <a:srgbClr val="374151"/>
                </a:solidFill>
                <a:effectLst/>
                <a:latin typeface="__Inter_aaf875"/>
              </a:rPr>
              <a:t>: Middleware provides a way to filter incoming requests and perform tasks such as authentication and caching.</a:t>
            </a:r>
          </a:p>
          <a:p>
            <a:pPr algn="l">
              <a:buFont typeface="Arial" panose="020B0604020202020204" pitchFamily="34" charset="0"/>
              <a:buChar char="•"/>
            </a:pPr>
            <a:endParaRPr lang="en-US" sz="2000" b="0" i="0" dirty="0">
              <a:solidFill>
                <a:srgbClr val="374151"/>
              </a:solidFill>
              <a:effectLst/>
              <a:latin typeface="__Inter_aaf875"/>
            </a:endParaRPr>
          </a:p>
          <a:p>
            <a:pPr algn="l">
              <a:buFont typeface="Arial" panose="020B0604020202020204" pitchFamily="34" charset="0"/>
              <a:buChar char="•"/>
            </a:pPr>
            <a:r>
              <a:rPr lang="en-US" sz="2000" b="1" i="0" dirty="0">
                <a:solidFill>
                  <a:srgbClr val="374151"/>
                </a:solidFill>
                <a:effectLst/>
                <a:latin typeface="__Inter_aaf875"/>
              </a:rPr>
              <a:t>Eloquent ORM</a:t>
            </a:r>
            <a:r>
              <a:rPr lang="en-US" sz="2000" b="0" i="0" dirty="0">
                <a:solidFill>
                  <a:srgbClr val="374151"/>
                </a:solidFill>
                <a:effectLst/>
                <a:latin typeface="__Inter_aaf875"/>
              </a:rPr>
              <a:t>: Eloquent ORM provides a simple and intuitive way to interact with the database.</a:t>
            </a:r>
          </a:p>
          <a:p>
            <a:pPr algn="l">
              <a:buFont typeface="Arial" panose="020B0604020202020204" pitchFamily="34" charset="0"/>
              <a:buChar char="•"/>
            </a:pPr>
            <a:endParaRPr lang="en-US" sz="2000" b="0" i="0" dirty="0">
              <a:solidFill>
                <a:srgbClr val="374151"/>
              </a:solidFill>
              <a:effectLst/>
              <a:latin typeface="__Inter_aaf875"/>
            </a:endParaRPr>
          </a:p>
          <a:p>
            <a:pPr algn="l">
              <a:buFont typeface="Arial" panose="020B0604020202020204" pitchFamily="34" charset="0"/>
              <a:buChar char="•"/>
            </a:pPr>
            <a:r>
              <a:rPr lang="en-US" sz="2000" b="1" i="0" dirty="0">
                <a:solidFill>
                  <a:srgbClr val="374151"/>
                </a:solidFill>
                <a:effectLst/>
                <a:latin typeface="__Inter_aaf875"/>
              </a:rPr>
              <a:t>Blade Templating</a:t>
            </a:r>
            <a:r>
              <a:rPr lang="en-US" sz="2000" b="0" i="0" dirty="0">
                <a:solidFill>
                  <a:srgbClr val="374151"/>
                </a:solidFill>
                <a:effectLst/>
                <a:latin typeface="__Inter_aaf875"/>
              </a:rPr>
              <a:t>: Blade templating provides a simple and efficient way to render views.</a:t>
            </a:r>
          </a:p>
          <a:p>
            <a:endParaRPr lang="en-IN" dirty="0"/>
          </a:p>
        </p:txBody>
      </p:sp>
    </p:spTree>
    <p:extLst>
      <p:ext uri="{BB962C8B-B14F-4D97-AF65-F5344CB8AC3E}">
        <p14:creationId xmlns:p14="http://schemas.microsoft.com/office/powerpoint/2010/main" val="4187804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116</TotalTime>
  <Words>1154</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__Inter_aaf875</vt:lpstr>
      <vt:lpstr>Aptos Display</vt:lpstr>
      <vt:lpstr>Arial</vt:lpstr>
      <vt:lpstr>Trebuchet MS</vt:lpstr>
      <vt:lpstr>Wingdings</vt:lpstr>
      <vt:lpstr>Wingdings 3</vt:lpstr>
      <vt:lpstr>Facet</vt:lpstr>
      <vt:lpstr>   Laravel Developer</vt:lpstr>
      <vt:lpstr>Introduction of Laravel</vt:lpstr>
      <vt:lpstr>Key Features  Of Laravel?</vt:lpstr>
      <vt:lpstr> Why Laravel? </vt:lpstr>
      <vt:lpstr>Laravel Ecosystem</vt:lpstr>
      <vt:lpstr>Laravel Architecture </vt:lpstr>
      <vt:lpstr>What does Laravel do?</vt:lpstr>
      <vt:lpstr> Laravel's Directory Structure</vt:lpstr>
      <vt:lpstr> Laravel's Core Components</vt:lpstr>
      <vt:lpstr>Conclusion of Laravel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pradeep prajapati</dc:creator>
  <cp:lastModifiedBy>pradeep prajapati</cp:lastModifiedBy>
  <cp:revision>1</cp:revision>
  <dcterms:created xsi:type="dcterms:W3CDTF">2024-06-14T07:05:03Z</dcterms:created>
  <dcterms:modified xsi:type="dcterms:W3CDTF">2024-06-14T09:01:18Z</dcterms:modified>
</cp:coreProperties>
</file>