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72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7" r:id="rId10"/>
    <p:sldId id="268" r:id="rId11"/>
    <p:sldId id="269" r:id="rId12"/>
    <p:sldId id="265" r:id="rId13"/>
    <p:sldId id="273" r:id="rId14"/>
    <p:sldId id="274" r:id="rId15"/>
    <p:sldId id="276" r:id="rId16"/>
    <p:sldId id="275" r:id="rId17"/>
    <p:sldId id="271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7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4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7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6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47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13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2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1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653B64-3E3C-9248-9C20-35E2330CE00C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E7A1E-3F90-B14B-AB95-D5F7E27A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tif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1F654-6D45-9B4A-975D-9711DF0A3487}"/>
              </a:ext>
            </a:extLst>
          </p:cNvPr>
          <p:cNvSpPr/>
          <p:nvPr/>
        </p:nvSpPr>
        <p:spPr>
          <a:xfrm>
            <a:off x="1087439" y="1364166"/>
            <a:ext cx="93996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Bankruptcy Prediction in </a:t>
            </a:r>
          </a:p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Polish Company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A9056-04AA-074D-97CC-737617FBCF11}"/>
              </a:ext>
            </a:extLst>
          </p:cNvPr>
          <p:cNvSpPr/>
          <p:nvPr/>
        </p:nvSpPr>
        <p:spPr>
          <a:xfrm>
            <a:off x="9128253" y="4796134"/>
            <a:ext cx="23194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</a:t>
            </a:r>
          </a:p>
          <a:p>
            <a:pPr algn="ctr"/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Sheetal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Golecha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Shraddha </a:t>
            </a:r>
            <a:r>
              <a:rPr lang="en-US" sz="2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Avasthy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67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F97C-0A08-E145-B1E9-19ADFE76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7BC6-948A-134C-944F-93422A3B10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Train Dataset Accuracy</a:t>
            </a:r>
          </a:p>
          <a:p>
            <a:pPr marL="0" indent="0">
              <a:buNone/>
            </a:pPr>
            <a:r>
              <a:rPr lang="en-US" b="1" dirty="0"/>
              <a:t>Confusion Matrix and Statistics</a:t>
            </a:r>
          </a:p>
          <a:p>
            <a:pPr marL="0" indent="0">
              <a:buNone/>
            </a:pPr>
            <a:r>
              <a:rPr lang="en-US" b="1" dirty="0"/>
              <a:t>     	          0     1</a:t>
            </a:r>
          </a:p>
          <a:p>
            <a:pPr marL="0" indent="0">
              <a:buNone/>
            </a:pPr>
            <a:r>
              <a:rPr lang="en-US" b="1" dirty="0"/>
              <a:t>	  0 29535  1497</a:t>
            </a:r>
          </a:p>
          <a:p>
            <a:pPr marL="0" indent="0">
              <a:buNone/>
            </a:pPr>
            <a:r>
              <a:rPr lang="en-US" b="1" dirty="0"/>
              <a:t>	  1  1455    63</a:t>
            </a:r>
          </a:p>
          <a:p>
            <a:pPr marL="0" indent="0">
              <a:buNone/>
            </a:pPr>
            <a:r>
              <a:rPr lang="en-US" b="1" dirty="0"/>
              <a:t>                                          </a:t>
            </a:r>
          </a:p>
          <a:p>
            <a:pPr marL="0" indent="0">
              <a:buNone/>
            </a:pPr>
            <a:r>
              <a:rPr lang="en-US" b="1" dirty="0"/>
              <a:t>Accuracy : 0.9093          </a:t>
            </a:r>
          </a:p>
          <a:p>
            <a:pPr marL="0" indent="0">
              <a:buNone/>
            </a:pPr>
            <a:r>
              <a:rPr lang="en-US" b="1" dirty="0"/>
              <a:t>95% CI : (0.9061, 0.9124)</a:t>
            </a:r>
          </a:p>
          <a:p>
            <a:pPr marL="0" indent="0">
              <a:buNone/>
            </a:pPr>
            <a:r>
              <a:rPr lang="en-US" b="1" dirty="0"/>
              <a:t>Sensitivity : 0.95305         </a:t>
            </a:r>
          </a:p>
          <a:p>
            <a:pPr marL="0" indent="0">
              <a:buNone/>
            </a:pPr>
            <a:r>
              <a:rPr lang="en-US" b="1" dirty="0"/>
              <a:t>Specificity : 0.04038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EE93-BB5E-4945-8378-E81E7BE2F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Test Dataset Accuracy</a:t>
            </a:r>
          </a:p>
          <a:p>
            <a:pPr marL="0" indent="0">
              <a:buNone/>
            </a:pPr>
            <a:r>
              <a:rPr lang="en-US" b="1" dirty="0"/>
              <a:t>Confusion Matrix and Statistics</a:t>
            </a:r>
          </a:p>
          <a:p>
            <a:pPr marL="0" indent="0">
              <a:buNone/>
            </a:pPr>
            <a:r>
              <a:rPr lang="en-US" b="1" dirty="0"/>
              <a:t>    	         0    1</a:t>
            </a:r>
          </a:p>
          <a:p>
            <a:pPr marL="0" indent="0">
              <a:buNone/>
            </a:pPr>
            <a:r>
              <a:rPr lang="en-US" b="1" dirty="0"/>
              <a:t>	  0 9852  506</a:t>
            </a:r>
          </a:p>
          <a:p>
            <a:pPr marL="0" indent="0">
              <a:buNone/>
            </a:pPr>
            <a:r>
              <a:rPr lang="en-US" b="1" dirty="0"/>
              <a:t>  	  1  472   25</a:t>
            </a:r>
          </a:p>
          <a:p>
            <a:pPr marL="0" indent="0">
              <a:buNone/>
            </a:pPr>
            <a:r>
              <a:rPr lang="en-US" b="1" dirty="0"/>
              <a:t>                                          </a:t>
            </a:r>
          </a:p>
          <a:p>
            <a:pPr marL="0" indent="0">
              <a:buNone/>
            </a:pPr>
            <a:r>
              <a:rPr lang="en-US" b="1" dirty="0"/>
              <a:t>Accuracy : 0.9099          </a:t>
            </a:r>
          </a:p>
          <a:p>
            <a:pPr marL="0" indent="0">
              <a:buNone/>
            </a:pPr>
            <a:r>
              <a:rPr lang="en-US" b="1" dirty="0"/>
              <a:t>95% CI : (0.9044, 0.9152)</a:t>
            </a:r>
          </a:p>
          <a:p>
            <a:pPr marL="0" indent="0">
              <a:buNone/>
            </a:pPr>
            <a:r>
              <a:rPr lang="en-US" b="1" dirty="0"/>
              <a:t>Sensitivity : 0.95428         </a:t>
            </a:r>
          </a:p>
          <a:p>
            <a:pPr marL="0" indent="0">
              <a:buNone/>
            </a:pPr>
            <a:r>
              <a:rPr lang="en-US" b="1" dirty="0"/>
              <a:t>Specificity : 0.04708 </a:t>
            </a:r>
          </a:p>
        </p:txBody>
      </p:sp>
    </p:spTree>
    <p:extLst>
      <p:ext uri="{BB962C8B-B14F-4D97-AF65-F5344CB8AC3E}">
        <p14:creationId xmlns:p14="http://schemas.microsoft.com/office/powerpoint/2010/main" val="270892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F026-F0D4-8D4A-ABF3-864BE5FA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22BC-83D5-B640-98BB-5655844BFD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Train Dataset Accuracy</a:t>
            </a:r>
          </a:p>
          <a:p>
            <a:pPr marL="0" indent="0">
              <a:buNone/>
            </a:pPr>
            <a:r>
              <a:rPr lang="en-US" sz="1500" b="1" dirty="0"/>
              <a:t>Confusion Matrix and Statistics</a:t>
            </a:r>
          </a:p>
          <a:p>
            <a:pPr marL="0" indent="0">
              <a:buNone/>
            </a:pPr>
            <a:r>
              <a:rPr lang="en-US" sz="1500" b="1" dirty="0"/>
              <a:t>               0     1</a:t>
            </a:r>
          </a:p>
          <a:p>
            <a:pPr marL="0" indent="0">
              <a:buNone/>
            </a:pPr>
            <a:r>
              <a:rPr lang="en-US" sz="1500" b="1" dirty="0"/>
              <a:t>  	0 30990     1</a:t>
            </a:r>
          </a:p>
          <a:p>
            <a:pPr marL="0" indent="0">
              <a:buNone/>
            </a:pPr>
            <a:r>
              <a:rPr lang="en-US" sz="1500" b="1" dirty="0"/>
              <a:t>  	1     0  1559</a:t>
            </a:r>
          </a:p>
          <a:p>
            <a:pPr marL="0" indent="0">
              <a:buNone/>
            </a:pPr>
            <a:r>
              <a:rPr lang="en-US" sz="1500" b="1" dirty="0"/>
              <a:t>Accuracy : 1          </a:t>
            </a:r>
          </a:p>
          <a:p>
            <a:pPr marL="0" indent="0">
              <a:buNone/>
            </a:pPr>
            <a:r>
              <a:rPr lang="en-US" sz="1500" b="1" dirty="0"/>
              <a:t>95% CI : (0.9998, 1)</a:t>
            </a:r>
          </a:p>
          <a:p>
            <a:pPr marL="0" indent="0">
              <a:buNone/>
            </a:pPr>
            <a:r>
              <a:rPr lang="en-US" sz="1500" b="1" dirty="0"/>
              <a:t>Sensitivity : 1.0000     </a:t>
            </a:r>
          </a:p>
          <a:p>
            <a:pPr marL="0" indent="0">
              <a:buNone/>
            </a:pPr>
            <a:r>
              <a:rPr lang="en-US" sz="1500" b="1" dirty="0"/>
              <a:t>Specificity : 0.9994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6B63B-6C69-2644-B584-C9B8F81075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Test Dataset Accuracy</a:t>
            </a:r>
          </a:p>
          <a:p>
            <a:pPr marL="0" indent="0">
              <a:buNone/>
            </a:pPr>
            <a:r>
              <a:rPr lang="en-US" sz="1500" b="1" dirty="0"/>
              <a:t>Confusion Matrix and Statistics</a:t>
            </a:r>
            <a:endParaRPr lang="en-IN" sz="1500" b="1" dirty="0"/>
          </a:p>
          <a:p>
            <a:pPr marL="0" indent="0">
              <a:buNone/>
            </a:pPr>
            <a:r>
              <a:rPr lang="en-US" sz="1500" b="1" dirty="0"/>
              <a:t>     	        0     1</a:t>
            </a:r>
            <a:endParaRPr lang="en-IN" sz="1500" b="1" dirty="0"/>
          </a:p>
          <a:p>
            <a:pPr marL="0" indent="0">
              <a:buNone/>
            </a:pPr>
            <a:r>
              <a:rPr lang="en-US" sz="1500" b="1" dirty="0"/>
              <a:t>  	0 10283   446</a:t>
            </a:r>
            <a:endParaRPr lang="en-IN" sz="1500" b="1" dirty="0"/>
          </a:p>
          <a:p>
            <a:pPr marL="0" indent="0">
              <a:buNone/>
            </a:pPr>
            <a:r>
              <a:rPr lang="en-US" sz="1500" b="1" dirty="0"/>
              <a:t> 	1    41    85</a:t>
            </a:r>
            <a:endParaRPr lang="en-IN" sz="1500" b="1" dirty="0"/>
          </a:p>
          <a:p>
            <a:pPr marL="0" indent="0">
              <a:buNone/>
            </a:pPr>
            <a:r>
              <a:rPr lang="en-US" sz="1500" b="1" dirty="0"/>
              <a:t>Accuracy : 0.9551         </a:t>
            </a:r>
            <a:endParaRPr lang="en-IN" sz="1500" b="1" dirty="0"/>
          </a:p>
          <a:p>
            <a:pPr marL="0" indent="0">
              <a:buNone/>
            </a:pPr>
            <a:r>
              <a:rPr lang="en-US" sz="1500" b="1" dirty="0"/>
              <a:t>95% CI : (0.9511, 0.959)</a:t>
            </a:r>
            <a:endParaRPr lang="en-IN" sz="1500" b="1" dirty="0"/>
          </a:p>
          <a:p>
            <a:pPr marL="0" indent="0">
              <a:buNone/>
            </a:pPr>
            <a:r>
              <a:rPr lang="en-US" sz="1500" b="1" dirty="0"/>
              <a:t>Sensitivity : 0.9960         </a:t>
            </a:r>
            <a:endParaRPr lang="en-IN" sz="1500" b="1" dirty="0"/>
          </a:p>
          <a:p>
            <a:pPr marL="0" indent="0">
              <a:buNone/>
            </a:pPr>
            <a:r>
              <a:rPr lang="en-US" sz="1500" b="1" dirty="0"/>
              <a:t>Specificity : 0.1601</a:t>
            </a:r>
            <a:endParaRPr lang="en-IN" sz="1500" b="1" dirty="0"/>
          </a:p>
        </p:txBody>
      </p:sp>
    </p:spTree>
    <p:extLst>
      <p:ext uri="{BB962C8B-B14F-4D97-AF65-F5344CB8AC3E}">
        <p14:creationId xmlns:p14="http://schemas.microsoft.com/office/powerpoint/2010/main" val="98729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B78C-4833-EA44-92D7-F59380DD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3AAD-485A-AF42-B054-2232D5D8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ran the below algorithm, but in the algorithm the sensitivity was good but the specificity was very low</a:t>
            </a:r>
          </a:p>
          <a:p>
            <a:r>
              <a:rPr lang="en-US" dirty="0"/>
              <a:t>Poisson</a:t>
            </a:r>
          </a:p>
          <a:p>
            <a:r>
              <a:rPr lang="en-US" dirty="0"/>
              <a:t>Negative Binomial</a:t>
            </a:r>
          </a:p>
          <a:p>
            <a:r>
              <a:rPr lang="en-US" dirty="0"/>
              <a:t>Zero Inflation</a:t>
            </a:r>
          </a:p>
          <a:p>
            <a:r>
              <a:rPr lang="en-US" dirty="0"/>
              <a:t>Hurdle Algorithm</a:t>
            </a:r>
          </a:p>
          <a:p>
            <a:r>
              <a:rPr lang="en-US" dirty="0"/>
              <a:t>Naïve Bayer’s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Ensemble Technique</a:t>
            </a:r>
          </a:p>
        </p:txBody>
      </p:sp>
    </p:spTree>
    <p:extLst>
      <p:ext uri="{BB962C8B-B14F-4D97-AF65-F5344CB8AC3E}">
        <p14:creationId xmlns:p14="http://schemas.microsoft.com/office/powerpoint/2010/main" val="386935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3272-3642-FC43-9DC5-3138A5F7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2FB7-A4F5-4445-B9D2-D846BE73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Rose algorithm helps us to proportionate the class.</a:t>
            </a:r>
          </a:p>
          <a:p>
            <a:r>
              <a:rPr lang="en-US" dirty="0"/>
              <a:t>This algorithm enlarges the features spaces using kernel density function.</a:t>
            </a:r>
          </a:p>
          <a:p>
            <a:r>
              <a:rPr lang="en-US" dirty="0"/>
              <a:t>We started  by  setting the probability of minority class 0.05 and started running the algorithm.</a:t>
            </a:r>
          </a:p>
          <a:p>
            <a:r>
              <a:rPr lang="en-US" dirty="0" err="1"/>
              <a:t>df_rose</a:t>
            </a:r>
            <a:r>
              <a:rPr lang="en-US" dirty="0"/>
              <a:t> &lt;- ROSE(V65~ ., data=</a:t>
            </a:r>
            <a:r>
              <a:rPr lang="en-US" dirty="0" err="1"/>
              <a:t>df</a:t>
            </a:r>
            <a:r>
              <a:rPr lang="en-US" dirty="0"/>
              <a:t>, p=0.05,seed=111)$data</a:t>
            </a:r>
          </a:p>
          <a:p>
            <a:r>
              <a:rPr lang="en-US" dirty="0"/>
              <a:t>Logistic regression dint give good accuracy</a:t>
            </a:r>
          </a:p>
        </p:txBody>
      </p:sp>
    </p:spTree>
    <p:extLst>
      <p:ext uri="{BB962C8B-B14F-4D97-AF65-F5344CB8AC3E}">
        <p14:creationId xmlns:p14="http://schemas.microsoft.com/office/powerpoint/2010/main" val="288741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FA85-7041-9549-8426-8986A2F5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Bayer’s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A7BF-5993-7B40-8AA0-FC61F0F0E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Train Dataset Accuracy</a:t>
            </a:r>
          </a:p>
          <a:p>
            <a:pPr marL="0" indent="0">
              <a:buNone/>
            </a:pPr>
            <a:r>
              <a:rPr lang="en-US" sz="1500" b="1" dirty="0"/>
              <a:t>Confusion Matrix and Statistics</a:t>
            </a:r>
          </a:p>
          <a:p>
            <a:pPr marL="0" indent="0">
              <a:buNone/>
            </a:pPr>
            <a:r>
              <a:rPr lang="en-US" sz="1500" b="1" dirty="0"/>
              <a:t>		       0     1</a:t>
            </a:r>
          </a:p>
          <a:p>
            <a:pPr marL="0" indent="0">
              <a:buNone/>
            </a:pPr>
            <a:r>
              <a:rPr lang="en-US" sz="1500" b="1" dirty="0"/>
              <a:t>                  0 30927    34</a:t>
            </a:r>
          </a:p>
          <a:p>
            <a:pPr marL="0" indent="0">
              <a:buNone/>
            </a:pPr>
            <a:r>
              <a:rPr lang="en-US" sz="1500" b="1" dirty="0"/>
              <a:t>                  1    17  1572</a:t>
            </a:r>
          </a:p>
          <a:p>
            <a:pPr marL="0" indent="0">
              <a:buNone/>
            </a:pPr>
            <a:r>
              <a:rPr lang="en-US" sz="1500" b="1" dirty="0"/>
              <a:t>Accuracy : 0.9984          </a:t>
            </a:r>
          </a:p>
          <a:p>
            <a:pPr marL="0" indent="0">
              <a:buNone/>
            </a:pPr>
            <a:r>
              <a:rPr lang="en-US" sz="1500" b="1" dirty="0"/>
              <a:t>95% CI : (0.9979, 0.9988)</a:t>
            </a:r>
          </a:p>
          <a:p>
            <a:pPr marL="0" indent="0">
              <a:buNone/>
            </a:pPr>
            <a:r>
              <a:rPr lang="en-US" sz="1500" b="1" dirty="0"/>
              <a:t>Sensitivity : 0.9995          </a:t>
            </a:r>
          </a:p>
          <a:p>
            <a:pPr marL="0" indent="0">
              <a:buNone/>
            </a:pPr>
            <a:r>
              <a:rPr lang="en-US" sz="1500" b="1" dirty="0"/>
              <a:t>Specificity : 0.9788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853B2-6112-9540-BE5E-F90CCC710D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Test Dataset Accuracy</a:t>
            </a:r>
          </a:p>
          <a:p>
            <a:pPr marL="0" indent="0">
              <a:buNone/>
            </a:pPr>
            <a:r>
              <a:rPr lang="en-US" sz="1500" b="1" dirty="0"/>
              <a:t>Confusion Matrix and Statistics</a:t>
            </a:r>
          </a:p>
          <a:p>
            <a:pPr marL="0" indent="0">
              <a:buNone/>
            </a:pPr>
            <a:r>
              <a:rPr lang="en-US" sz="1500" b="1" dirty="0"/>
              <a:t>		    0       1</a:t>
            </a:r>
          </a:p>
          <a:p>
            <a:pPr marL="0" indent="0">
              <a:buNone/>
            </a:pPr>
            <a:r>
              <a:rPr lang="en-US" sz="1500" b="1" dirty="0"/>
              <a:t>                 0 10328    10</a:t>
            </a:r>
          </a:p>
          <a:p>
            <a:pPr marL="0" indent="0">
              <a:buNone/>
            </a:pPr>
            <a:r>
              <a:rPr lang="en-US" sz="1500" b="1" dirty="0"/>
              <a:t>                 1     1        516</a:t>
            </a:r>
          </a:p>
          <a:p>
            <a:pPr marL="0" indent="0">
              <a:buNone/>
            </a:pPr>
            <a:r>
              <a:rPr lang="en-US" sz="1500" b="1" dirty="0"/>
              <a:t>Accuracy : 0.999           </a:t>
            </a:r>
          </a:p>
          <a:p>
            <a:pPr marL="0" indent="0">
              <a:buNone/>
            </a:pPr>
            <a:r>
              <a:rPr lang="en-US" sz="1500" b="1" dirty="0"/>
              <a:t>95% CI : (0.9982, 0.9995)</a:t>
            </a:r>
          </a:p>
          <a:p>
            <a:pPr marL="0" indent="0">
              <a:buNone/>
            </a:pPr>
            <a:r>
              <a:rPr lang="en-US" sz="1500" b="1" dirty="0"/>
              <a:t>Sensitivity : 0.9999          </a:t>
            </a:r>
          </a:p>
          <a:p>
            <a:pPr marL="0" indent="0">
              <a:buNone/>
            </a:pPr>
            <a:r>
              <a:rPr lang="en-US" sz="1500" b="1" dirty="0"/>
              <a:t>Specificity : 0.9810 </a:t>
            </a:r>
          </a:p>
        </p:txBody>
      </p:sp>
    </p:spTree>
    <p:extLst>
      <p:ext uri="{BB962C8B-B14F-4D97-AF65-F5344CB8AC3E}">
        <p14:creationId xmlns:p14="http://schemas.microsoft.com/office/powerpoint/2010/main" val="143986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9C94-3ECC-194F-B54E-236D309B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C78CC1-531D-8147-B642-D4FE3346B44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98448" y="2922726"/>
            <a:ext cx="303801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/>
              <a:t>Train Dataset Accuracy: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Confusion Matrix and Statistics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       	 0     1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            0 30944     0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            1     0  1606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Accuracy : 1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95% CI : (0.9999, 1)  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Sensitivity : 1.0000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Specificity : 1.0000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FF4918-1164-2649-8C04-5B56B0E9516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81344" y="2922727"/>
            <a:ext cx="30508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Test Dataset Accuracy: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Confusion Matrix and Statistics	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	  0        1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               0 10329     2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               1     0      524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Accuracy : 0.9998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95% CI : (0.9993, 1)  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Sensitivity : 1.0000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/>
              <a:t>Specificity : 0.9962 </a:t>
            </a:r>
          </a:p>
        </p:txBody>
      </p:sp>
    </p:spTree>
    <p:extLst>
      <p:ext uri="{BB962C8B-B14F-4D97-AF65-F5344CB8AC3E}">
        <p14:creationId xmlns:p14="http://schemas.microsoft.com/office/powerpoint/2010/main" val="189178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D3F8-EF40-EB46-A81F-B01C9BDE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on Rose Modeled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1A5B-5F8C-CA42-A5E1-6C7DC420A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Train Dataset Accuracy</a:t>
            </a:r>
          </a:p>
          <a:p>
            <a:pPr marL="0" indent="0">
              <a:buNone/>
            </a:pPr>
            <a:r>
              <a:rPr lang="en-US" sz="1500" b="1" dirty="0"/>
              <a:t>Confusion Matrix and Statistics           </a:t>
            </a:r>
          </a:p>
          <a:p>
            <a:pPr marL="0" indent="0">
              <a:buNone/>
            </a:pPr>
            <a:r>
              <a:rPr lang="en-US" sz="1500" b="1" dirty="0"/>
              <a:t>		        0     1</a:t>
            </a:r>
          </a:p>
          <a:p>
            <a:pPr marL="0" indent="0">
              <a:buNone/>
            </a:pPr>
            <a:r>
              <a:rPr lang="en-US" sz="1500" b="1" dirty="0"/>
              <a:t>               0 30935      36</a:t>
            </a:r>
          </a:p>
          <a:p>
            <a:pPr marL="0" indent="0">
              <a:buNone/>
            </a:pPr>
            <a:r>
              <a:rPr lang="en-US" sz="1500" b="1" dirty="0"/>
              <a:t>               1     9       1570</a:t>
            </a:r>
          </a:p>
          <a:p>
            <a:pPr marL="0" indent="0">
              <a:buNone/>
            </a:pPr>
            <a:r>
              <a:rPr lang="en-US" sz="1500" b="1" dirty="0"/>
              <a:t>Accuracy : 0.9986         </a:t>
            </a:r>
          </a:p>
          <a:p>
            <a:pPr marL="0" indent="0">
              <a:buNone/>
            </a:pPr>
            <a:r>
              <a:rPr lang="en-US" sz="1500" b="1" dirty="0"/>
              <a:t>95% CI : (0.9982, 0.999)</a:t>
            </a:r>
          </a:p>
          <a:p>
            <a:pPr marL="0" indent="0">
              <a:buNone/>
            </a:pPr>
            <a:r>
              <a:rPr lang="en-US" sz="1500" b="1" dirty="0"/>
              <a:t>Sensitivity : 0.9997         </a:t>
            </a:r>
          </a:p>
          <a:p>
            <a:pPr marL="0" indent="0">
              <a:buNone/>
            </a:pPr>
            <a:r>
              <a:rPr lang="en-US" sz="1500" b="1" dirty="0"/>
              <a:t>Specificity : 0.9776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F8B45-8409-BB47-A1AD-1BB3AFEE64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Test Dataset Accuracy</a:t>
            </a:r>
          </a:p>
          <a:p>
            <a:pPr marL="0" indent="0">
              <a:buNone/>
            </a:pPr>
            <a:r>
              <a:rPr lang="en-US" sz="1500" b="1" dirty="0"/>
              <a:t>Confusion Matrix and Statistics               </a:t>
            </a:r>
          </a:p>
          <a:p>
            <a:pPr marL="0" indent="0">
              <a:buNone/>
            </a:pPr>
            <a:r>
              <a:rPr lang="en-US" sz="1500" b="1" dirty="0"/>
              <a:t>                     0       1</a:t>
            </a:r>
          </a:p>
          <a:p>
            <a:pPr marL="0" indent="0">
              <a:buNone/>
            </a:pPr>
            <a:r>
              <a:rPr lang="en-US" sz="1500" b="1" dirty="0"/>
              <a:t>              0 10313    20</a:t>
            </a:r>
          </a:p>
          <a:p>
            <a:pPr marL="0" indent="0">
              <a:buNone/>
            </a:pPr>
            <a:r>
              <a:rPr lang="en-US" sz="1500" b="1" dirty="0"/>
              <a:t>              1    16      506</a:t>
            </a:r>
          </a:p>
          <a:p>
            <a:pPr marL="0" indent="0">
              <a:buNone/>
            </a:pPr>
            <a:r>
              <a:rPr lang="en-US" sz="1500" b="1" dirty="0"/>
              <a:t>Accuracy : 0.9967          </a:t>
            </a:r>
          </a:p>
          <a:p>
            <a:pPr marL="0" indent="0">
              <a:buNone/>
            </a:pPr>
            <a:r>
              <a:rPr lang="en-US" sz="1500" b="1" dirty="0"/>
              <a:t>95% CI : (0.9954, 0.9977)</a:t>
            </a:r>
          </a:p>
          <a:p>
            <a:pPr marL="0" indent="0">
              <a:buNone/>
            </a:pPr>
            <a:r>
              <a:rPr lang="en-US" sz="1500" b="1" dirty="0"/>
              <a:t>Sensitivity : 0.9985          </a:t>
            </a:r>
          </a:p>
          <a:p>
            <a:pPr marL="0" indent="0">
              <a:buNone/>
            </a:pPr>
            <a:r>
              <a:rPr lang="en-US" sz="1500" b="1" dirty="0"/>
              <a:t>Specificity : 0.9620</a:t>
            </a:r>
          </a:p>
        </p:txBody>
      </p:sp>
    </p:spTree>
    <p:extLst>
      <p:ext uri="{BB962C8B-B14F-4D97-AF65-F5344CB8AC3E}">
        <p14:creationId xmlns:p14="http://schemas.microsoft.com/office/powerpoint/2010/main" val="404380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02CF45-EDCC-084D-96BD-5E322EA5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100" dirty="0">
              <a:solidFill>
                <a:srgbClr val="262626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3B57D-3E2C-C64E-899C-2E491599A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314" y="1410208"/>
            <a:ext cx="4793515" cy="385878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CC53-702A-C940-A8B7-10F877D5C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700">
                <a:solidFill>
                  <a:srgbClr val="262626"/>
                </a:solidFill>
              </a:rPr>
              <a:t>Decision tree was the best algorithm we found out of all the model.</a:t>
            </a:r>
          </a:p>
          <a:p>
            <a:pPr algn="l">
              <a:buFont typeface="Arial"/>
              <a:buChar char="•"/>
            </a:pPr>
            <a:r>
              <a:rPr lang="en-US" sz="1700">
                <a:solidFill>
                  <a:srgbClr val="262626"/>
                </a:solidFill>
              </a:rPr>
              <a:t>C5.0.formula(formula = V65 ~ V1 + V2 + V4 + V5 + V7 + V8 + V9 + </a:t>
            </a:r>
          </a:p>
          <a:p>
            <a:pPr algn="l">
              <a:buFont typeface="Arial"/>
              <a:buChar char="•"/>
            </a:pPr>
            <a:r>
              <a:rPr lang="en-US" sz="1700">
                <a:solidFill>
                  <a:srgbClr val="262626"/>
                </a:solidFill>
              </a:rPr>
              <a:t>    V10 + V12 + V13 + V15 + V17 + V21 + V27 + V28 + V29 + V30 + </a:t>
            </a:r>
          </a:p>
          <a:p>
            <a:pPr algn="l">
              <a:buFont typeface="Arial"/>
              <a:buChar char="•"/>
            </a:pPr>
            <a:r>
              <a:rPr lang="en-US" sz="1700">
                <a:solidFill>
                  <a:srgbClr val="262626"/>
                </a:solidFill>
              </a:rPr>
              <a:t>    V32 + V33 + V37 + V39 + V40 + V41 + V42 + V47 + V52 + V53 + </a:t>
            </a:r>
          </a:p>
          <a:p>
            <a:pPr algn="l">
              <a:buFont typeface="Arial"/>
              <a:buChar char="•"/>
            </a:pPr>
            <a:r>
              <a:rPr lang="en-US" sz="1700">
                <a:solidFill>
                  <a:srgbClr val="262626"/>
                </a:solidFill>
              </a:rPr>
              <a:t>    V54 + V55 + V57 + V59 + V60 + V61, data = train)</a:t>
            </a:r>
          </a:p>
          <a:p>
            <a:pPr algn="l">
              <a:buFont typeface="Arial"/>
              <a:buChar char="•"/>
            </a:pPr>
            <a:endParaRPr lang="en-US" sz="17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2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3723-3964-394F-B3E7-F61F4C9C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712D-9B99-CB43-AB2E-6CC65F5D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which predicts with good accuracy is Decision tree, Random Forest and Naïve Bayer’s These algorithm work well only once the synthetic dataset is created using ROSE package.</a:t>
            </a:r>
          </a:p>
          <a:p>
            <a:r>
              <a:rPr lang="en-US" dirty="0"/>
              <a:t>On the normal dataset due to disproportionate data none of the algorithm works.</a:t>
            </a:r>
          </a:p>
        </p:txBody>
      </p:sp>
    </p:spTree>
    <p:extLst>
      <p:ext uri="{BB962C8B-B14F-4D97-AF65-F5344CB8AC3E}">
        <p14:creationId xmlns:p14="http://schemas.microsoft.com/office/powerpoint/2010/main" val="229812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5D0FB1-D49E-6E4E-B37B-47D589B60504}"/>
              </a:ext>
            </a:extLst>
          </p:cNvPr>
          <p:cNvSpPr/>
          <p:nvPr/>
        </p:nvSpPr>
        <p:spPr>
          <a:xfrm rot="19249853">
            <a:off x="3292656" y="1849081"/>
            <a:ext cx="414296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23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DBC5-170B-844B-B972-434772FD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Bankruptcy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1B0E-D0FF-F241-9B10-474EAB83B8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Bankruptcy</a:t>
            </a:r>
          </a:p>
          <a:p>
            <a:r>
              <a:rPr lang="en-US" dirty="0"/>
              <a:t>How does it occurs</a:t>
            </a:r>
          </a:p>
          <a:p>
            <a:r>
              <a:rPr lang="en-US" dirty="0"/>
              <a:t>What losses can one face if there is a sudden bankruptcy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5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411F-C79A-4048-9A99-1AE3F952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7D95-BC13-3841-BF2C-0C2A3A0762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Five year data, with below proportion has been given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been given 64 columns , and the 65</a:t>
            </a:r>
            <a:r>
              <a:rPr lang="en-US" baseline="30000" dirty="0"/>
              <a:t>th</a:t>
            </a:r>
            <a:r>
              <a:rPr lang="en-US" dirty="0"/>
              <a:t>  column is the dependent binary variable.</a:t>
            </a:r>
          </a:p>
          <a:p>
            <a:r>
              <a:rPr lang="en-US" dirty="0"/>
              <a:t>All the 64 variable are ratio of various economic features of the company.</a:t>
            </a:r>
          </a:p>
          <a:p>
            <a:r>
              <a:rPr lang="en-US" dirty="0"/>
              <a:t>About </a:t>
            </a:r>
            <a:r>
              <a:rPr lang="en-IN" dirty="0"/>
              <a:t>206978 cells have “?”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29E47A-F248-A04F-8AF7-1D21F8A45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21649"/>
              </p:ext>
            </p:extLst>
          </p:nvPr>
        </p:nvGraphicFramePr>
        <p:xfrm>
          <a:off x="2659380" y="2813050"/>
          <a:ext cx="3436620" cy="123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244922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9879397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9220633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9911861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Rows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Bankrupcy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Running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02644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7027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6756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42766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10173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9773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04733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10503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24287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9792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9277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88742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5500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572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7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45F4-7CC2-E742-8CFB-E8BF303A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E115-A91E-2044-BAD0-9BDD655550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handle missing data I have used </a:t>
            </a:r>
            <a:r>
              <a:rPr lang="en-US" dirty="0" err="1"/>
              <a:t>centralimputation</a:t>
            </a:r>
            <a:r>
              <a:rPr lang="en-US" dirty="0"/>
              <a:t>.</a:t>
            </a:r>
          </a:p>
          <a:p>
            <a:r>
              <a:rPr lang="en-US" dirty="0" err="1"/>
              <a:t>Centralimputation</a:t>
            </a:r>
            <a:r>
              <a:rPr lang="en-US" dirty="0"/>
              <a:t>: This function is present in </a:t>
            </a:r>
            <a:r>
              <a:rPr lang="en-US" dirty="0" err="1"/>
              <a:t>DmWR</a:t>
            </a:r>
            <a:r>
              <a:rPr lang="en-US" dirty="0"/>
              <a:t> library it fills all the NA values with the Centralvalues90 function.</a:t>
            </a:r>
          </a:p>
          <a:p>
            <a:r>
              <a:rPr lang="en-US" dirty="0"/>
              <a:t>Step 2: Correlation of the data.</a:t>
            </a:r>
          </a:p>
          <a:p>
            <a:r>
              <a:rPr lang="en-US" dirty="0"/>
              <a:t>After looking at the correlation data we removed few column where the correlation was very high during analysis</a:t>
            </a:r>
          </a:p>
        </p:txBody>
      </p:sp>
    </p:spTree>
    <p:extLst>
      <p:ext uri="{BB962C8B-B14F-4D97-AF65-F5344CB8AC3E}">
        <p14:creationId xmlns:p14="http://schemas.microsoft.com/office/powerpoint/2010/main" val="25095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9F1170-6DAA-9E44-890D-8DD6F4ED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85800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6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43D5A-D621-6646-89BE-DB01587BA8F3}"/>
              </a:ext>
            </a:extLst>
          </p:cNvPr>
          <p:cNvSpPr/>
          <p:nvPr/>
        </p:nvSpPr>
        <p:spPr>
          <a:xfrm rot="20247016">
            <a:off x="2442602" y="2705725"/>
            <a:ext cx="73068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Accuracy</a:t>
            </a:r>
          </a:p>
        </p:txBody>
      </p:sp>
    </p:spTree>
    <p:extLst>
      <p:ext uri="{BB962C8B-B14F-4D97-AF65-F5344CB8AC3E}">
        <p14:creationId xmlns:p14="http://schemas.microsoft.com/office/powerpoint/2010/main" val="200773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B488-D005-1E45-9515-DF17A8A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04003"/>
            <a:ext cx="9601196" cy="790014"/>
          </a:xfrm>
        </p:spPr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2634-CD72-FD4E-87A8-B7F82337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648" y="2424930"/>
            <a:ext cx="9601196" cy="3726488"/>
          </a:xfrm>
        </p:spPr>
        <p:txBody>
          <a:bodyPr/>
          <a:lstStyle/>
          <a:p>
            <a:r>
              <a:rPr lang="en-US" dirty="0"/>
              <a:t>LDA dint produce more than one component, even when we directly used it for predict it was not much accurate.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DCEB4-1509-1546-9C5E-FD514F6EBE90}"/>
              </a:ext>
            </a:extLst>
          </p:cNvPr>
          <p:cNvSpPr txBox="1"/>
          <p:nvPr/>
        </p:nvSpPr>
        <p:spPr>
          <a:xfrm>
            <a:off x="1702752" y="3336667"/>
            <a:ext cx="27494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Dataset Accuracy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 and Statistics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0     1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0 30982  1552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1     8     8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 : 0.9521       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95% CI : (0.9497, 0.9544)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Sensitivity : 0.999742     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Specificity : 0.005128 </a:t>
            </a:r>
            <a:endParaRPr 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B2C84-1716-3443-B315-E1E7E39B0F29}"/>
              </a:ext>
            </a:extLst>
          </p:cNvPr>
          <p:cNvSpPr txBox="1"/>
          <p:nvPr/>
        </p:nvSpPr>
        <p:spPr>
          <a:xfrm>
            <a:off x="7293855" y="3336368"/>
            <a:ext cx="27494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Dataset Accuracy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 and Statistics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0     1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0 10320   528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1     4     3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 : 0.951       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95% CI : (0.9468, 0.955)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Sensitivity : 0.99961     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Specificity : 0.00565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88AD1-B159-914B-ABA0-8609E0BDCDAF}"/>
              </a:ext>
            </a:extLst>
          </p:cNvPr>
          <p:cNvSpPr txBox="1"/>
          <p:nvPr/>
        </p:nvSpPr>
        <p:spPr>
          <a:xfrm>
            <a:off x="1702752" y="5858328"/>
            <a:ext cx="902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were unable to get LDA components we ran the statistical algorithms on </a:t>
            </a:r>
            <a:r>
              <a:rPr lang="en-US" dirty="0" err="1"/>
              <a:t>subsetted</a:t>
            </a:r>
            <a:r>
              <a:rPr lang="en-US" dirty="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315421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61A9-FBF8-6B47-B888-693A1304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199F-E28F-7D45-ADF5-1B714513F9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Train Dataset Accuracy</a:t>
            </a:r>
          </a:p>
          <a:p>
            <a:pPr marL="0" indent="0">
              <a:buNone/>
            </a:pPr>
            <a:r>
              <a:rPr lang="en-US" b="1" dirty="0"/>
              <a:t>Confusion Matrix and Statistics</a:t>
            </a:r>
          </a:p>
          <a:p>
            <a:pPr marL="0" indent="0">
              <a:buNone/>
            </a:pPr>
            <a:r>
              <a:rPr lang="en-US" b="1" dirty="0"/>
              <a:t>  	      0        1</a:t>
            </a:r>
          </a:p>
          <a:p>
            <a:pPr marL="0" indent="0">
              <a:buNone/>
            </a:pPr>
            <a:r>
              <a:rPr lang="en-US" b="1" dirty="0"/>
              <a:t> 	 0 30981  1547</a:t>
            </a:r>
          </a:p>
          <a:p>
            <a:pPr marL="0" indent="0">
              <a:buNone/>
            </a:pPr>
            <a:r>
              <a:rPr lang="en-US" b="1" dirty="0"/>
              <a:t>	  1     9    13</a:t>
            </a:r>
          </a:p>
          <a:p>
            <a:pPr marL="0" indent="0">
              <a:buNone/>
            </a:pPr>
            <a:r>
              <a:rPr lang="en-US" b="1" dirty="0"/>
              <a:t>                                          </a:t>
            </a:r>
          </a:p>
          <a:p>
            <a:pPr marL="0" indent="0">
              <a:buNone/>
            </a:pPr>
            <a:r>
              <a:rPr lang="en-US" b="1" dirty="0"/>
              <a:t>Accuracy : 0.9522          </a:t>
            </a:r>
          </a:p>
          <a:p>
            <a:pPr marL="0" indent="0">
              <a:buNone/>
            </a:pPr>
            <a:r>
              <a:rPr lang="en-US" b="1" dirty="0"/>
              <a:t>95% CI : (0.9498, 0.9545)</a:t>
            </a:r>
          </a:p>
          <a:p>
            <a:pPr marL="0" indent="0">
              <a:buNone/>
            </a:pPr>
            <a:r>
              <a:rPr lang="en-US" b="1" dirty="0"/>
              <a:t>Sensitivity : 0.999710        </a:t>
            </a:r>
          </a:p>
          <a:p>
            <a:pPr marL="0" indent="0">
              <a:buNone/>
            </a:pPr>
            <a:r>
              <a:rPr lang="en-US" b="1" dirty="0"/>
              <a:t>Specificity : 0.008333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22E2-CEC5-E449-B5A0-F913A20559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Test Dataset Accuracy</a:t>
            </a:r>
          </a:p>
          <a:p>
            <a:pPr marL="0" indent="0">
              <a:buNone/>
            </a:pPr>
            <a:r>
              <a:rPr lang="en-US" b="1" dirty="0"/>
              <a:t>Confusion Matrix and Statistics</a:t>
            </a:r>
          </a:p>
          <a:p>
            <a:pPr marL="0" indent="0">
              <a:buNone/>
            </a:pPr>
            <a:r>
              <a:rPr lang="en-US" b="1" dirty="0"/>
              <a:t>        0     1</a:t>
            </a:r>
          </a:p>
          <a:p>
            <a:pPr marL="0" indent="0">
              <a:buNone/>
            </a:pPr>
            <a:r>
              <a:rPr lang="en-US" b="1" dirty="0"/>
              <a:t>  0 10317   527</a:t>
            </a:r>
          </a:p>
          <a:p>
            <a:pPr marL="0" indent="0">
              <a:buNone/>
            </a:pPr>
            <a:r>
              <a:rPr lang="en-US" b="1" dirty="0"/>
              <a:t>  1     7     4</a:t>
            </a:r>
          </a:p>
          <a:p>
            <a:pPr marL="0" indent="0">
              <a:buNone/>
            </a:pPr>
            <a:r>
              <a:rPr lang="en-US" b="1" dirty="0"/>
              <a:t>                                          </a:t>
            </a:r>
          </a:p>
          <a:p>
            <a:pPr marL="0" indent="0">
              <a:buNone/>
            </a:pPr>
            <a:r>
              <a:rPr lang="en-US" b="1" dirty="0"/>
              <a:t>Accuracy : 0.9508          </a:t>
            </a:r>
          </a:p>
          <a:p>
            <a:pPr marL="0" indent="0">
              <a:buNone/>
            </a:pPr>
            <a:r>
              <a:rPr lang="en-US" b="1" dirty="0"/>
              <a:t>95% CI : (0.9466, 0.9548)</a:t>
            </a:r>
          </a:p>
          <a:p>
            <a:pPr marL="0" indent="0">
              <a:buNone/>
            </a:pPr>
            <a:r>
              <a:rPr lang="en-US" b="1" dirty="0"/>
              <a:t>Sensitivity : 0.999322        </a:t>
            </a:r>
          </a:p>
          <a:p>
            <a:pPr marL="0" indent="0">
              <a:buNone/>
            </a:pPr>
            <a:r>
              <a:rPr lang="en-US" b="1" dirty="0"/>
              <a:t>Specificity : 0.007533 </a:t>
            </a:r>
          </a:p>
        </p:txBody>
      </p:sp>
    </p:spTree>
    <p:extLst>
      <p:ext uri="{BB962C8B-B14F-4D97-AF65-F5344CB8AC3E}">
        <p14:creationId xmlns:p14="http://schemas.microsoft.com/office/powerpoint/2010/main" val="55114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AEEF-164B-D949-AD2B-D6A58FCD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E782-81F8-024E-83F1-0D520B6ED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b="1" dirty="0"/>
              <a:t>Train Dataset Accuracy</a:t>
            </a:r>
          </a:p>
          <a:p>
            <a:pPr marL="0" indent="0">
              <a:buNone/>
            </a:pPr>
            <a:r>
              <a:rPr lang="en-US" sz="3200" b="1" dirty="0"/>
              <a:t>Confusion Matrix and Statistics</a:t>
            </a:r>
          </a:p>
          <a:p>
            <a:pPr marL="0" indent="0">
              <a:buNone/>
            </a:pPr>
            <a:r>
              <a:rPr lang="en-US" sz="3200" b="1" dirty="0"/>
              <a:t>		   0     1</a:t>
            </a:r>
          </a:p>
          <a:p>
            <a:pPr marL="0" indent="0">
              <a:buNone/>
            </a:pPr>
            <a:r>
              <a:rPr lang="en-US" sz="3200" b="1" dirty="0"/>
              <a:t>               0 30950  1125</a:t>
            </a:r>
          </a:p>
          <a:p>
            <a:pPr marL="0" indent="0">
              <a:buNone/>
            </a:pPr>
            <a:r>
              <a:rPr lang="en-US" sz="3200" b="1" dirty="0"/>
              <a:t>               1    40   435</a:t>
            </a:r>
          </a:p>
          <a:p>
            <a:pPr marL="0" indent="0">
              <a:buNone/>
            </a:pPr>
            <a:r>
              <a:rPr lang="en-US" sz="3200" b="1" dirty="0"/>
              <a:t>                                          </a:t>
            </a:r>
          </a:p>
          <a:p>
            <a:pPr marL="0" indent="0">
              <a:buNone/>
            </a:pPr>
            <a:r>
              <a:rPr lang="en-US" sz="3200" b="1" dirty="0"/>
              <a:t>Accuracy : 0.9642          </a:t>
            </a:r>
          </a:p>
          <a:p>
            <a:pPr marL="0" indent="0">
              <a:buNone/>
            </a:pPr>
            <a:r>
              <a:rPr lang="en-US" sz="3200" b="1" dirty="0"/>
              <a:t>95% CI : (0.9621, 0.9662)</a:t>
            </a:r>
          </a:p>
          <a:p>
            <a:pPr marL="0" indent="0">
              <a:buNone/>
            </a:pPr>
            <a:r>
              <a:rPr lang="en-US" sz="3200" b="1" dirty="0"/>
              <a:t>Sensitivity : 0.9987          </a:t>
            </a:r>
          </a:p>
          <a:p>
            <a:pPr marL="0" indent="0">
              <a:buNone/>
            </a:pPr>
            <a:r>
              <a:rPr lang="en-US" sz="3200" b="1" dirty="0"/>
              <a:t>Specificity : 0.2788 </a:t>
            </a:r>
          </a:p>
          <a:p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104AE-18ED-B441-89BC-C199E62DF0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Test Dataset Accuracy</a:t>
            </a:r>
          </a:p>
          <a:p>
            <a:pPr marL="0" indent="0">
              <a:buNone/>
            </a:pPr>
            <a:r>
              <a:rPr lang="en-US" sz="1500" b="1" dirty="0"/>
              <a:t>Confusion Matrix and Statistics</a:t>
            </a:r>
          </a:p>
          <a:p>
            <a:pPr marL="914400" lvl="2" indent="0">
              <a:buNone/>
            </a:pPr>
            <a:r>
              <a:rPr lang="en-US" sz="1500" b="1" dirty="0"/>
              <a:t>     0     1</a:t>
            </a:r>
          </a:p>
          <a:p>
            <a:pPr marL="0" indent="0">
              <a:buNone/>
            </a:pPr>
            <a:r>
              <a:rPr lang="en-US" sz="1500" b="1" dirty="0"/>
              <a:t>              0 10304   379</a:t>
            </a:r>
          </a:p>
          <a:p>
            <a:pPr marL="0" indent="0">
              <a:buNone/>
            </a:pPr>
            <a:r>
              <a:rPr lang="en-US" sz="1500" b="1" dirty="0"/>
              <a:t>              1    20   152                          </a:t>
            </a:r>
          </a:p>
          <a:p>
            <a:pPr marL="0" indent="0">
              <a:buNone/>
            </a:pPr>
            <a:r>
              <a:rPr lang="en-US" sz="1500" b="1" dirty="0"/>
              <a:t>Accuracy : 0.9632          </a:t>
            </a:r>
          </a:p>
          <a:p>
            <a:pPr marL="0" indent="0">
              <a:buNone/>
            </a:pPr>
            <a:r>
              <a:rPr lang="en-US" sz="1500" b="1" dirty="0"/>
              <a:t>95% CI : (0.9595, 0.9667)</a:t>
            </a:r>
          </a:p>
          <a:p>
            <a:pPr marL="0" indent="0">
              <a:buNone/>
            </a:pPr>
            <a:r>
              <a:rPr lang="en-US" sz="1500" b="1" dirty="0"/>
              <a:t>Sensitivity : 0.9981          </a:t>
            </a:r>
          </a:p>
          <a:p>
            <a:pPr marL="0" indent="0">
              <a:buNone/>
            </a:pPr>
            <a:r>
              <a:rPr lang="en-US" sz="1500" b="1" dirty="0"/>
              <a:t>Specificity : 0.2863 </a:t>
            </a:r>
          </a:p>
        </p:txBody>
      </p:sp>
    </p:spTree>
    <p:extLst>
      <p:ext uri="{BB962C8B-B14F-4D97-AF65-F5344CB8AC3E}">
        <p14:creationId xmlns:p14="http://schemas.microsoft.com/office/powerpoint/2010/main" val="306538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677</Words>
  <Application>Microsoft Macintosh PowerPoint</Application>
  <PresentationFormat>Widescreen</PresentationFormat>
  <Paragraphs>236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Times New Roman</vt:lpstr>
      <vt:lpstr>Organic</vt:lpstr>
      <vt:lpstr>PowerPoint Presentation</vt:lpstr>
      <vt:lpstr>What is Bankruptcy</vt:lpstr>
      <vt:lpstr>Data set</vt:lpstr>
      <vt:lpstr>Handle Missing Data</vt:lpstr>
      <vt:lpstr>PowerPoint Presentation</vt:lpstr>
      <vt:lpstr>PowerPoint Presentation</vt:lpstr>
      <vt:lpstr>LDA</vt:lpstr>
      <vt:lpstr>Logistic Regression</vt:lpstr>
      <vt:lpstr>Decision tree</vt:lpstr>
      <vt:lpstr>SVM</vt:lpstr>
      <vt:lpstr>Random Forest</vt:lpstr>
      <vt:lpstr>Other Statistical Algorithm</vt:lpstr>
      <vt:lpstr>Rose Algorithm</vt:lpstr>
      <vt:lpstr>Naïve Bayer’s </vt:lpstr>
      <vt:lpstr>Random Forest</vt:lpstr>
      <vt:lpstr>Decision Tree on Rose Modeled Dataset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Shetal Golecha</dc:creator>
  <cp:lastModifiedBy>Shetal Golecha</cp:lastModifiedBy>
  <cp:revision>8</cp:revision>
  <dcterms:created xsi:type="dcterms:W3CDTF">2019-02-07T13:28:16Z</dcterms:created>
  <dcterms:modified xsi:type="dcterms:W3CDTF">2019-02-10T02:44:36Z</dcterms:modified>
</cp:coreProperties>
</file>