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admission Case of Diabetes"/>
          <p:cNvSpPr txBox="1"/>
          <p:nvPr>
            <p:ph type="ctrTitle"/>
          </p:nvPr>
        </p:nvSpPr>
        <p:spPr>
          <a:xfrm>
            <a:off x="1270000" y="1638300"/>
            <a:ext cx="10464800" cy="4383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Readmission Case of Diabetes</a:t>
            </a:r>
          </a:p>
        </p:txBody>
      </p:sp>
      <p:sp>
        <p:nvSpPr>
          <p:cNvPr id="120" name="By…"/>
          <p:cNvSpPr txBox="1"/>
          <p:nvPr>
            <p:ph type="subTitle" sz="quarter" idx="1"/>
          </p:nvPr>
        </p:nvSpPr>
        <p:spPr>
          <a:xfrm>
            <a:off x="5232400" y="714375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By</a:t>
            </a:r>
          </a:p>
          <a:p>
            <a:pPr defTabSz="537463">
              <a:defRPr sz="340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Sheetal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150" name="Pchiq Tes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b="1" i="1" sz="2528" u="sng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Pchiq Test: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pchisq(35749, df = 59957, lower.tail = F)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158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Output 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158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1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Even this shows the model is significant.</a:t>
            </a:r>
          </a:p>
          <a:p>
            <a:pPr marL="351155" indent="-351155" defTabSz="461518">
              <a:lnSpc>
                <a:spcPts val="300"/>
              </a:lnSpc>
              <a:spcBef>
                <a:spcPts val="3300"/>
              </a:spcBef>
              <a:defRPr b="1" i="1" sz="2528" u="sng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Hoslem Lemeshow GOF test: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&gt; hoslem.test(train_data$readmitted, fitted(Diabetes.model5), g=10)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	Hosmer and Lemeshow goodness of fit (GOF) test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data:  train_data$readmitted, fitted(Diabetes.model5)</a:t>
            </a:r>
          </a:p>
          <a:p>
            <a:pPr marL="0" indent="0" algn="ctr" defTabSz="461518">
              <a:lnSpc>
                <a:spcPts val="300"/>
              </a:lnSpc>
              <a:spcBef>
                <a:spcPts val="3300"/>
              </a:spcBef>
              <a:buSzTx/>
              <a:buNone/>
              <a:defRPr sz="2528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X-squared = 15.612, df = 8, p-value = 0.04827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53" name="All the variables are Significant the output is attached in the text fi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All the variables are Significant the output is attached in the text file.</a:t>
            </a:r>
          </a:p>
          <a:p>
            <a:pPr marL="400050" indent="-400050" defTabSz="525779">
              <a:spcBef>
                <a:spcPts val="3700"/>
              </a:spcBef>
              <a:defRPr sz="288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Let test it for sensitivity and specificity. </a:t>
            </a:r>
          </a:p>
          <a:p>
            <a:pPr marL="400050" indent="-400050" defTabSz="525779">
              <a:spcBef>
                <a:spcPts val="3700"/>
              </a:spcBef>
              <a:defRPr sz="288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Training Data    </a:t>
            </a:r>
          </a:p>
          <a:p>
            <a:pPr marL="0" indent="0" defTabSz="525779">
              <a:lnSpc>
                <a:spcPts val="0"/>
              </a:lnSpc>
              <a:spcBef>
                <a:spcPts val="3700"/>
              </a:spcBef>
              <a:buSzTx/>
              <a:buNone/>
              <a:defRPr sz="135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predicted     0     1</a:t>
            </a:r>
          </a:p>
          <a:p>
            <a:pPr marL="0" indent="0" defTabSz="525779">
              <a:lnSpc>
                <a:spcPts val="0"/>
              </a:lnSpc>
              <a:spcBef>
                <a:spcPts val="3700"/>
              </a:spcBef>
              <a:buSzTx/>
              <a:buNone/>
              <a:defRPr sz="135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     0 54305  5624</a:t>
            </a:r>
          </a:p>
          <a:p>
            <a:pPr marL="0" indent="0" defTabSz="525779">
              <a:lnSpc>
                <a:spcPts val="0"/>
              </a:lnSpc>
              <a:spcBef>
                <a:spcPts val="3700"/>
              </a:spcBef>
              <a:buSzTx/>
              <a:buNone/>
              <a:defRPr sz="135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    1    43    28</a:t>
            </a:r>
          </a:p>
          <a:p>
            <a:pPr marL="0" indent="0" defTabSz="525779">
              <a:lnSpc>
                <a:spcPts val="0"/>
              </a:lnSpc>
              <a:spcBef>
                <a:spcPts val="3700"/>
              </a:spcBef>
              <a:buSzTx/>
              <a:buNone/>
              <a:defRPr sz="288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Validation data</a:t>
            </a:r>
          </a:p>
          <a:p>
            <a:pPr marL="0" indent="0" defTabSz="525779">
              <a:lnSpc>
                <a:spcPts val="0"/>
              </a:lnSpc>
              <a:spcBef>
                <a:spcPts val="3700"/>
              </a:spcBef>
              <a:buSzTx/>
              <a:buNone/>
              <a:defRPr sz="135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predicted    0    1</a:t>
            </a:r>
          </a:p>
          <a:p>
            <a:pPr marL="0" indent="0" defTabSz="525779">
              <a:lnSpc>
                <a:spcPts val="0"/>
              </a:lnSpc>
              <a:spcBef>
                <a:spcPts val="3700"/>
              </a:spcBef>
              <a:buSzTx/>
              <a:buNone/>
              <a:defRPr sz="135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    0      9794  641</a:t>
            </a:r>
          </a:p>
          <a:p>
            <a:pPr marL="0" indent="0" defTabSz="525779">
              <a:lnSpc>
                <a:spcPts val="0"/>
              </a:lnSpc>
              <a:spcBef>
                <a:spcPts val="3700"/>
              </a:spcBef>
              <a:buSzTx/>
              <a:buNone/>
              <a:defRPr sz="135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    1         2    0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7912" t="67" r="15521" b="0"/>
          <a:stretch>
            <a:fillRect/>
          </a:stretch>
        </p:blipFill>
        <p:spPr>
          <a:xfrm>
            <a:off x="6718300" y="2590800"/>
            <a:ext cx="5334000" cy="6282267"/>
          </a:xfrm>
          <a:prstGeom prst="rect">
            <a:avLst/>
          </a:prstGeom>
        </p:spPr>
      </p:pic>
      <p:sp>
        <p:nvSpPr>
          <p:cNvPr id="156" name="Roc Cur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Roc Curve</a:t>
            </a:r>
          </a:p>
        </p:txBody>
      </p:sp>
      <p:sp>
        <p:nvSpPr>
          <p:cNvPr id="157" name="The ROC curve area is 0.65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The ROC curve area is 0.65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From the previous slide we know that the model has high specificity and very low senstivity.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So the Model is very good to predict if the patient will not be readmitted into the hospital.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9738" y="2571872"/>
            <a:ext cx="7329530" cy="6319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ank you"/>
          <p:cNvSpPr txBox="1"/>
          <p:nvPr/>
        </p:nvSpPr>
        <p:spPr>
          <a:xfrm>
            <a:off x="3293110" y="4057019"/>
            <a:ext cx="64185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0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Diab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What is Diabetes</a:t>
            </a:r>
          </a:p>
        </p:txBody>
      </p:sp>
      <p:sp>
        <p:nvSpPr>
          <p:cNvPr id="123" name="Diabetes?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Diabetes??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Types of Diabetes??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Side effects of Medicine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Precaution to take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mmary of data"/>
          <p:cNvSpPr txBox="1"/>
          <p:nvPr>
            <p:ph type="title"/>
          </p:nvPr>
        </p:nvSpPr>
        <p:spPr>
          <a:xfrm>
            <a:off x="952500" y="254000"/>
            <a:ext cx="11099800" cy="665812"/>
          </a:xfrm>
          <a:prstGeom prst="rect">
            <a:avLst/>
          </a:prstGeom>
        </p:spPr>
        <p:txBody>
          <a:bodyPr/>
          <a:lstStyle>
            <a:lvl1pPr defTabSz="268731">
              <a:defRPr sz="368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Summary of data</a:t>
            </a:r>
          </a:p>
        </p:txBody>
      </p:sp>
      <p:sp>
        <p:nvSpPr>
          <p:cNvPr id="12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380" y="1173632"/>
            <a:ext cx="10868040" cy="8694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New Column Created"/>
          <p:cNvSpPr txBox="1"/>
          <p:nvPr>
            <p:ph type="title"/>
          </p:nvPr>
        </p:nvSpPr>
        <p:spPr>
          <a:xfrm>
            <a:off x="952500" y="254000"/>
            <a:ext cx="11099800" cy="1033116"/>
          </a:xfrm>
          <a:prstGeom prst="rect">
            <a:avLst/>
          </a:prstGeom>
        </p:spPr>
        <p:txBody>
          <a:bodyPr/>
          <a:lstStyle>
            <a:lvl1pPr defTabSz="443991">
              <a:defRPr sz="608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New Column Created</a:t>
            </a:r>
          </a:p>
        </p:txBody>
      </p:sp>
      <p:sp>
        <p:nvSpPr>
          <p:cNvPr id="13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684" y="1206777"/>
            <a:ext cx="10905432" cy="8724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leaning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Cleaning Of Data</a:t>
            </a:r>
          </a:p>
        </p:txBody>
      </p:sp>
      <p:sp>
        <p:nvSpPr>
          <p:cNvPr id="134" name="Few columns had same values in all row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Few columns had same values in all rows.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Few columns have null value for 90% to 50% fo rows.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FewJunk rows are deleted.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Factored the categorical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fter regression tes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After regression test Analysis</a:t>
            </a:r>
          </a:p>
        </p:txBody>
      </p:sp>
      <p:sp>
        <p:nvSpPr>
          <p:cNvPr id="137" name="Deviance Residual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Deviance Residuals: </a:t>
            </a: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Min       1Q   Median       3Q      Max  </a:t>
            </a: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265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sz="1826"/>
              <a:t>-2.1494  -0.4488  -0.3800  -0.3281   2.9846</a:t>
            </a:r>
            <a:r>
              <a:t>  </a:t>
            </a: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265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265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</a:t>
            </a:r>
            <a:r>
              <a:rPr sz="1826"/>
              <a:t>Null deviance: 42405  on 70436  degrees of freedom</a:t>
            </a:r>
            <a:endParaRPr sz="1826"/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Residual deviance: 40412  on 70392  degrees of freedom</a:t>
            </a: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AIC: 40502</a:t>
            </a: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Number of Fisher Scoring iterations: 6</a:t>
            </a: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predicted     0     1</a:t>
            </a:r>
          </a:p>
          <a:p>
            <a:pPr lvl="4"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    0       64095  6264</a:t>
            </a:r>
          </a:p>
          <a:p>
            <a:pPr marL="0" indent="0" defTabSz="484886">
              <a:lnSpc>
                <a:spcPts val="1200"/>
              </a:lnSpc>
              <a:spcBef>
                <a:spcPts val="3400"/>
              </a:spcBef>
              <a:buSzTx/>
              <a:buNone/>
              <a:defRPr sz="1826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        1          49    29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oks Di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Cooks Distance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1388" y="1864690"/>
            <a:ext cx="8989611" cy="7751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988" y="-498628"/>
            <a:ext cx="10522768" cy="10522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nal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Final Equation</a:t>
            </a:r>
          </a:p>
        </p:txBody>
      </p:sp>
      <p:sp>
        <p:nvSpPr>
          <p:cNvPr id="147" name="Diabetes.model5 &lt;-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32993">
              <a:spcBef>
                <a:spcPts val="2300"/>
              </a:spcBef>
              <a:buSzTx/>
              <a:buNone/>
              <a:defRPr sz="182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Diabetes.model5 &lt;- 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182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glm(readmitted ~ diag2_level_17+discharge_disposition_id_24 +diag2_level_9+diag2_level_14+diag2_level_6+discharge_disposition_id_14+discharge_disposition_id_25+diag2_level_5+discharge_disposition_id_23+discharge_disposition_id_13+encounter_id+discharge_disposition_id_1+diag2_level_11+discharge_disposition_id_8+discharge_disposition_id_7+discharge_disposition_id_4+patient_nbr+diag2_level_8+discharge_disposition_id_6+discharge_disposition_id_18+number_outpatient+nummed+repaglinide+numchange+discharge_disposition_id_2+insulin+diabetesMed+number_emergency+discharge_disposition_id_15+num_lab_procedures+discharge_disposition_id_28+num_medications+number_diagnoses+age+discharge_disposition_id_5+discharge_disposition_id_3+service_utilization  +  num_medications* num_procedures+       number_diagnoses*age+number_diagnoses*time_in_hospital,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182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data=train_data, family = binomial)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182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summary(Diabetes.model5)</a:t>
            </a:r>
          </a:p>
          <a:p>
            <a:pPr marL="0" indent="0" defTabSz="332993">
              <a:spcBef>
                <a:spcPts val="2300"/>
              </a:spcBef>
              <a:buSzTx/>
              <a:buNone/>
              <a:defRPr sz="182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</a:p>
          <a:p>
            <a:pPr marL="0" indent="0" defTabSz="332993">
              <a:spcBef>
                <a:spcPts val="2300"/>
              </a:spcBef>
              <a:buSzTx/>
              <a:buNone/>
              <a:defRPr sz="1824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We have reduced the number of columns from 142 to 42 in the test.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