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59" r:id="rId6"/>
    <p:sldId id="268" r:id="rId7"/>
    <p:sldId id="278" r:id="rId8"/>
    <p:sldId id="281" r:id="rId9"/>
    <p:sldId id="260" r:id="rId10"/>
    <p:sldId id="277" r:id="rId11"/>
    <p:sldId id="271" r:id="rId12"/>
    <p:sldId id="273" r:id="rId13"/>
    <p:sldId id="275" r:id="rId14"/>
    <p:sldId id="276" r:id="rId15"/>
    <p:sldId id="279" r:id="rId16"/>
    <p:sldId id="282" r:id="rId17"/>
    <p:sldId id="283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050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600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761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39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626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800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17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974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551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555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49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E71AA-14CD-415A-9746-54EEE044A58F}" type="datetimeFigureOut">
              <a:rPr lang="en-SG" smtClean="0"/>
              <a:t>13/6/2022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4E1F2-932D-46D4-B064-76944C8E7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351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WATER POTABILITY PREDICTION</a:t>
            </a:r>
            <a:endParaRPr lang="en-SG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dirty="0" smtClean="0"/>
              <a:t>   </a:t>
            </a:r>
            <a:r>
              <a:rPr lang="en-SG" b="1" dirty="0" smtClean="0"/>
              <a:t>PROJECT MENTOR</a:t>
            </a:r>
            <a:r>
              <a:rPr lang="en-SG" dirty="0" smtClean="0"/>
              <a:t>:   </a:t>
            </a:r>
            <a:r>
              <a:rPr lang="en-SG" b="1" dirty="0" err="1" smtClean="0"/>
              <a:t>Mr.Ritesh</a:t>
            </a:r>
            <a:r>
              <a:rPr lang="en-SG" b="1" dirty="0" smtClean="0"/>
              <a:t> Maury</a:t>
            </a:r>
          </a:p>
          <a:p>
            <a:r>
              <a:rPr lang="en-SG" dirty="0" smtClean="0"/>
              <a:t>Start Date          :   09May2022</a:t>
            </a:r>
          </a:p>
          <a:p>
            <a:r>
              <a:rPr lang="en-SG" dirty="0" smtClean="0"/>
              <a:t>End Date            :   09June2022</a:t>
            </a:r>
          </a:p>
          <a:p>
            <a:endParaRPr lang="en-SG" dirty="0" smtClean="0"/>
          </a:p>
          <a:p>
            <a:r>
              <a:rPr lang="en-SG" b="1" dirty="0" smtClean="0"/>
              <a:t>TEAM MEMBERS</a:t>
            </a:r>
            <a:r>
              <a:rPr lang="en-SG" dirty="0" smtClean="0"/>
              <a:t>:</a:t>
            </a:r>
          </a:p>
          <a:p>
            <a:pPr marL="0" indent="0">
              <a:buNone/>
            </a:pPr>
            <a:r>
              <a:rPr lang="en-SG" dirty="0" smtClean="0"/>
              <a:t>       ABIRAMIRANGARAJ</a:t>
            </a:r>
          </a:p>
          <a:p>
            <a:pPr marL="0" indent="0">
              <a:buNone/>
            </a:pPr>
            <a:r>
              <a:rPr lang="en-SG" dirty="0"/>
              <a:t> </a:t>
            </a:r>
            <a:r>
              <a:rPr lang="en-SG" dirty="0" smtClean="0"/>
              <a:t>      LAKHAN PATIDAR</a:t>
            </a:r>
          </a:p>
          <a:p>
            <a:pPr marL="0" indent="0">
              <a:buNone/>
            </a:pPr>
            <a:r>
              <a:rPr lang="en-SG" dirty="0"/>
              <a:t> </a:t>
            </a:r>
            <a:r>
              <a:rPr lang="en-SG" dirty="0" smtClean="0"/>
              <a:t>      KRISHNANAIR </a:t>
            </a:r>
          </a:p>
          <a:p>
            <a:pPr marL="0" indent="0">
              <a:buNone/>
            </a:pPr>
            <a:r>
              <a:rPr lang="en-SG" dirty="0"/>
              <a:t> </a:t>
            </a:r>
            <a:r>
              <a:rPr lang="en-SG" dirty="0" smtClean="0"/>
              <a:t>      SHEETAL KASHYAP</a:t>
            </a:r>
          </a:p>
        </p:txBody>
      </p:sp>
    </p:spTree>
    <p:extLst>
      <p:ext uri="{BB962C8B-B14F-4D97-AF65-F5344CB8AC3E}">
        <p14:creationId xmlns:p14="http://schemas.microsoft.com/office/powerpoint/2010/main" val="10510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MODEL BUILDING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smtClean="0"/>
              <a:t>As my model is a Classifier based model, so I have used following classifier for model building.</a:t>
            </a:r>
          </a:p>
          <a:p>
            <a:pPr marL="0" indent="0">
              <a:buNone/>
            </a:pPr>
            <a:r>
              <a:rPr lang="en-SG" dirty="0"/>
              <a:t> </a:t>
            </a:r>
            <a:r>
              <a:rPr lang="en-SG" dirty="0" smtClean="0"/>
              <a:t>            </a:t>
            </a:r>
            <a:r>
              <a:rPr lang="en-SG" b="1" dirty="0" smtClean="0"/>
              <a:t>Decision Tree Classifier</a:t>
            </a:r>
          </a:p>
          <a:p>
            <a:pPr marL="0" indent="0">
              <a:buNone/>
            </a:pPr>
            <a:r>
              <a:rPr lang="en-SG" b="1" dirty="0"/>
              <a:t> </a:t>
            </a:r>
            <a:r>
              <a:rPr lang="en-SG" b="1" dirty="0" smtClean="0"/>
              <a:t>            Random Forest</a:t>
            </a:r>
          </a:p>
          <a:p>
            <a:pPr marL="0" indent="0">
              <a:buNone/>
            </a:pPr>
            <a:r>
              <a:rPr lang="en-SG" b="1" dirty="0"/>
              <a:t> </a:t>
            </a:r>
            <a:r>
              <a:rPr lang="en-SG" b="1" dirty="0" smtClean="0"/>
              <a:t>            Logistic Regression</a:t>
            </a:r>
          </a:p>
          <a:p>
            <a:pPr marL="0" indent="0">
              <a:buNone/>
            </a:pPr>
            <a:r>
              <a:rPr lang="en-SG" b="1" dirty="0"/>
              <a:t> </a:t>
            </a:r>
            <a:r>
              <a:rPr lang="en-SG" b="1" dirty="0" smtClean="0"/>
              <a:t>            </a:t>
            </a:r>
            <a:r>
              <a:rPr lang="en-SG" b="1" dirty="0" err="1" smtClean="0"/>
              <a:t>Kneighbors</a:t>
            </a:r>
            <a:r>
              <a:rPr lang="en-SG" b="1" dirty="0" smtClean="0"/>
              <a:t> Classifier</a:t>
            </a:r>
          </a:p>
          <a:p>
            <a:pPr marL="0" indent="0">
              <a:buNone/>
            </a:pPr>
            <a:r>
              <a:rPr lang="en-SG" b="1" dirty="0"/>
              <a:t> </a:t>
            </a:r>
            <a:r>
              <a:rPr lang="en-SG" b="1" dirty="0" smtClean="0"/>
              <a:t>            </a:t>
            </a:r>
            <a:r>
              <a:rPr lang="en-SG" b="1" dirty="0" err="1" smtClean="0"/>
              <a:t>XGBoost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3642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MODEL EVALUATION</a:t>
            </a:r>
            <a:endParaRPr lang="en-SG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4040188" cy="834107"/>
          </a:xfrm>
        </p:spPr>
        <p:txBody>
          <a:bodyPr>
            <a:normAutofit/>
          </a:bodyPr>
          <a:lstStyle/>
          <a:p>
            <a:r>
              <a:rPr lang="en-SG" b="0" dirty="0" smtClean="0"/>
              <a:t>Model performance for </a:t>
            </a:r>
            <a:r>
              <a:rPr lang="en-SG" dirty="0" smtClean="0"/>
              <a:t>Decision Tree: 57.1%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4008" y="1340768"/>
            <a:ext cx="3816424" cy="792089"/>
          </a:xfrm>
        </p:spPr>
        <p:txBody>
          <a:bodyPr>
            <a:normAutofit lnSpcReduction="10000"/>
          </a:bodyPr>
          <a:lstStyle/>
          <a:p>
            <a:r>
              <a:rPr lang="en-SG" b="0" dirty="0" smtClean="0"/>
              <a:t>Model </a:t>
            </a:r>
            <a:r>
              <a:rPr lang="en-SG" b="0" dirty="0"/>
              <a:t>performance for </a:t>
            </a:r>
            <a:r>
              <a:rPr lang="en-SG" b="0" dirty="0" smtClean="0"/>
              <a:t>       </a:t>
            </a:r>
            <a:r>
              <a:rPr lang="en-SG" dirty="0" smtClean="0"/>
              <a:t>Random Forest: 67.4%</a:t>
            </a:r>
            <a:endParaRPr lang="en-S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716016" y="2174875"/>
            <a:ext cx="3970784" cy="3951288"/>
          </a:xfrm>
        </p:spPr>
        <p:txBody>
          <a:bodyPr/>
          <a:lstStyle/>
          <a:p>
            <a:endParaRPr lang="en-S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360040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241" y="2276872"/>
            <a:ext cx="3588073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1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MODEL EVALUATION</a:t>
            </a:r>
            <a:endParaRPr lang="en-SG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4040188" cy="834107"/>
          </a:xfrm>
        </p:spPr>
        <p:txBody>
          <a:bodyPr>
            <a:normAutofit/>
          </a:bodyPr>
          <a:lstStyle/>
          <a:p>
            <a:r>
              <a:rPr lang="en-SG" b="0" dirty="0" smtClean="0"/>
              <a:t>Model performance for Logistic Regression</a:t>
            </a:r>
            <a:r>
              <a:rPr lang="en-SG" dirty="0" smtClean="0"/>
              <a:t>: 53.3%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4008" y="1340768"/>
            <a:ext cx="3816424" cy="792089"/>
          </a:xfrm>
        </p:spPr>
        <p:txBody>
          <a:bodyPr>
            <a:normAutofit lnSpcReduction="10000"/>
          </a:bodyPr>
          <a:lstStyle/>
          <a:p>
            <a:r>
              <a:rPr lang="en-SG" b="0" dirty="0" smtClean="0"/>
              <a:t>Model </a:t>
            </a:r>
            <a:r>
              <a:rPr lang="en-SG" b="0" dirty="0"/>
              <a:t>performance for </a:t>
            </a:r>
            <a:r>
              <a:rPr lang="en-SG" b="0" dirty="0" smtClean="0"/>
              <a:t>       </a:t>
            </a:r>
            <a:r>
              <a:rPr lang="en-SG" dirty="0" smtClean="0"/>
              <a:t>KNN: 67.4%</a:t>
            </a:r>
            <a:endParaRPr lang="en-S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716016" y="2174875"/>
            <a:ext cx="3970784" cy="3951288"/>
          </a:xfrm>
        </p:spPr>
        <p:txBody>
          <a:bodyPr/>
          <a:lstStyle/>
          <a:p>
            <a:endParaRPr lang="en-S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14592"/>
            <a:ext cx="4032448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32856"/>
            <a:ext cx="4104456" cy="353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1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MODEL EVALUATION</a:t>
            </a:r>
            <a:endParaRPr lang="en-S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smtClean="0"/>
              <a:t>Model </a:t>
            </a:r>
            <a:r>
              <a:rPr lang="en-SG" dirty="0"/>
              <a:t>performance for </a:t>
            </a:r>
            <a:r>
              <a:rPr lang="en-SG" b="1" dirty="0" smtClean="0"/>
              <a:t>XGBOOST : 64.1</a:t>
            </a:r>
            <a:r>
              <a:rPr lang="en-SG" dirty="0" smtClean="0"/>
              <a:t>%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2348880"/>
            <a:ext cx="7762875" cy="302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44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MODEL PREDICTION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4618856" cy="4497363"/>
          </a:xfrm>
        </p:spPr>
        <p:txBody>
          <a:bodyPr/>
          <a:lstStyle/>
          <a:p>
            <a:r>
              <a:rPr lang="en-SG" dirty="0" smtClean="0"/>
              <a:t>Thus by Hyper Parameter tuning XGBOOST classifier has improvised accuracy score of </a:t>
            </a:r>
            <a:r>
              <a:rPr lang="en-SG" b="1" dirty="0" smtClean="0"/>
              <a:t>70.3%.</a:t>
            </a:r>
          </a:p>
          <a:p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072" y="1700808"/>
            <a:ext cx="3672408" cy="4425355"/>
          </a:xfrm>
        </p:spPr>
        <p:txBody>
          <a:bodyPr/>
          <a:lstStyle/>
          <a:p>
            <a:endParaRPr lang="en-S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4536504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77507"/>
            <a:ext cx="3672408" cy="457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2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MODEL DEPLOYMENT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Thus Streamlit function is finally use for deploying the model.</a:t>
            </a:r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47706"/>
            <a:ext cx="7214211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5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MODEL DEPLOYMENT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94870"/>
            <a:ext cx="7632848" cy="4498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7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MODEL DEPLOYMENT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5292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1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b="1" dirty="0" smtClean="0"/>
              <a:t/>
            </a:r>
            <a:br>
              <a:rPr lang="en-SG" b="1" dirty="0" smtClean="0"/>
            </a:br>
            <a:r>
              <a:rPr lang="en-SG" b="1" dirty="0"/>
              <a:t/>
            </a:r>
            <a:br>
              <a:rPr lang="en-SG" b="1" dirty="0"/>
            </a:br>
            <a:r>
              <a:rPr lang="en-SG" b="1" dirty="0"/>
              <a:t/>
            </a:r>
            <a:br>
              <a:rPr lang="en-SG" b="1" dirty="0"/>
            </a:br>
            <a:r>
              <a:rPr lang="en-SG" b="1" dirty="0" smtClean="0"/>
              <a:t/>
            </a:r>
            <a:br>
              <a:rPr lang="en-SG" b="1" dirty="0" smtClean="0"/>
            </a:br>
            <a:r>
              <a:rPr lang="en-SG" b="1" dirty="0"/>
              <a:t/>
            </a:r>
            <a:br>
              <a:rPr lang="en-SG" b="1" dirty="0"/>
            </a:br>
            <a:r>
              <a:rPr lang="en-SG" b="1" dirty="0" smtClean="0"/>
              <a:t/>
            </a:r>
            <a:br>
              <a:rPr lang="en-SG" b="1" dirty="0" smtClean="0"/>
            </a:br>
            <a:r>
              <a:rPr lang="en-SG" b="1" dirty="0"/>
              <a:t/>
            </a:r>
            <a:br>
              <a:rPr lang="en-SG" b="1" dirty="0"/>
            </a:br>
            <a:r>
              <a:rPr lang="en-SG" b="1" dirty="0" smtClean="0"/>
              <a:t/>
            </a:r>
            <a:br>
              <a:rPr lang="en-SG" b="1" dirty="0" smtClean="0"/>
            </a:br>
            <a:r>
              <a:rPr lang="en-SG" b="1" dirty="0" smtClean="0"/>
              <a:t>THANK YOU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2609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DOMAIN KNOWLEDGE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Water is the most significant resource of </a:t>
            </a:r>
            <a:r>
              <a:rPr lang="en-SG" dirty="0" smtClean="0"/>
              <a:t>life, contaminated water and poor sanitation leads to diseases.</a:t>
            </a:r>
          </a:p>
          <a:p>
            <a:r>
              <a:rPr lang="en-SG" dirty="0" smtClean="0"/>
              <a:t>Thus to  determine water is </a:t>
            </a:r>
            <a:r>
              <a:rPr lang="en-SG" b="1" dirty="0" smtClean="0"/>
              <a:t>potable to use or not</a:t>
            </a:r>
            <a:r>
              <a:rPr lang="en-SG" dirty="0" smtClean="0"/>
              <a:t> which facilitates the practice of hygiene.</a:t>
            </a:r>
          </a:p>
          <a:p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2776"/>
            <a:ext cx="4176464" cy="512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PROBLEM STATEMENT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Without </a:t>
            </a:r>
            <a:r>
              <a:rPr lang="en-SG" dirty="0"/>
              <a:t>clean </a:t>
            </a:r>
            <a:r>
              <a:rPr lang="en-SG" dirty="0" smtClean="0"/>
              <a:t>water </a:t>
            </a:r>
            <a:r>
              <a:rPr lang="en-SG" dirty="0"/>
              <a:t>people </a:t>
            </a:r>
            <a:r>
              <a:rPr lang="en-SG" dirty="0" smtClean="0"/>
              <a:t>cannot </a:t>
            </a:r>
            <a:r>
              <a:rPr lang="en-SG" dirty="0"/>
              <a:t>obtain a safe source of </a:t>
            </a:r>
            <a:r>
              <a:rPr lang="en-SG" dirty="0" smtClean="0"/>
              <a:t>hydration.</a:t>
            </a:r>
          </a:p>
          <a:p>
            <a:r>
              <a:rPr lang="en-SG" dirty="0" smtClean="0"/>
              <a:t>Thus the objective is to </a:t>
            </a:r>
            <a:r>
              <a:rPr lang="en-SG" b="1" dirty="0" smtClean="0"/>
              <a:t>analyse and make </a:t>
            </a:r>
            <a:r>
              <a:rPr lang="en-SG" b="1" dirty="0"/>
              <a:t>predictions regarding projected water </a:t>
            </a:r>
            <a:r>
              <a:rPr lang="en-SG" b="1" dirty="0" smtClean="0"/>
              <a:t>quality by its parameters by using machine learning models. </a:t>
            </a:r>
          </a:p>
          <a:p>
            <a:r>
              <a:rPr lang="en-SG" dirty="0" smtClean="0"/>
              <a:t>Hence it is identified as </a:t>
            </a:r>
            <a:r>
              <a:rPr lang="en-SG" b="1" dirty="0" smtClean="0"/>
              <a:t>Classification Based model.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73246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PROJECT FLOW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13690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4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DATA COLLECTION</a:t>
            </a:r>
            <a:endParaRPr lang="en-SG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Data Set Details: </a:t>
            </a:r>
            <a:r>
              <a:rPr lang="en-SG" b="1" dirty="0" smtClean="0"/>
              <a:t>3276 Samples,10 Features</a:t>
            </a:r>
          </a:p>
          <a:p>
            <a:pPr marL="0" indent="0">
              <a:buNone/>
            </a:pPr>
            <a:r>
              <a:rPr lang="en-SG" dirty="0"/>
              <a:t> </a:t>
            </a:r>
            <a:r>
              <a:rPr lang="en-SG" dirty="0" smtClean="0"/>
              <a:t>                            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4904"/>
            <a:ext cx="885274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8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DATA PREPROCESSING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 smtClean="0"/>
              <a:t>EDA involves</a:t>
            </a:r>
            <a:r>
              <a:rPr lang="en-SG" dirty="0" smtClean="0"/>
              <a:t>:</a:t>
            </a:r>
          </a:p>
          <a:p>
            <a:r>
              <a:rPr lang="en-SG" dirty="0"/>
              <a:t> </a:t>
            </a:r>
            <a:r>
              <a:rPr lang="en-SG" dirty="0" smtClean="0"/>
              <a:t> Check for duplicate values</a:t>
            </a:r>
          </a:p>
          <a:p>
            <a:r>
              <a:rPr lang="en-SG" dirty="0"/>
              <a:t> </a:t>
            </a:r>
            <a:r>
              <a:rPr lang="en-SG" dirty="0" smtClean="0"/>
              <a:t> Missing value Handling</a:t>
            </a:r>
          </a:p>
          <a:p>
            <a:r>
              <a:rPr lang="en-SG" dirty="0"/>
              <a:t> </a:t>
            </a:r>
            <a:r>
              <a:rPr lang="en-SG" dirty="0" smtClean="0"/>
              <a:t> Outlier Detection</a:t>
            </a:r>
          </a:p>
          <a:p>
            <a:r>
              <a:rPr lang="en-SG" dirty="0"/>
              <a:t> </a:t>
            </a:r>
            <a:r>
              <a:rPr lang="en-SG" dirty="0" smtClean="0"/>
              <a:t>  Imbalanced data</a:t>
            </a:r>
          </a:p>
          <a:p>
            <a:r>
              <a:rPr lang="en-SG" dirty="0"/>
              <a:t> </a:t>
            </a:r>
            <a:r>
              <a:rPr lang="en-SG" dirty="0" smtClean="0"/>
              <a:t>  Correlation</a:t>
            </a:r>
          </a:p>
        </p:txBody>
      </p:sp>
    </p:spTree>
    <p:extLst>
      <p:ext uri="{BB962C8B-B14F-4D97-AF65-F5344CB8AC3E}">
        <p14:creationId xmlns:p14="http://schemas.microsoft.com/office/powerpoint/2010/main" val="36053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0555" y="260648"/>
            <a:ext cx="8229600" cy="1143000"/>
          </a:xfrm>
        </p:spPr>
        <p:txBody>
          <a:bodyPr/>
          <a:lstStyle/>
          <a:p>
            <a:r>
              <a:rPr lang="en-SG" b="1" dirty="0" smtClean="0"/>
              <a:t>EXPLORATORY DATA ANALYSIS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 smtClean="0"/>
              <a:t>Missing value Handling</a:t>
            </a:r>
            <a:r>
              <a:rPr lang="en-SG" dirty="0" smtClean="0"/>
              <a:t>: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716016" y="1591072"/>
            <a:ext cx="4032448" cy="4535091"/>
          </a:xfrm>
        </p:spPr>
        <p:txBody>
          <a:bodyPr/>
          <a:lstStyle/>
          <a:p>
            <a:endParaRPr lang="en-SG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276872"/>
            <a:ext cx="357911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50262"/>
            <a:ext cx="405020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3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EXPLORATORY DATA ANALYSIS</a:t>
            </a:r>
            <a:endParaRPr lang="en-SG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After treating null values: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dirty="0" smtClean="0"/>
              <a:t>Using KNN Imputer</a:t>
            </a:r>
            <a:endParaRPr lang="en-S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076056" y="2348879"/>
            <a:ext cx="3960440" cy="3777283"/>
          </a:xfrm>
        </p:spPr>
        <p:txBody>
          <a:bodyPr/>
          <a:lstStyle/>
          <a:p>
            <a:endParaRPr lang="en-SG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16" y="2204864"/>
            <a:ext cx="5130488" cy="384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76872"/>
            <a:ext cx="2791044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08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EXPLORATORY DATA ANALYSIS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smtClean="0"/>
              <a:t>Data imbalance is treated by </a:t>
            </a:r>
            <a:r>
              <a:rPr lang="en-SG" b="1" dirty="0" smtClean="0"/>
              <a:t>SMOTE method</a:t>
            </a:r>
          </a:p>
          <a:p>
            <a:pPr marL="0" indent="0">
              <a:buNone/>
            </a:pPr>
            <a:endParaRPr lang="en-SG" dirty="0" smtClean="0"/>
          </a:p>
          <a:p>
            <a:endParaRPr lang="en-SG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157192"/>
            <a:ext cx="81343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276872"/>
            <a:ext cx="662940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9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287</Words>
  <Application>Microsoft Office PowerPoint</Application>
  <PresentationFormat>On-screen Show (4:3)</PresentationFormat>
  <Paragraphs>59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WATER POTABILITY PREDICTION</vt:lpstr>
      <vt:lpstr>DOMAIN KNOWLEDGE</vt:lpstr>
      <vt:lpstr>PROBLEM STATEMENT</vt:lpstr>
      <vt:lpstr>PROJECT FLOW</vt:lpstr>
      <vt:lpstr>DATA COLLECTION</vt:lpstr>
      <vt:lpstr>DATA PREPROCESSING</vt:lpstr>
      <vt:lpstr>EXPLORATORY DATA ANALYSIS</vt:lpstr>
      <vt:lpstr>EXPLORATORY DATA ANALYSIS</vt:lpstr>
      <vt:lpstr>EXPLORATORY DATA ANALYSIS</vt:lpstr>
      <vt:lpstr>MODEL BUILDING</vt:lpstr>
      <vt:lpstr>MODEL EVALUATION</vt:lpstr>
      <vt:lpstr>MODEL EVALUATION</vt:lpstr>
      <vt:lpstr>MODEL EVALUATION</vt:lpstr>
      <vt:lpstr>MODEL PREDICTION</vt:lpstr>
      <vt:lpstr>MODEL DEPLOYMENT</vt:lpstr>
      <vt:lpstr>MODEL DEPLOYMENT</vt:lpstr>
      <vt:lpstr>MODEL DEPLOYMENT</vt:lpstr>
      <vt:lpstr>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POTABILITY PREDICTION</dc:title>
  <dc:creator>Saravana</dc:creator>
  <cp:lastModifiedBy>Saravana</cp:lastModifiedBy>
  <cp:revision>48</cp:revision>
  <dcterms:created xsi:type="dcterms:W3CDTF">2022-06-09T04:29:40Z</dcterms:created>
  <dcterms:modified xsi:type="dcterms:W3CDTF">2022-06-13T06:27:23Z</dcterms:modified>
</cp:coreProperties>
</file>