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an N" initials="PN" lastIdx="1" clrIdx="0">
    <p:extLst>
      <p:ext uri="{19B8F6BF-5375-455C-9EA6-DF929625EA0E}">
        <p15:presenceInfo xmlns="" xmlns:p15="http://schemas.microsoft.com/office/powerpoint/2012/main" userId="460f614ddcd11f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08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7075-E5CF-4D63-910A-DC970F9378F9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937EE-1C4E-498A-A7AB-2136782FA0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56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D32A2-0BF0-421B-9B78-B079ACA4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BF8B66-A026-4FC4-9185-EFEBB0832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7B0486-4E34-4D90-860B-06F89AFD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579263-CAA1-43A6-804B-D2F6D099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96ECA9-DAAE-4473-887B-B9C26FF6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8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1745B8-9927-40F2-8D41-2E485975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5DC5F3-684E-44FA-80CE-737C3441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BE7E25-3591-4BFA-B763-4A7EB817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58AF78-674C-40AA-917F-9FF3BE9D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98F4E6-87CE-464B-A016-2782A69A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32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DC09C1A-4C15-46ED-A016-AFCAC0C00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0396F2-CD83-4BDF-8F65-371E5808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336DD4-C9CF-4D2C-BC38-F9306FF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4FA5C5-D2CC-4C2D-BBA8-30FD6FE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A020CC-E04D-40FC-96D6-18538B1C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16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54FEF-EF34-4F7E-844A-99B28B7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C299A9-286C-4B83-AF24-CE1E6E1A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EE6753-36F0-418F-B0D6-BB3AF3EE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7E0AA5-FC82-4961-B8B0-6D727E2A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139A7F-9B96-4561-AF52-6C916823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26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87787C-76D3-485A-A849-DC26A4DB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061750-1B5C-4A74-8644-B7E4BE65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AECC77-4298-41B3-AAD0-CFC9C238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528C7C-383E-48EE-AED1-4EAAEBAD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2DBFF5-4CA4-46F5-93D9-53503ED6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767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D8E789-EEB4-4F01-8439-E7B727D9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D916F2-1196-4A4A-AA85-260CFFB4C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4950BC-C6E2-4FCB-BF1A-EA7A2C4A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101029-0E4B-447C-B955-67511B1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7C0FA8-39B8-4D70-AE61-7948F643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D49A0A-4680-46F9-8B06-053C8C9F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02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7596AD-C4A4-4717-9B28-F4CD8BDD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11CD07-F36A-4D04-A4E0-0F826D68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6C634-80C2-4C02-9132-26282A6C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284EB3D-1020-4CBA-BC49-6629BDE79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166BCD8-FF46-4A1A-A0FB-0FB76195C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B4F7AE0-A597-462A-B475-43A0D57B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50A338F-EFDE-47B1-A32B-DC991E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3A34E2D-4191-454B-A4C8-165BBB82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66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06B14-D9FC-4905-B370-EA4CAFF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5F4BA0C-EF42-4E03-A8EC-1D2757E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84DFC2E-AB2E-4E95-9C90-D6679E99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8C3A2A4-6FD5-47BA-B1B5-B12EEF7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519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37EFBA2-05B7-41BE-83BF-72E3E69D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E73DE5-30E9-4D08-9165-359B7C08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495BF1-A9BA-44D3-81AF-3C24FCC7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68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B83EB-BEDD-49B7-B215-BEC57816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68548F-A241-40E3-B9B8-32C25D0C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41D19E-4CD0-4E4E-B309-059CF8AF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C0800B-B4ED-4BA4-8D5D-A900153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811C37-3EC8-42D1-B266-F694E693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DF006B-5061-41A2-A2DF-EAC65D9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41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6990F-0A08-4A21-BE93-20C39F65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282764F-823C-40E7-8EDF-EE6BC6C07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7FAA539-D60C-4919-BCD4-4A22118D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1F9A1F-216C-4D41-B129-F2C338C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19B325-1BD9-469A-99F7-3DF86574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D496A9-1BFE-42E6-B7F7-9D33C1C1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83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9F6A46E-2338-48EC-9942-9E54708A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A1AD55-3A58-4A3A-B7B3-678C2EE5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C1D90C-D6B7-4F93-9BAE-BAD52F57F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68A8-8439-4559-838F-0E71F6BBF8FC}" type="datetimeFigureOut">
              <a:rPr lang="en-IN" smtClean="0"/>
              <a:pPr/>
              <a:t>31-10-23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A709E2-8932-4F42-BC6D-A218E3AE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7157DE-77AC-421B-A945-A3D4D680C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9DD0-A913-4C64-92C8-72AE984DFE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42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522019-2AFB-4FB5-955B-3A0243B49F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3633"/>
            <a:ext cx="6751320" cy="1182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CD294A-BBAF-4B13-9067-FE7FB2DA07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47000"/>
            <a:ext cx="7237562" cy="1182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8FCC89-F8A1-4C45-8AC2-D9BDE258573D}"/>
              </a:ext>
            </a:extLst>
          </p:cNvPr>
          <p:cNvSpPr txBox="1"/>
          <p:nvPr/>
        </p:nvSpPr>
        <p:spPr>
          <a:xfrm>
            <a:off x="3870664" y="285860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421CAD8-324A-4423-B090-93FA463C868A}"/>
              </a:ext>
            </a:extLst>
          </p:cNvPr>
          <p:cNvSpPr txBox="1"/>
          <p:nvPr/>
        </p:nvSpPr>
        <p:spPr>
          <a:xfrm>
            <a:off x="923278" y="4933291"/>
            <a:ext cx="7645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10    SHEETAL.L  	 REG:01FE21BEC401</a:t>
            </a:r>
          </a:p>
          <a:p>
            <a:pPr marL="0" indent="0">
              <a:buNone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PAVAN G.N	 REG:01FE21BEC402</a:t>
            </a:r>
          </a:p>
          <a:p>
            <a:pPr marL="0" indent="0">
              <a:buNone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KARTHIK M	 REG:01FE21BEC403</a:t>
            </a:r>
          </a:p>
          <a:p>
            <a:pPr marL="0" indent="0">
              <a:buNone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LALITA .S	 REG:01FE21BEC404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AB3C4E-560C-4430-A7E0-22930A223D05}"/>
              </a:ext>
            </a:extLst>
          </p:cNvPr>
          <p:cNvSpPr txBox="1"/>
          <p:nvPr/>
        </p:nvSpPr>
        <p:spPr>
          <a:xfrm>
            <a:off x="3156011" y="1864839"/>
            <a:ext cx="8025414" cy="1754326"/>
          </a:xfrm>
          <a:prstGeom prst="rect">
            <a:avLst/>
          </a:prstGeom>
          <a:noFill/>
        </p:spPr>
        <p:txBody>
          <a:bodyPr wrap="square">
            <a:prstTxWarp prst="textInflateBottom">
              <a:avLst/>
            </a:prstTxWarp>
            <a:spAutoFit/>
            <a:scene3d>
              <a:camera prst="perspectiveHeroicExtremeRightFacing"/>
              <a:lightRig rig="threePt" dir="t"/>
            </a:scene3d>
          </a:bodyPr>
          <a:lstStyle/>
          <a:p>
            <a:pPr marL="0" indent="0">
              <a:buNone/>
            </a:pPr>
            <a:r>
              <a:rPr lang="en-I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RTOS LAB</a:t>
            </a:r>
          </a:p>
          <a:p>
            <a:pPr marL="0" indent="0">
              <a:buNone/>
            </a:pPr>
            <a:r>
              <a:rPr lang="en-I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Review - I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942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E8C154D-24F0-490A-B58C-85CDE70E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96450"/>
            <a:ext cx="5852160" cy="121983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57F01D-A491-4F24-A547-45B614A7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1"/>
            <a:ext cx="10515600" cy="459200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IN" sz="4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endParaRPr lang="en-IN" sz="43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 smtClean="0"/>
              <a:t>	</a:t>
            </a:r>
            <a:r>
              <a:rPr lang="en-IN" sz="3100" dirty="0" smtClean="0"/>
              <a:t>A  waste management facility would like to automate of plastic present in municipal waste according to type of plastic. Help the   facility by designing a suitable application.</a:t>
            </a:r>
            <a:endParaRPr lang="en-IN" dirty="0" smtClean="0"/>
          </a:p>
          <a:p>
            <a:pPr algn="just">
              <a:lnSpc>
                <a:spcPct val="120000"/>
              </a:lnSpc>
            </a:pPr>
            <a:r>
              <a:rPr lang="en-IN" sz="4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Assumptions</a:t>
            </a:r>
            <a:endParaRPr lang="en-IN" sz="43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3200" dirty="0" smtClean="0"/>
              <a:t>Assuming </a:t>
            </a:r>
            <a:r>
              <a:rPr lang="en-IN" sz="3200" dirty="0"/>
              <a:t>only </a:t>
            </a:r>
            <a:r>
              <a:rPr lang="en-IN" sz="3200" dirty="0" smtClean="0"/>
              <a:t>the plastic waste is directly </a:t>
            </a:r>
            <a:r>
              <a:rPr lang="en-IN" sz="3200" dirty="0"/>
              <a:t>placed at the conveyor belt of </a:t>
            </a:r>
            <a:r>
              <a:rPr lang="en-IN" sz="3200" dirty="0" smtClean="0"/>
              <a:t>machine.</a:t>
            </a:r>
          </a:p>
          <a:p>
            <a:pPr marL="0" indent="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3200" dirty="0" smtClean="0"/>
              <a:t>Work is to </a:t>
            </a:r>
            <a:r>
              <a:rPr lang="en-IN" sz="3200" dirty="0"/>
              <a:t>separate the 2 types of plastic using the IR sensor </a:t>
            </a:r>
            <a:r>
              <a:rPr lang="en-IN" sz="3200" dirty="0" smtClean="0"/>
              <a:t>response and </a:t>
            </a:r>
            <a:r>
              <a:rPr lang="en-IN" sz="3200" dirty="0"/>
              <a:t>ARM 7 Controller (LPC2148</a:t>
            </a:r>
            <a:r>
              <a:rPr lang="en-IN" sz="3200" dirty="0" smtClean="0"/>
              <a:t>). </a:t>
            </a:r>
          </a:p>
          <a:p>
            <a:pPr marL="0" indent="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3200" dirty="0" smtClean="0"/>
              <a:t>Stepper </a:t>
            </a:r>
            <a:r>
              <a:rPr lang="en-IN" sz="3200" dirty="0"/>
              <a:t>motor used to separate the 2 type of plastic at end of conveyor belt.</a:t>
            </a:r>
          </a:p>
          <a:p>
            <a:pPr marL="0" indent="0" algn="just">
              <a:buFont typeface="Wingdings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219505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FCCEACD-CFBD-4F61-BEAD-4BE26A99AA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22" y="152061"/>
            <a:ext cx="6751320" cy="118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76253CD-C2EE-4E27-98C6-2D346BBE50D4}"/>
              </a:ext>
            </a:extLst>
          </p:cNvPr>
          <p:cNvSpPr txBox="1"/>
          <p:nvPr/>
        </p:nvSpPr>
        <p:spPr>
          <a:xfrm>
            <a:off x="988916" y="129570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DIAGRAM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9B8BCF8-F3F1-4D68-8645-CBDD0CE0D4E1}"/>
              </a:ext>
            </a:extLst>
          </p:cNvPr>
          <p:cNvSpPr/>
          <p:nvPr/>
        </p:nvSpPr>
        <p:spPr>
          <a:xfrm>
            <a:off x="6478499" y="2930969"/>
            <a:ext cx="1606858" cy="329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ARM  Controller</a:t>
            </a:r>
          </a:p>
          <a:p>
            <a:pPr algn="ctr"/>
            <a:r>
              <a:rPr lang="en-US" dirty="0"/>
              <a:t>(LPC2148)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1C9B3E54-7B76-441D-85C3-58978DC13011}"/>
              </a:ext>
            </a:extLst>
          </p:cNvPr>
          <p:cNvSpPr/>
          <p:nvPr/>
        </p:nvSpPr>
        <p:spPr>
          <a:xfrm>
            <a:off x="8844485" y="3803240"/>
            <a:ext cx="1154097" cy="896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Sensor </a:t>
            </a:r>
            <a:endParaRPr lang="en-I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="" xmlns:a16="http://schemas.microsoft.com/office/drawing/2014/main" id="{ACA6B4A4-5D20-4339-9C3D-A76115EACCA1}"/>
              </a:ext>
            </a:extLst>
          </p:cNvPr>
          <p:cNvSpPr/>
          <p:nvPr/>
        </p:nvSpPr>
        <p:spPr>
          <a:xfrm>
            <a:off x="1788882" y="4980941"/>
            <a:ext cx="1260629" cy="952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</a:t>
            </a:r>
            <a:r>
              <a:rPr lang="en-US" dirty="0" smtClean="0">
                <a:solidFill>
                  <a:srgbClr val="FF0000"/>
                </a:solidFill>
              </a:rPr>
              <a:t>Motor B</a:t>
            </a:r>
          </a:p>
          <a:p>
            <a:pPr algn="ctr"/>
            <a:r>
              <a:rPr lang="en-US" dirty="0" smtClean="0"/>
              <a:t>position </a:t>
            </a:r>
            <a:endParaRPr lang="en-IN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="" xmlns:a16="http://schemas.microsoft.com/office/drawing/2014/main" id="{A13DE7E1-E24D-48D6-BBEB-DD9B4EFF4CAF}"/>
              </a:ext>
            </a:extLst>
          </p:cNvPr>
          <p:cNvSpPr/>
          <p:nvPr/>
        </p:nvSpPr>
        <p:spPr>
          <a:xfrm rot="16200000">
            <a:off x="5308067" y="5414145"/>
            <a:ext cx="320522" cy="203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29DEEA5-5754-428A-8A66-FE89B0C2972B}"/>
              </a:ext>
            </a:extLst>
          </p:cNvPr>
          <p:cNvCxnSpPr/>
          <p:nvPr/>
        </p:nvCxnSpPr>
        <p:spPr>
          <a:xfrm flipH="1">
            <a:off x="5576326" y="5517760"/>
            <a:ext cx="91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ED106B52-4C37-4CDA-9C6A-FCC598891675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155321" y="5516005"/>
            <a:ext cx="211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B9C7A9C2-7348-4E30-BE5B-CC00E657BAC3}"/>
              </a:ext>
            </a:extLst>
          </p:cNvPr>
          <p:cNvCxnSpPr>
            <a:cxnSpLocks/>
          </p:cNvCxnSpPr>
          <p:nvPr/>
        </p:nvCxnSpPr>
        <p:spPr>
          <a:xfrm flipH="1">
            <a:off x="8085357" y="4275924"/>
            <a:ext cx="74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AD6FE528-B812-4AE2-94D7-172AC14A6ECD}"/>
              </a:ext>
            </a:extLst>
          </p:cNvPr>
          <p:cNvCxnSpPr>
            <a:cxnSpLocks/>
          </p:cNvCxnSpPr>
          <p:nvPr/>
        </p:nvCxnSpPr>
        <p:spPr>
          <a:xfrm>
            <a:off x="7262046" y="2432944"/>
            <a:ext cx="0" cy="47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3AA8E38A-CEA6-47D2-A719-94FA7F2D666D}"/>
              </a:ext>
            </a:extLst>
          </p:cNvPr>
          <p:cNvSpPr/>
          <p:nvPr/>
        </p:nvSpPr>
        <p:spPr>
          <a:xfrm>
            <a:off x="6640609" y="1704974"/>
            <a:ext cx="1242874" cy="701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</a:t>
            </a:r>
            <a:r>
              <a:rPr lang="en-US" sz="1200" dirty="0" smtClean="0"/>
              <a:t>3.3v</a:t>
            </a:r>
            <a:endParaRPr lang="en-US" sz="1200" dirty="0"/>
          </a:p>
        </p:txBody>
      </p:sp>
      <p:sp>
        <p:nvSpPr>
          <p:cNvPr id="22" name="Rectangle: Rounded Corners 43">
            <a:extLst>
              <a:ext uri="{FF2B5EF4-FFF2-40B4-BE49-F238E27FC236}">
                <a16:creationId xmlns="" xmlns:a16="http://schemas.microsoft.com/office/drawing/2014/main" id="{ACA6B4A4-5D20-4339-9C3D-A76115EACCA1}"/>
              </a:ext>
            </a:extLst>
          </p:cNvPr>
          <p:cNvSpPr/>
          <p:nvPr/>
        </p:nvSpPr>
        <p:spPr>
          <a:xfrm>
            <a:off x="1801122" y="3051943"/>
            <a:ext cx="1260629" cy="952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Stepper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Motor A </a:t>
            </a:r>
            <a:r>
              <a:rPr lang="en-IN" dirty="0" smtClean="0"/>
              <a:t>conveyor</a:t>
            </a:r>
            <a:endParaRPr lang="en-IN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A13DE7E1-E24D-48D6-BBEB-DD9B4EFF4CAF}"/>
              </a:ext>
            </a:extLst>
          </p:cNvPr>
          <p:cNvSpPr/>
          <p:nvPr/>
        </p:nvSpPr>
        <p:spPr>
          <a:xfrm rot="16200000">
            <a:off x="5295238" y="3444447"/>
            <a:ext cx="320522" cy="203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29DEEA5-5754-428A-8A66-FE89B0C2972B}"/>
              </a:ext>
            </a:extLst>
          </p:cNvPr>
          <p:cNvCxnSpPr/>
          <p:nvPr/>
        </p:nvCxnSpPr>
        <p:spPr>
          <a:xfrm flipH="1">
            <a:off x="5564825" y="3535842"/>
            <a:ext cx="91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D106B52-4C37-4CDA-9C6A-FCC59889167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142492" y="3546307"/>
            <a:ext cx="211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llout: Down Arrow 51">
            <a:extLst>
              <a:ext uri="{FF2B5EF4-FFF2-40B4-BE49-F238E27FC236}">
                <a16:creationId xmlns="" xmlns:a16="http://schemas.microsoft.com/office/drawing/2014/main" id="{3EEF946C-64F0-4495-B738-FDC1D8A9C510}"/>
              </a:ext>
            </a:extLst>
          </p:cNvPr>
          <p:cNvSpPr/>
          <p:nvPr/>
        </p:nvSpPr>
        <p:spPr>
          <a:xfrm>
            <a:off x="2172358" y="2436265"/>
            <a:ext cx="487577" cy="58721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5v DC</a:t>
            </a:r>
            <a:endParaRPr lang="en-IN" sz="1000" dirty="0"/>
          </a:p>
        </p:txBody>
      </p:sp>
      <p:sp>
        <p:nvSpPr>
          <p:cNvPr id="27" name="Callout: Down Arrow 51">
            <a:extLst>
              <a:ext uri="{FF2B5EF4-FFF2-40B4-BE49-F238E27FC236}">
                <a16:creationId xmlns="" xmlns:a16="http://schemas.microsoft.com/office/drawing/2014/main" id="{3EEF946C-64F0-4495-B738-FDC1D8A9C510}"/>
              </a:ext>
            </a:extLst>
          </p:cNvPr>
          <p:cNvSpPr/>
          <p:nvPr/>
        </p:nvSpPr>
        <p:spPr>
          <a:xfrm>
            <a:off x="2209002" y="4394462"/>
            <a:ext cx="487577" cy="58721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5v DC</a:t>
            </a:r>
            <a:endParaRPr lang="en-IN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3920392" y="3190631"/>
            <a:ext cx="1219200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Motor </a:t>
            </a:r>
          </a:p>
          <a:p>
            <a:pPr algn="ctr"/>
            <a:r>
              <a:rPr lang="en-IN" dirty="0" smtClean="0"/>
              <a:t>Driver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39931" y="5164015"/>
            <a:ext cx="1219200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Motor </a:t>
            </a:r>
          </a:p>
          <a:p>
            <a:pPr algn="ctr"/>
            <a:r>
              <a:rPr lang="en-IN" dirty="0" smtClean="0"/>
              <a:t>Driver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9C7A9C2-7348-4E30-BE5B-CC00E657BA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64136" y="3531394"/>
            <a:ext cx="843497" cy="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B9C7A9C2-7348-4E30-BE5B-CC00E657BA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8423" y="5486400"/>
            <a:ext cx="843497" cy="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735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BD525DD-1449-44E5-B76E-B7F6EF8247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7671"/>
            <a:ext cx="6751320" cy="11827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4D60D921-D0DA-451D-A5F8-72175B869EF9}"/>
              </a:ext>
            </a:extLst>
          </p:cNvPr>
          <p:cNvSpPr txBox="1">
            <a:spLocks/>
          </p:cNvSpPr>
          <p:nvPr/>
        </p:nvSpPr>
        <p:spPr>
          <a:xfrm>
            <a:off x="634015" y="1290398"/>
            <a:ext cx="2979197" cy="7159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chart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C511A3-6946-4FE8-B3F3-85B9B8A0C536}"/>
              </a:ext>
            </a:extLst>
          </p:cNvPr>
          <p:cNvSpPr/>
          <p:nvPr/>
        </p:nvSpPr>
        <p:spPr>
          <a:xfrm>
            <a:off x="4363375" y="1761709"/>
            <a:ext cx="1704512" cy="6036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236B12-BD02-45F6-803D-39DCEAA85BC6}"/>
              </a:ext>
            </a:extLst>
          </p:cNvPr>
          <p:cNvSpPr/>
          <p:nvPr/>
        </p:nvSpPr>
        <p:spPr>
          <a:xfrm>
            <a:off x="4674093" y="2642818"/>
            <a:ext cx="1083076" cy="639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Value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C032B3E-43DF-4E3C-B6C9-C9C94F36EE30}"/>
              </a:ext>
            </a:extLst>
          </p:cNvPr>
          <p:cNvSpPr/>
          <p:nvPr/>
        </p:nvSpPr>
        <p:spPr>
          <a:xfrm>
            <a:off x="2459114" y="5486400"/>
            <a:ext cx="1376039" cy="798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B at </a:t>
            </a:r>
          </a:p>
          <a:p>
            <a:pPr algn="ctr"/>
            <a:r>
              <a:rPr lang="en-US" dirty="0" smtClean="0"/>
              <a:t>Position 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A9A2674-AF8A-4B8C-A869-02C14ED066AC}"/>
              </a:ext>
            </a:extLst>
          </p:cNvPr>
          <p:cNvSpPr/>
          <p:nvPr/>
        </p:nvSpPr>
        <p:spPr>
          <a:xfrm>
            <a:off x="4428480" y="5524640"/>
            <a:ext cx="1305017" cy="798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</a:t>
            </a:r>
            <a:r>
              <a:rPr lang="en-US" dirty="0" smtClean="0"/>
              <a:t>B at Position 2</a:t>
            </a:r>
            <a:endParaRPr lang="en-IN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="" xmlns:a16="http://schemas.microsoft.com/office/drawing/2014/main" id="{3B83E7DE-531B-44B7-87C9-B2C5FDB4ABA1}"/>
              </a:ext>
            </a:extLst>
          </p:cNvPr>
          <p:cNvSpPr/>
          <p:nvPr/>
        </p:nvSpPr>
        <p:spPr>
          <a:xfrm>
            <a:off x="2672178" y="3961661"/>
            <a:ext cx="932155" cy="883327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Value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A732463F-10D6-4133-8B81-90947A21CE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15631" y="2365390"/>
            <a:ext cx="0" cy="27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F0723FB-0646-4B0F-9915-C7102CFCCE79}"/>
              </a:ext>
            </a:extLst>
          </p:cNvPr>
          <p:cNvCxnSpPr>
            <a:stCxn id="5" idx="1"/>
          </p:cNvCxnSpPr>
          <p:nvPr/>
        </p:nvCxnSpPr>
        <p:spPr>
          <a:xfrm flipH="1">
            <a:off x="3147133" y="2962414"/>
            <a:ext cx="1526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8AC8179-E353-4906-9297-2C71B90400B7}"/>
              </a:ext>
            </a:extLst>
          </p:cNvPr>
          <p:cNvCxnSpPr>
            <a:cxnSpLocks/>
          </p:cNvCxnSpPr>
          <p:nvPr/>
        </p:nvCxnSpPr>
        <p:spPr>
          <a:xfrm>
            <a:off x="3147133" y="2962414"/>
            <a:ext cx="0" cy="96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19ECA3D-EC6A-47D8-83C0-9FE8D63EDE26}"/>
              </a:ext>
            </a:extLst>
          </p:cNvPr>
          <p:cNvCxnSpPr>
            <a:stCxn id="9" idx="3"/>
          </p:cNvCxnSpPr>
          <p:nvPr/>
        </p:nvCxnSpPr>
        <p:spPr>
          <a:xfrm flipV="1">
            <a:off x="3604333" y="4399472"/>
            <a:ext cx="1442120" cy="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110A7A9-0110-4F4D-A70B-3E273047FBDF}"/>
              </a:ext>
            </a:extLst>
          </p:cNvPr>
          <p:cNvCxnSpPr>
            <a:stCxn id="9" idx="2"/>
          </p:cNvCxnSpPr>
          <p:nvPr/>
        </p:nvCxnSpPr>
        <p:spPr>
          <a:xfrm flipH="1">
            <a:off x="3138254" y="4844988"/>
            <a:ext cx="2" cy="6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156C5D4-BF83-4E34-9E56-9F3F268A34A4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4509763" y="4953413"/>
            <a:ext cx="1133795" cy="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0F50A65-EA87-414C-A678-AC7B9A1393BE}"/>
              </a:ext>
            </a:extLst>
          </p:cNvPr>
          <p:cNvSpPr/>
          <p:nvPr/>
        </p:nvSpPr>
        <p:spPr>
          <a:xfrm>
            <a:off x="7093643" y="5514146"/>
            <a:ext cx="1281344" cy="7607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Conveyor</a:t>
            </a:r>
          </a:p>
          <a:p>
            <a:pPr algn="ctr"/>
            <a:r>
              <a:rPr lang="en-US" dirty="0"/>
              <a:t>motor 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D8A87E5-673A-4FF6-ACB2-092534FA2D39}"/>
              </a:ext>
            </a:extLst>
          </p:cNvPr>
          <p:cNvCxnSpPr>
            <a:cxnSpLocks/>
          </p:cNvCxnSpPr>
          <p:nvPr/>
        </p:nvCxnSpPr>
        <p:spPr>
          <a:xfrm>
            <a:off x="5215631" y="2485748"/>
            <a:ext cx="2435999" cy="72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2D11577-A00D-4682-A872-1C81D6254DBF}"/>
              </a:ext>
            </a:extLst>
          </p:cNvPr>
          <p:cNvCxnSpPr/>
          <p:nvPr/>
        </p:nvCxnSpPr>
        <p:spPr>
          <a:xfrm>
            <a:off x="7633707" y="2485496"/>
            <a:ext cx="0" cy="300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493430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&lt;= 0x310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23736" y="40084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 0x310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735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DF2281-E813-4782-B095-5C3475A7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182726"/>
            <a:ext cx="11283518" cy="5315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n w="0"/>
                <a:solidFill>
                  <a:schemeClr val="accent1"/>
                </a:solidFill>
              </a:rPr>
              <a:t>Working  :</a:t>
            </a:r>
          </a:p>
          <a:p>
            <a:r>
              <a:rPr lang="en-IN" sz="2400" dirty="0">
                <a:ln w="0"/>
              </a:rPr>
              <a:t>When system is ON the </a:t>
            </a:r>
            <a:r>
              <a:rPr lang="en-IN" sz="2400" dirty="0" smtClean="0">
                <a:ln w="0"/>
              </a:rPr>
              <a:t>Conveyer </a:t>
            </a:r>
            <a:r>
              <a:rPr lang="en-IN" sz="2400" dirty="0">
                <a:ln w="0"/>
              </a:rPr>
              <a:t>motor is </a:t>
            </a:r>
            <a:r>
              <a:rPr lang="en-IN" sz="2400" dirty="0" smtClean="0">
                <a:ln w="0"/>
              </a:rPr>
              <a:t>used </a:t>
            </a:r>
            <a:r>
              <a:rPr lang="en-IN" sz="2400" dirty="0">
                <a:ln w="0"/>
              </a:rPr>
              <a:t>to run the conveyor belt </a:t>
            </a:r>
            <a:r>
              <a:rPr lang="en-IN" sz="2400" dirty="0" smtClean="0">
                <a:ln w="0"/>
              </a:rPr>
              <a:t>until the plastic waste reaches the sensor position </a:t>
            </a:r>
            <a:r>
              <a:rPr lang="en-IN" sz="2400" dirty="0">
                <a:ln w="0"/>
              </a:rPr>
              <a:t>.</a:t>
            </a:r>
          </a:p>
          <a:p>
            <a:r>
              <a:rPr lang="en-IN" sz="2400" dirty="0">
                <a:ln w="0"/>
              </a:rPr>
              <a:t>IR sensor used to sense or to read the </a:t>
            </a:r>
            <a:r>
              <a:rPr lang="en-IN" sz="2400" dirty="0" smtClean="0">
                <a:ln w="0"/>
              </a:rPr>
              <a:t>different analogous </a:t>
            </a:r>
            <a:r>
              <a:rPr lang="en-IN" sz="2400" dirty="0">
                <a:ln w="0"/>
              </a:rPr>
              <a:t>readings </a:t>
            </a:r>
            <a:r>
              <a:rPr lang="en-IN" sz="2400" dirty="0" smtClean="0">
                <a:ln w="0"/>
              </a:rPr>
              <a:t>from </a:t>
            </a:r>
            <a:r>
              <a:rPr lang="en-IN" sz="2400" dirty="0">
                <a:ln w="0"/>
              </a:rPr>
              <a:t>reflection of the </a:t>
            </a:r>
            <a:r>
              <a:rPr lang="en-IN" sz="2400" dirty="0" smtClean="0">
                <a:ln w="0"/>
              </a:rPr>
              <a:t>IR </a:t>
            </a:r>
            <a:r>
              <a:rPr lang="en-IN" sz="2400" dirty="0">
                <a:ln w="0"/>
              </a:rPr>
              <a:t>light </a:t>
            </a:r>
            <a:r>
              <a:rPr lang="en-IN" sz="2400" dirty="0" smtClean="0">
                <a:ln w="0"/>
              </a:rPr>
              <a:t>.</a:t>
            </a:r>
          </a:p>
          <a:p>
            <a:r>
              <a:rPr lang="en-IN" sz="2400" dirty="0" smtClean="0">
                <a:ln w="0"/>
              </a:rPr>
              <a:t>The </a:t>
            </a:r>
            <a:r>
              <a:rPr lang="en-IN" sz="2400" dirty="0" err="1" smtClean="0">
                <a:ln w="0"/>
              </a:rPr>
              <a:t>analog</a:t>
            </a:r>
            <a:r>
              <a:rPr lang="en-IN" sz="2400" dirty="0" smtClean="0">
                <a:ln w="0"/>
              </a:rPr>
              <a:t> readings are converted to digital form using internal ADC of ARM controller-LPC2148.  </a:t>
            </a:r>
          </a:p>
          <a:p>
            <a:r>
              <a:rPr lang="en-IN" sz="2400" dirty="0" smtClean="0">
                <a:ln w="0"/>
              </a:rPr>
              <a:t>IR basically gives the solution to separate the 2 types of plastic like transparent  and fully coloured plastic.</a:t>
            </a:r>
            <a:endParaRPr lang="en-IN" sz="2400" dirty="0">
              <a:ln w="0"/>
            </a:endParaRPr>
          </a:p>
          <a:p>
            <a:r>
              <a:rPr lang="en-IN" sz="2400" dirty="0" smtClean="0">
                <a:ln w="0"/>
              </a:rPr>
              <a:t>Depending upon the digital values, position of stepper Motor B is adjusted in between 1 and 2. Position shifting can be achieved by rotating it 180 degree.</a:t>
            </a:r>
          </a:p>
          <a:p>
            <a:r>
              <a:rPr lang="en-IN" sz="2400" dirty="0" smtClean="0">
                <a:ln w="0"/>
              </a:rPr>
              <a:t>After the decision on the separation of the plastic, conveyor motor is made to run until the waste is dumped to appropriate section of separation box. </a:t>
            </a:r>
          </a:p>
          <a:p>
            <a:r>
              <a:rPr lang="en-IN" sz="2400" dirty="0" smtClean="0">
                <a:ln w="0"/>
              </a:rPr>
              <a:t>Above process is repeated for each plastic piece.</a:t>
            </a:r>
          </a:p>
          <a:p>
            <a:endParaRPr lang="en-I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5A5905-D9C7-4E06-AA24-0A1EC2BAAD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26"/>
            <a:ext cx="6751320" cy="1182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696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FFEF5E-7BBA-444B-B69E-213934BD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278384"/>
            <a:ext cx="10075416" cy="4898579"/>
          </a:xfrm>
        </p:spPr>
        <p:txBody>
          <a:bodyPr>
            <a:normAutofit/>
          </a:bodyPr>
          <a:lstStyle/>
          <a:p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Pin configuration :</a:t>
            </a:r>
          </a:p>
          <a:p>
            <a:pPr marL="0" indent="0">
              <a:buNone/>
            </a:pPr>
            <a:r>
              <a:rPr lang="en-IN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 smtClean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Stepper motor </a:t>
            </a:r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(For conveyor belt) </a:t>
            </a:r>
            <a:endParaRPr lang="en-IN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-  Pin number from  P1.16 to  P1.19</a:t>
            </a:r>
          </a:p>
          <a:p>
            <a:pPr marL="0" indent="0">
              <a:buNone/>
            </a:pPr>
            <a:endParaRPr lang="en-I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Stepper motor B</a:t>
            </a:r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(Rotates container)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</a:t>
            </a:r>
            <a:r>
              <a:rPr lang="en-IN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 Pin </a:t>
            </a:r>
            <a:r>
              <a:rPr lang="en-I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from </a:t>
            </a:r>
            <a:r>
              <a:rPr lang="en-IN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P0.8 </a:t>
            </a:r>
            <a:r>
              <a:rPr lang="en-I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IN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P0.11</a:t>
            </a:r>
          </a:p>
          <a:p>
            <a:pPr marL="0" indent="0">
              <a:buNone/>
            </a:pPr>
            <a:endParaRPr lang="en-IN" sz="2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ADC (</a:t>
            </a:r>
            <a:r>
              <a:rPr lang="en-IN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Analog</a:t>
            </a:r>
            <a:r>
              <a:rPr lang="en-IN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Digital convertor):</a:t>
            </a:r>
            <a:endParaRPr lang="en-IN" sz="2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-  Pin number from P0.25(channel - AD0.4)</a:t>
            </a:r>
            <a:endParaRPr lang="en-I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99E5CC-6640-4683-964E-C5D849F74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33" y="0"/>
            <a:ext cx="6751320" cy="1182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354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6EA3B9-F3C0-4848-BA30-4D15E339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66" y="2696969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29D50B-3D88-4589-BE37-FF54938C99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51320" cy="1182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835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260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N</dc:creator>
  <cp:lastModifiedBy>Kartik Malaganavar</cp:lastModifiedBy>
  <cp:revision>57</cp:revision>
  <dcterms:created xsi:type="dcterms:W3CDTF">2022-05-23T13:49:10Z</dcterms:created>
  <dcterms:modified xsi:type="dcterms:W3CDTF">2023-11-02T15:54:52Z</dcterms:modified>
</cp:coreProperties>
</file>