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4C6B-C42D-49B7-9D88-E1BD21FF9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81F0DB-EA55-422B-BBE8-3F98CC595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A04C46-A26C-4F52-8817-8B0581797285}"/>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B392383A-E95B-4B7A-9602-1F17F156A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6E94E-74F3-4230-9FA1-F1C55D89DD0A}"/>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155060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6802-3066-43BD-8D79-CADB4B722D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1C0F38-323E-4C21-AF59-120288AA2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9D169-8526-468E-BBCC-C58863B0C871}"/>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1FC5D55D-EC17-4A63-8CED-6833ACC0C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5A5A7-5E36-4077-A257-FDE6E1915301}"/>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9833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BFFB3-89AE-4ED3-8E0A-1F70D0142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3E9B64-DAE8-482A-A421-2F4957C1AF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99AAE5-66AD-4EEA-A595-E1B6C2854C65}"/>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83BDAAFA-5D1F-47E8-9F30-EC8A40804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B3F08-C027-40F2-852E-27B59E2DDB00}"/>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1672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4D61-A4F7-4451-A930-67D434B45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F9339-F67A-482F-96C4-107E8E47B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30FD4-DEE2-4AC5-93A6-105CFF02721A}"/>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117B80FE-123E-410C-824F-86F94FB28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47E55-60F8-4E69-BB39-09514375C484}"/>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23351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ABF-13B8-423D-B8F3-ED47DC6B1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5D5806-D8E9-4787-918C-79B2A510B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C4C20D-20EC-413A-A421-6EC96757798D}"/>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0281F2D2-3170-4B16-A318-DF38FB9C2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0B148-2A6B-452C-BF9B-C6A14458CA9F}"/>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43250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4C4D-668E-4FEF-A5DE-3C02DD7AD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6A3BF-81FB-4775-AA27-AD92B0547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96E4D9-F429-4BC8-8DF5-A953AC055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68CB5B-F649-42A4-8FE2-9DA438B40323}"/>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6" name="Footer Placeholder 5">
            <a:extLst>
              <a:ext uri="{FF2B5EF4-FFF2-40B4-BE49-F238E27FC236}">
                <a16:creationId xmlns:a16="http://schemas.microsoft.com/office/drawing/2014/main" id="{F54338B5-350A-4E6A-BCE2-39AE99775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BA1BD-508A-4B41-88C8-3CD1ECC41C69}"/>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166214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9E94-587B-4744-9D29-7CC4D44632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D944C-2F77-4B23-8C74-06F34D61C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FBE37-257D-4D24-911A-35D25F7FF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729BA1-B5A0-4758-AA61-C6286BF6B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B6CE8-D8D9-481B-B989-742A369A0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F183F9-8DB8-4B2A-BC7C-49E1D21C4556}"/>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8" name="Footer Placeholder 7">
            <a:extLst>
              <a:ext uri="{FF2B5EF4-FFF2-40B4-BE49-F238E27FC236}">
                <a16:creationId xmlns:a16="http://schemas.microsoft.com/office/drawing/2014/main" id="{565CF3FF-99B7-466D-A002-5F01FA16B7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C861E4-9224-4536-B660-521A538DB58E}"/>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128790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BEC0-96A7-4119-AD83-A3CB037E44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564000-0DE0-40EB-A3DD-D2DD7AB3EDDA}"/>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4" name="Footer Placeholder 3">
            <a:extLst>
              <a:ext uri="{FF2B5EF4-FFF2-40B4-BE49-F238E27FC236}">
                <a16:creationId xmlns:a16="http://schemas.microsoft.com/office/drawing/2014/main" id="{9933E74B-D620-402D-A70F-F056957511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22E4F-DDA7-448C-82E4-C6B7D37E3A1C}"/>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39211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F3FF5-6EA0-466E-AD78-8CCE0C1FFB55}"/>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3" name="Footer Placeholder 2">
            <a:extLst>
              <a:ext uri="{FF2B5EF4-FFF2-40B4-BE49-F238E27FC236}">
                <a16:creationId xmlns:a16="http://schemas.microsoft.com/office/drawing/2014/main" id="{27F78545-5312-4D59-9495-7B2C5D2CA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D002A0-61B0-4DF5-9E24-1E43C181AEED}"/>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27636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4C7B-BB0C-431B-B43F-732EED046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C909E8-9863-4BAF-832E-8090556EE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A13436-D550-401A-97A3-E7CAD1030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A1C7A-BF54-447C-9808-9F8921C42AD0}"/>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6" name="Footer Placeholder 5">
            <a:extLst>
              <a:ext uri="{FF2B5EF4-FFF2-40B4-BE49-F238E27FC236}">
                <a16:creationId xmlns:a16="http://schemas.microsoft.com/office/drawing/2014/main" id="{EB8B20B7-C1E5-4FC0-AD2A-69F639A77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B84FC-7FD8-437F-95CC-31D2A078B1A8}"/>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15808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E525-F064-4235-83E6-FE594CCD3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1CE500-7307-463D-81B3-F3C7C2815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018255-2F50-41E6-9E96-C9D9EF0E9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7C404-0F3F-43D1-8C41-FB7879CFD089}"/>
              </a:ext>
            </a:extLst>
          </p:cNvPr>
          <p:cNvSpPr>
            <a:spLocks noGrp="1"/>
          </p:cNvSpPr>
          <p:nvPr>
            <p:ph type="dt" sz="half" idx="10"/>
          </p:nvPr>
        </p:nvSpPr>
        <p:spPr/>
        <p:txBody>
          <a:bodyPr/>
          <a:lstStyle/>
          <a:p>
            <a:fld id="{C4991344-CB1C-4626-BA3C-5733DB3C10F6}" type="datetimeFigureOut">
              <a:rPr lang="en-IN" smtClean="0"/>
              <a:t>20-10-2020</a:t>
            </a:fld>
            <a:endParaRPr lang="en-IN"/>
          </a:p>
        </p:txBody>
      </p:sp>
      <p:sp>
        <p:nvSpPr>
          <p:cNvPr id="6" name="Footer Placeholder 5">
            <a:extLst>
              <a:ext uri="{FF2B5EF4-FFF2-40B4-BE49-F238E27FC236}">
                <a16:creationId xmlns:a16="http://schemas.microsoft.com/office/drawing/2014/main" id="{D2CFBB98-BDCE-475F-BC3A-DA6A6DBD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ED716-A8D7-4441-BD6F-637C4569D974}"/>
              </a:ext>
            </a:extLst>
          </p:cNvPr>
          <p:cNvSpPr>
            <a:spLocks noGrp="1"/>
          </p:cNvSpPr>
          <p:nvPr>
            <p:ph type="sldNum" sz="quarter" idx="12"/>
          </p:nvPr>
        </p:nvSpPr>
        <p:spPr/>
        <p:txBody>
          <a:bodyPr/>
          <a:lstStyle/>
          <a:p>
            <a:fld id="{AA4ACC98-A545-414F-B2DF-E8F6F86BC0B6}" type="slidenum">
              <a:rPr lang="en-IN" smtClean="0"/>
              <a:t>‹#›</a:t>
            </a:fld>
            <a:endParaRPr lang="en-IN"/>
          </a:p>
        </p:txBody>
      </p:sp>
    </p:spTree>
    <p:extLst>
      <p:ext uri="{BB962C8B-B14F-4D97-AF65-F5344CB8AC3E}">
        <p14:creationId xmlns:p14="http://schemas.microsoft.com/office/powerpoint/2010/main" val="319715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8EFA4-0D34-4DBD-815C-4F5DD0204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1126D-552B-4B8B-BC37-BF53B7860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1E5BD-4BA9-4AFF-804D-E3D5065E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91344-CB1C-4626-BA3C-5733DB3C10F6}" type="datetimeFigureOut">
              <a:rPr lang="en-IN" smtClean="0"/>
              <a:t>20-10-2020</a:t>
            </a:fld>
            <a:endParaRPr lang="en-IN"/>
          </a:p>
        </p:txBody>
      </p:sp>
      <p:sp>
        <p:nvSpPr>
          <p:cNvPr id="5" name="Footer Placeholder 4">
            <a:extLst>
              <a:ext uri="{FF2B5EF4-FFF2-40B4-BE49-F238E27FC236}">
                <a16:creationId xmlns:a16="http://schemas.microsoft.com/office/drawing/2014/main" id="{ADEB71A7-B5A4-4BAA-BD3A-056A5DAB1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D2529-6B1A-44F4-A27C-2A3A93106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ACC98-A545-414F-B2DF-E8F6F86BC0B6}" type="slidenum">
              <a:rPr lang="en-IN" smtClean="0"/>
              <a:t>‹#›</a:t>
            </a:fld>
            <a:endParaRPr lang="en-IN"/>
          </a:p>
        </p:txBody>
      </p:sp>
    </p:spTree>
    <p:extLst>
      <p:ext uri="{BB962C8B-B14F-4D97-AF65-F5344CB8AC3E}">
        <p14:creationId xmlns:p14="http://schemas.microsoft.com/office/powerpoint/2010/main" val="78555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 Id="rId5" Type="http://schemas.openxmlformats.org/officeDocument/2006/relationships/hyperlink" Target="https://www.typescriptlang.org/docs/handbook/typescript-in-5-minutes.html" TargetMode="External"/><Relationship Id="rId4" Type="http://schemas.openxmlformats.org/officeDocument/2006/relationships/hyperlink" Target="https://sass-la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9FC4-B3DA-4A80-A814-C755D6506B9F}"/>
              </a:ext>
            </a:extLst>
          </p:cNvPr>
          <p:cNvSpPr>
            <a:spLocks noGrp="1"/>
          </p:cNvSpPr>
          <p:nvPr>
            <p:ph type="ctrTitle"/>
          </p:nvPr>
        </p:nvSpPr>
        <p:spPr>
          <a:xfrm>
            <a:off x="1524000" y="2932975"/>
            <a:ext cx="9144000" cy="992050"/>
          </a:xfrm>
        </p:spPr>
        <p:txBody>
          <a:bodyPr/>
          <a:lstStyle/>
          <a:p>
            <a:r>
              <a:rPr lang="en-IN" dirty="0"/>
              <a:t>Angular 9 - Migration</a:t>
            </a:r>
          </a:p>
        </p:txBody>
      </p:sp>
    </p:spTree>
    <p:extLst>
      <p:ext uri="{BB962C8B-B14F-4D97-AF65-F5344CB8AC3E}">
        <p14:creationId xmlns:p14="http://schemas.microsoft.com/office/powerpoint/2010/main" val="92988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2533-0532-4357-9302-308BAE1036B9}"/>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id="{A1A22656-2A54-488F-8D94-CE37EA92575A}"/>
              </a:ext>
            </a:extLst>
          </p:cNvPr>
          <p:cNvSpPr>
            <a:spLocks noGrp="1"/>
          </p:cNvSpPr>
          <p:nvPr>
            <p:ph idx="1"/>
          </p:nvPr>
        </p:nvSpPr>
        <p:spPr/>
        <p:txBody>
          <a:bodyPr/>
          <a:lstStyle/>
          <a:p>
            <a:r>
              <a:rPr lang="en-GB" b="0" i="0" dirty="0">
                <a:solidFill>
                  <a:srgbClr val="222222"/>
                </a:solidFill>
                <a:effectLst/>
                <a:latin typeface="+mj-lt"/>
              </a:rPr>
              <a:t>One of the major drawbacks to using Angular is the platform’s limited SEO options and poor accessibility for search engine crawlers.</a:t>
            </a:r>
          </a:p>
          <a:p>
            <a:r>
              <a:rPr lang="en-GB" dirty="0">
                <a:solidFill>
                  <a:srgbClr val="222222"/>
                </a:solidFill>
                <a:latin typeface="+mj-lt"/>
              </a:rPr>
              <a:t>Angular</a:t>
            </a:r>
            <a:r>
              <a:rPr lang="en-GB" b="0" i="0" dirty="0">
                <a:solidFill>
                  <a:srgbClr val="222222"/>
                </a:solidFill>
                <a:effectLst/>
                <a:latin typeface="+mj-lt"/>
              </a:rPr>
              <a:t> can be quite difficult to learn. With such a complex web of modules, coding languages, integrations and customizing capabilities, understanding it definitely takes some time.</a:t>
            </a:r>
            <a:endParaRPr lang="en-IN" dirty="0">
              <a:latin typeface="+mj-lt"/>
            </a:endParaRPr>
          </a:p>
        </p:txBody>
      </p:sp>
    </p:spTree>
    <p:extLst>
      <p:ext uri="{BB962C8B-B14F-4D97-AF65-F5344CB8AC3E}">
        <p14:creationId xmlns:p14="http://schemas.microsoft.com/office/powerpoint/2010/main" val="246282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637E-AEE4-4ECF-ACF0-9451D10C73A6}"/>
              </a:ext>
            </a:extLst>
          </p:cNvPr>
          <p:cNvSpPr>
            <a:spLocks noGrp="1"/>
          </p:cNvSpPr>
          <p:nvPr>
            <p:ph type="title"/>
          </p:nvPr>
        </p:nvSpPr>
        <p:spPr/>
        <p:txBody>
          <a:bodyPr/>
          <a:lstStyle/>
          <a:p>
            <a:r>
              <a:rPr lang="en-IN" b="0" i="0" dirty="0">
                <a:solidFill>
                  <a:srgbClr val="000000"/>
                </a:solidFill>
                <a:effectLst/>
              </a:rPr>
              <a:t>Reference Documentation Links</a:t>
            </a:r>
            <a:endParaRPr lang="en-IN" dirty="0"/>
          </a:p>
        </p:txBody>
      </p:sp>
      <p:sp>
        <p:nvSpPr>
          <p:cNvPr id="3" name="Content Placeholder 2">
            <a:extLst>
              <a:ext uri="{FF2B5EF4-FFF2-40B4-BE49-F238E27FC236}">
                <a16:creationId xmlns:a16="http://schemas.microsoft.com/office/drawing/2014/main" id="{86EF3DFB-BE9E-45AD-8A58-1C6580247B77}"/>
              </a:ext>
            </a:extLst>
          </p:cNvPr>
          <p:cNvSpPr>
            <a:spLocks noGrp="1"/>
          </p:cNvSpPr>
          <p:nvPr>
            <p:ph idx="1"/>
          </p:nvPr>
        </p:nvSpPr>
        <p:spPr/>
        <p:txBody>
          <a:bodyPr/>
          <a:lstStyle/>
          <a:p>
            <a:r>
              <a:rPr lang="en-IN" dirty="0">
                <a:latin typeface="+mj-lt"/>
                <a:hlinkClick r:id="rId2"/>
              </a:rPr>
              <a:t>https://angular.io/</a:t>
            </a:r>
            <a:endParaRPr lang="en-IN" dirty="0">
              <a:latin typeface="+mj-lt"/>
            </a:endParaRPr>
          </a:p>
          <a:p>
            <a:r>
              <a:rPr lang="en-IN" dirty="0">
                <a:latin typeface="+mj-lt"/>
                <a:hlinkClick r:id="rId3"/>
              </a:rPr>
              <a:t>https://nodejs.org/</a:t>
            </a:r>
            <a:endParaRPr lang="en-IN" dirty="0">
              <a:latin typeface="+mj-lt"/>
            </a:endParaRPr>
          </a:p>
          <a:p>
            <a:r>
              <a:rPr lang="en-IN" dirty="0">
                <a:latin typeface="+mj-lt"/>
                <a:hlinkClick r:id="rId4"/>
              </a:rPr>
              <a:t>https://sass-lang.com/</a:t>
            </a:r>
            <a:endParaRPr lang="en-IN" dirty="0">
              <a:latin typeface="+mj-lt"/>
            </a:endParaRPr>
          </a:p>
          <a:p>
            <a:r>
              <a:rPr lang="en-IN" dirty="0">
                <a:latin typeface="+mj-lt"/>
                <a:hlinkClick r:id="rId5"/>
              </a:rPr>
              <a:t>https://www.typescriptlang.org/docs/handbook/typescript-in-5-minutes.html</a:t>
            </a:r>
            <a:endParaRPr lang="en-IN"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val="255951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6F71-F78B-426B-B795-23DFDD85C24E}"/>
              </a:ext>
            </a:extLst>
          </p:cNvPr>
          <p:cNvSpPr>
            <a:spLocks noGrp="1"/>
          </p:cNvSpPr>
          <p:nvPr>
            <p:ph type="title"/>
          </p:nvPr>
        </p:nvSpPr>
        <p:spPr/>
        <p:txBody>
          <a:bodyPr/>
          <a:lstStyle/>
          <a:p>
            <a:r>
              <a:rPr lang="en-IN" dirty="0"/>
              <a:t>What is Angular 9?</a:t>
            </a:r>
          </a:p>
        </p:txBody>
      </p:sp>
      <p:sp>
        <p:nvSpPr>
          <p:cNvPr id="3" name="Content Placeholder 2">
            <a:extLst>
              <a:ext uri="{FF2B5EF4-FFF2-40B4-BE49-F238E27FC236}">
                <a16:creationId xmlns:a16="http://schemas.microsoft.com/office/drawing/2014/main" id="{8B291ACA-B21D-43F0-966F-70BECFCC7FBD}"/>
              </a:ext>
            </a:extLst>
          </p:cNvPr>
          <p:cNvSpPr>
            <a:spLocks noGrp="1"/>
          </p:cNvSpPr>
          <p:nvPr>
            <p:ph idx="1"/>
          </p:nvPr>
        </p:nvSpPr>
        <p:spPr/>
        <p:txBody>
          <a:bodyPr>
            <a:normAutofit/>
          </a:bodyPr>
          <a:lstStyle/>
          <a:p>
            <a:pPr algn="l"/>
            <a:r>
              <a:rPr lang="en-GB" b="0" i="0" dirty="0">
                <a:effectLst/>
                <a:latin typeface="+mj-lt"/>
              </a:rPr>
              <a:t>Angular</a:t>
            </a:r>
            <a:r>
              <a:rPr lang="en-GB" b="0" i="0" dirty="0">
                <a:solidFill>
                  <a:srgbClr val="292929"/>
                </a:solidFill>
                <a:effectLst/>
                <a:latin typeface="+mj-lt"/>
              </a:rPr>
              <a:t> 9 is the latest version of Angular — </a:t>
            </a:r>
            <a:r>
              <a:rPr lang="en-GB" b="0" i="0" dirty="0">
                <a:solidFill>
                  <a:srgbClr val="444444"/>
                </a:solidFill>
                <a:effectLst/>
                <a:latin typeface="+mj-lt"/>
              </a:rPr>
              <a:t>a platform and framework for building single-page client applications using HTML and TypeScript.</a:t>
            </a:r>
          </a:p>
          <a:p>
            <a:pPr algn="l"/>
            <a:r>
              <a:rPr lang="en-GB" b="0" i="0" dirty="0">
                <a:solidFill>
                  <a:srgbClr val="222222"/>
                </a:solidFill>
                <a:effectLst/>
                <a:latin typeface="+mj-lt"/>
              </a:rPr>
              <a:t>The main </a:t>
            </a:r>
            <a:r>
              <a:rPr lang="en-GB" i="0" dirty="0">
                <a:solidFill>
                  <a:srgbClr val="222222"/>
                </a:solidFill>
                <a:effectLst/>
                <a:latin typeface="+mj-lt"/>
              </a:rPr>
              <a:t>building blocks for Angular </a:t>
            </a:r>
            <a:r>
              <a:rPr lang="en-GB" b="0" i="0" dirty="0">
                <a:solidFill>
                  <a:srgbClr val="222222"/>
                </a:solidFill>
                <a:effectLst/>
                <a:latin typeface="+mj-lt"/>
              </a:rPr>
              <a:t>are modules, components, templates, metadata, data binding, directives, services, and dependency injection.</a:t>
            </a:r>
            <a:endParaRPr lang="en-GB" b="0" i="0" dirty="0">
              <a:solidFill>
                <a:srgbClr val="444444"/>
              </a:solidFill>
              <a:effectLst/>
              <a:latin typeface="+mj-lt"/>
            </a:endParaRPr>
          </a:p>
          <a:p>
            <a:pPr algn="l"/>
            <a:r>
              <a:rPr lang="en-GB" b="0" i="0" dirty="0">
                <a:solidFill>
                  <a:srgbClr val="333333"/>
                </a:solidFill>
                <a:effectLst/>
                <a:latin typeface="+mj-lt"/>
              </a:rPr>
              <a:t>The component-based structure of Angular makes the components highly reusable across the app.</a:t>
            </a:r>
          </a:p>
          <a:p>
            <a:pPr algn="l">
              <a:buFont typeface="Arial" panose="020B0604020202020204" pitchFamily="34" charset="0"/>
              <a:buChar char="•"/>
            </a:pPr>
            <a:r>
              <a:rPr lang="en-GB" i="0" dirty="0">
                <a:solidFill>
                  <a:srgbClr val="333333"/>
                </a:solidFill>
                <a:effectLst/>
                <a:latin typeface="+mj-lt"/>
              </a:rPr>
              <a:t>Being independent of each other, the components make unit testing much easier.</a:t>
            </a:r>
          </a:p>
          <a:p>
            <a:endParaRPr lang="en-IN" dirty="0">
              <a:latin typeface="+mj-lt"/>
            </a:endParaRPr>
          </a:p>
        </p:txBody>
      </p:sp>
    </p:spTree>
    <p:extLst>
      <p:ext uri="{BB962C8B-B14F-4D97-AF65-F5344CB8AC3E}">
        <p14:creationId xmlns:p14="http://schemas.microsoft.com/office/powerpoint/2010/main" val="231961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8E54-3B31-4AA5-B180-29AE8820DCC8}"/>
              </a:ext>
            </a:extLst>
          </p:cNvPr>
          <p:cNvSpPr>
            <a:spLocks noGrp="1"/>
          </p:cNvSpPr>
          <p:nvPr>
            <p:ph type="title"/>
          </p:nvPr>
        </p:nvSpPr>
        <p:spPr/>
        <p:txBody>
          <a:bodyPr/>
          <a:lstStyle/>
          <a:p>
            <a:r>
              <a:rPr lang="en-IN" dirty="0"/>
              <a:t>Angular 9 Features</a:t>
            </a:r>
          </a:p>
        </p:txBody>
      </p:sp>
      <p:sp>
        <p:nvSpPr>
          <p:cNvPr id="3" name="Content Placeholder 2">
            <a:extLst>
              <a:ext uri="{FF2B5EF4-FFF2-40B4-BE49-F238E27FC236}">
                <a16:creationId xmlns:a16="http://schemas.microsoft.com/office/drawing/2014/main" id="{C48DC63B-CE46-4409-B90E-45E2D815740A}"/>
              </a:ext>
            </a:extLst>
          </p:cNvPr>
          <p:cNvSpPr>
            <a:spLocks noGrp="1"/>
          </p:cNvSpPr>
          <p:nvPr>
            <p:ph idx="1"/>
          </p:nvPr>
        </p:nvSpPr>
        <p:spPr/>
        <p:txBody>
          <a:bodyPr/>
          <a:lstStyle/>
          <a:p>
            <a:r>
              <a:rPr lang="en-GB" b="0" i="0" dirty="0">
                <a:solidFill>
                  <a:srgbClr val="292929"/>
                </a:solidFill>
                <a:effectLst/>
                <a:latin typeface="+mj-lt"/>
              </a:rPr>
              <a:t>Smaller bundle sizes and enhanced performance.</a:t>
            </a:r>
          </a:p>
          <a:p>
            <a:r>
              <a:rPr lang="en-GB" b="0" i="0" dirty="0">
                <a:solidFill>
                  <a:srgbClr val="292929"/>
                </a:solidFill>
                <a:effectLst/>
                <a:latin typeface="+mj-lt"/>
              </a:rPr>
              <a:t>Improved build times, enabling AOT on by default.</a:t>
            </a:r>
          </a:p>
          <a:p>
            <a:r>
              <a:rPr lang="en-GB" b="0" i="0" dirty="0">
                <a:solidFill>
                  <a:srgbClr val="292929"/>
                </a:solidFill>
                <a:effectLst/>
                <a:latin typeface="+mj-lt"/>
              </a:rPr>
              <a:t>The Ivy compiler: The default use of the Ivy compiler is the most important feature of Angular 9, Ivy is what actually designed to solve the major problems of Angular i.e. the performance and large file size</a:t>
            </a:r>
          </a:p>
          <a:p>
            <a:r>
              <a:rPr lang="en-IN" b="0" i="0" dirty="0">
                <a:solidFill>
                  <a:srgbClr val="292929"/>
                </a:solidFill>
                <a:effectLst/>
                <a:latin typeface="+mj-lt"/>
              </a:rPr>
              <a:t>Improved Internationalization</a:t>
            </a:r>
          </a:p>
          <a:p>
            <a:r>
              <a:rPr lang="en-IN" b="0" i="0" dirty="0">
                <a:solidFill>
                  <a:srgbClr val="292929"/>
                </a:solidFill>
                <a:effectLst/>
                <a:latin typeface="+mj-lt"/>
              </a:rPr>
              <a:t>Latest TypeScript versions</a:t>
            </a:r>
          </a:p>
          <a:p>
            <a:endParaRPr lang="en-IN" b="0" i="0" dirty="0">
              <a:solidFill>
                <a:srgbClr val="292929"/>
              </a:solidFill>
              <a:effectLst/>
              <a:latin typeface="+mj-lt"/>
            </a:endParaRPr>
          </a:p>
          <a:p>
            <a:pPr marL="0" indent="0">
              <a:buNone/>
            </a:pPr>
            <a:endParaRPr lang="en-IN" dirty="0"/>
          </a:p>
        </p:txBody>
      </p:sp>
      <p:pic>
        <p:nvPicPr>
          <p:cNvPr id="4" name="Picture 4" descr="Angular 9 New Features (Finally IVY is here) - DEV">
            <a:extLst>
              <a:ext uri="{FF2B5EF4-FFF2-40B4-BE49-F238E27FC236}">
                <a16:creationId xmlns:a16="http://schemas.microsoft.com/office/drawing/2014/main" id="{4007CEE8-C882-42D0-A24D-6D565D68E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163" y="4311184"/>
            <a:ext cx="4342228" cy="244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9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8556-FC22-4B90-B287-F8C1766A06EC}"/>
              </a:ext>
            </a:extLst>
          </p:cNvPr>
          <p:cNvSpPr>
            <a:spLocks noGrp="1"/>
          </p:cNvSpPr>
          <p:nvPr>
            <p:ph type="title"/>
          </p:nvPr>
        </p:nvSpPr>
        <p:spPr/>
        <p:txBody>
          <a:bodyPr/>
          <a:lstStyle/>
          <a:p>
            <a:r>
              <a:rPr lang="en-IN"/>
              <a:t>Architecture</a:t>
            </a:r>
            <a:endParaRPr lang="en-IN" dirty="0"/>
          </a:p>
        </p:txBody>
      </p:sp>
      <p:pic>
        <p:nvPicPr>
          <p:cNvPr id="2050" name="Picture 2" descr="overview">
            <a:extLst>
              <a:ext uri="{FF2B5EF4-FFF2-40B4-BE49-F238E27FC236}">
                <a16:creationId xmlns:a16="http://schemas.microsoft.com/office/drawing/2014/main" id="{30DC9F01-82F1-4125-8D55-ED097377E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999" y="1825625"/>
            <a:ext cx="85560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15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77D2-FDA5-471F-9BBE-B666F49D5DAE}"/>
              </a:ext>
            </a:extLst>
          </p:cNvPr>
          <p:cNvSpPr>
            <a:spLocks noGrp="1"/>
          </p:cNvSpPr>
          <p:nvPr>
            <p:ph type="title"/>
          </p:nvPr>
        </p:nvSpPr>
        <p:spPr/>
        <p:txBody>
          <a:bodyPr/>
          <a:lstStyle/>
          <a:p>
            <a:r>
              <a:rPr lang="en-IN"/>
              <a:t>Technologies</a:t>
            </a:r>
            <a:endParaRPr lang="en-IN" dirty="0"/>
          </a:p>
        </p:txBody>
      </p:sp>
      <p:sp>
        <p:nvSpPr>
          <p:cNvPr id="3" name="Content Placeholder 2">
            <a:extLst>
              <a:ext uri="{FF2B5EF4-FFF2-40B4-BE49-F238E27FC236}">
                <a16:creationId xmlns:a16="http://schemas.microsoft.com/office/drawing/2014/main" id="{95BD9F8F-4F02-4ACB-BD5F-B58D47ED36F6}"/>
              </a:ext>
            </a:extLst>
          </p:cNvPr>
          <p:cNvSpPr>
            <a:spLocks noGrp="1"/>
          </p:cNvSpPr>
          <p:nvPr>
            <p:ph idx="1"/>
          </p:nvPr>
        </p:nvSpPr>
        <p:spPr/>
        <p:txBody>
          <a:bodyPr/>
          <a:lstStyle/>
          <a:p>
            <a:r>
              <a:rPr lang="en-IN">
                <a:latin typeface="+mj-lt"/>
              </a:rPr>
              <a:t>Node.js - </a:t>
            </a:r>
            <a:r>
              <a:rPr lang="en-IN" i="0">
                <a:solidFill>
                  <a:srgbClr val="222222"/>
                </a:solidFill>
                <a:effectLst/>
                <a:latin typeface="+mj-lt"/>
              </a:rPr>
              <a:t>latest version</a:t>
            </a:r>
            <a:r>
              <a:rPr lang="en-IN">
                <a:latin typeface="+mj-lt"/>
              </a:rPr>
              <a:t> </a:t>
            </a:r>
          </a:p>
          <a:p>
            <a:r>
              <a:rPr lang="en-IN" b="0" i="0">
                <a:solidFill>
                  <a:srgbClr val="333333"/>
                </a:solidFill>
                <a:effectLst/>
                <a:latin typeface="+mj-lt"/>
              </a:rPr>
              <a:t>Angular CLI</a:t>
            </a:r>
          </a:p>
          <a:p>
            <a:r>
              <a:rPr lang="en-IN">
                <a:latin typeface="+mj-lt"/>
              </a:rPr>
              <a:t>Typescript</a:t>
            </a:r>
          </a:p>
          <a:p>
            <a:r>
              <a:rPr lang="en-IN">
                <a:latin typeface="+mj-lt"/>
              </a:rPr>
              <a:t>Html5</a:t>
            </a:r>
          </a:p>
          <a:p>
            <a:r>
              <a:rPr lang="en-IN">
                <a:latin typeface="+mj-lt"/>
              </a:rPr>
              <a:t>CSS3 / SCSS</a:t>
            </a:r>
          </a:p>
          <a:p>
            <a:endParaRPr lang="en-IN" dirty="0"/>
          </a:p>
        </p:txBody>
      </p:sp>
    </p:spTree>
    <p:extLst>
      <p:ext uri="{BB962C8B-B14F-4D97-AF65-F5344CB8AC3E}">
        <p14:creationId xmlns:p14="http://schemas.microsoft.com/office/powerpoint/2010/main" val="327270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C673-CC0B-48B8-84DB-B3209EE4BFA4}"/>
              </a:ext>
            </a:extLst>
          </p:cNvPr>
          <p:cNvSpPr>
            <a:spLocks noGrp="1"/>
          </p:cNvSpPr>
          <p:nvPr>
            <p:ph type="title"/>
          </p:nvPr>
        </p:nvSpPr>
        <p:spPr/>
        <p:txBody>
          <a:bodyPr/>
          <a:lstStyle/>
          <a:p>
            <a:r>
              <a:rPr lang="en-IN"/>
              <a:t>Steps to create new angular project</a:t>
            </a:r>
            <a:endParaRPr lang="en-IN" dirty="0"/>
          </a:p>
        </p:txBody>
      </p:sp>
      <p:sp>
        <p:nvSpPr>
          <p:cNvPr id="3" name="Content Placeholder 2">
            <a:extLst>
              <a:ext uri="{FF2B5EF4-FFF2-40B4-BE49-F238E27FC236}">
                <a16:creationId xmlns:a16="http://schemas.microsoft.com/office/drawing/2014/main" id="{2FC51997-AF35-4975-903D-6E985ABA56C2}"/>
              </a:ext>
            </a:extLst>
          </p:cNvPr>
          <p:cNvSpPr>
            <a:spLocks noGrp="1"/>
          </p:cNvSpPr>
          <p:nvPr>
            <p:ph idx="1"/>
          </p:nvPr>
        </p:nvSpPr>
        <p:spPr>
          <a:xfrm>
            <a:off x="838200" y="1825625"/>
            <a:ext cx="10515600" cy="4351338"/>
          </a:xfrm>
        </p:spPr>
        <p:txBody>
          <a:bodyPr>
            <a:normAutofit/>
          </a:bodyPr>
          <a:lstStyle/>
          <a:p>
            <a:r>
              <a:rPr lang="en-IN" dirty="0">
                <a:latin typeface="+mj-lt"/>
              </a:rPr>
              <a:t>Install node.js</a:t>
            </a:r>
          </a:p>
          <a:p>
            <a:r>
              <a:rPr lang="en-IN" b="0" i="0" dirty="0" err="1">
                <a:effectLst/>
                <a:latin typeface="+mj-lt"/>
              </a:rPr>
              <a:t>npm</a:t>
            </a:r>
            <a:r>
              <a:rPr lang="en-IN" b="0" i="0" dirty="0">
                <a:effectLst/>
                <a:latin typeface="+mj-lt"/>
              </a:rPr>
              <a:t> install -g @angular/cli</a:t>
            </a:r>
          </a:p>
          <a:p>
            <a:r>
              <a:rPr lang="en-IN" b="0" i="0" dirty="0">
                <a:effectLst/>
                <a:latin typeface="+mj-lt"/>
              </a:rPr>
              <a:t>ng new my-dream-app</a:t>
            </a:r>
            <a:endParaRPr lang="en-IN" dirty="0">
              <a:latin typeface="+mj-lt"/>
            </a:endParaRPr>
          </a:p>
        </p:txBody>
      </p:sp>
      <p:sp>
        <p:nvSpPr>
          <p:cNvPr id="4" name="Content Placeholder 2">
            <a:extLst>
              <a:ext uri="{FF2B5EF4-FFF2-40B4-BE49-F238E27FC236}">
                <a16:creationId xmlns:a16="http://schemas.microsoft.com/office/drawing/2014/main" id="{CE0F5CE4-8469-44C9-AE63-7E883AF51585}"/>
              </a:ext>
            </a:extLst>
          </p:cNvPr>
          <p:cNvSpPr txBox="1">
            <a:spLocks/>
          </p:cNvSpPr>
          <p:nvPr/>
        </p:nvSpPr>
        <p:spPr>
          <a:xfrm>
            <a:off x="6821557" y="1855580"/>
            <a:ext cx="41048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3076" name="Picture 4" descr="Setup Angular With node and Angular CLI | Tutorial Jinni">
            <a:extLst>
              <a:ext uri="{FF2B5EF4-FFF2-40B4-BE49-F238E27FC236}">
                <a16:creationId xmlns:a16="http://schemas.microsoft.com/office/drawing/2014/main" id="{A7304F47-43FC-4528-AC40-F86BAF1CC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005" y="3209925"/>
            <a:ext cx="5715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93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B2B6-6DB7-42CD-A2BD-0B481776A38E}"/>
              </a:ext>
            </a:extLst>
          </p:cNvPr>
          <p:cNvSpPr>
            <a:spLocks noGrp="1"/>
          </p:cNvSpPr>
          <p:nvPr>
            <p:ph type="title"/>
          </p:nvPr>
        </p:nvSpPr>
        <p:spPr/>
        <p:txBody>
          <a:bodyPr/>
          <a:lstStyle/>
          <a:p>
            <a:r>
              <a:rPr lang="en-IN" dirty="0"/>
              <a:t>Migrate to angular 9</a:t>
            </a:r>
          </a:p>
        </p:txBody>
      </p:sp>
      <p:sp>
        <p:nvSpPr>
          <p:cNvPr id="3" name="Content Placeholder 2">
            <a:extLst>
              <a:ext uri="{FF2B5EF4-FFF2-40B4-BE49-F238E27FC236}">
                <a16:creationId xmlns:a16="http://schemas.microsoft.com/office/drawing/2014/main" id="{35CE66DA-2D92-4685-B4D7-758800B36BCB}"/>
              </a:ext>
            </a:extLst>
          </p:cNvPr>
          <p:cNvSpPr>
            <a:spLocks noGrp="1"/>
          </p:cNvSpPr>
          <p:nvPr>
            <p:ph idx="1"/>
          </p:nvPr>
        </p:nvSpPr>
        <p:spPr/>
        <p:txBody>
          <a:bodyPr/>
          <a:lstStyle/>
          <a:p>
            <a:pPr>
              <a:lnSpc>
                <a:spcPct val="100000"/>
              </a:lnSpc>
            </a:pPr>
            <a:r>
              <a:rPr lang="en-GB" dirty="0">
                <a:latin typeface="+mj-lt"/>
              </a:rPr>
              <a:t>ng update @angular/core @angular/cli</a:t>
            </a:r>
            <a:endParaRPr lang="en-IN" dirty="0">
              <a:latin typeface="+mj-lt"/>
            </a:endParaRPr>
          </a:p>
          <a:p>
            <a:pPr>
              <a:lnSpc>
                <a:spcPct val="100000"/>
              </a:lnSpc>
            </a:pPr>
            <a:r>
              <a:rPr lang="en-GB" dirty="0">
                <a:latin typeface="+mj-lt"/>
              </a:rPr>
              <a:t>If you are using Angular material You have to update it as well using ng update command.</a:t>
            </a:r>
          </a:p>
          <a:p>
            <a:pPr lvl="1">
              <a:lnSpc>
                <a:spcPct val="100000"/>
              </a:lnSpc>
              <a:buFont typeface="Wingdings" panose="05000000000000000000" pitchFamily="2" charset="2"/>
              <a:buChar char="Ø"/>
            </a:pPr>
            <a:r>
              <a:rPr lang="en-GB" dirty="0">
                <a:latin typeface="+mj-lt"/>
              </a:rPr>
              <a:t>	</a:t>
            </a:r>
            <a:r>
              <a:rPr lang="en-GB" sz="2800" dirty="0">
                <a:latin typeface="+mj-lt"/>
              </a:rPr>
              <a:t>ng update @angular/material</a:t>
            </a:r>
          </a:p>
          <a:p>
            <a:pPr>
              <a:lnSpc>
                <a:spcPct val="100000"/>
              </a:lnSpc>
            </a:pPr>
            <a:r>
              <a:rPr lang="en-IN" dirty="0">
                <a:latin typeface="+mj-lt"/>
              </a:rPr>
              <a:t>Also upgrade the 3</a:t>
            </a:r>
            <a:r>
              <a:rPr lang="en-IN" baseline="30000" dirty="0">
                <a:latin typeface="+mj-lt"/>
              </a:rPr>
              <a:t>rd</a:t>
            </a:r>
            <a:r>
              <a:rPr lang="en-IN" dirty="0">
                <a:latin typeface="+mj-lt"/>
              </a:rPr>
              <a:t> party packages to the version compatible with angular version</a:t>
            </a:r>
          </a:p>
          <a:p>
            <a:endParaRPr lang="en-GB" dirty="0">
              <a:latin typeface="+mj-lt"/>
            </a:endParaRPr>
          </a:p>
        </p:txBody>
      </p:sp>
    </p:spTree>
    <p:extLst>
      <p:ext uri="{BB962C8B-B14F-4D97-AF65-F5344CB8AC3E}">
        <p14:creationId xmlns:p14="http://schemas.microsoft.com/office/powerpoint/2010/main" val="247134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D63B-DCCE-4217-8942-36F444EEC4D5}"/>
              </a:ext>
            </a:extLst>
          </p:cNvPr>
          <p:cNvSpPr>
            <a:spLocks noGrp="1"/>
          </p:cNvSpPr>
          <p:nvPr>
            <p:ph type="title"/>
          </p:nvPr>
        </p:nvSpPr>
        <p:spPr/>
        <p:txBody>
          <a:bodyPr/>
          <a:lstStyle/>
          <a:p>
            <a:r>
              <a:rPr lang="en-US" dirty="0"/>
              <a:t>Challenges &amp; Next Steps</a:t>
            </a:r>
            <a:endParaRPr lang="en-IN" dirty="0"/>
          </a:p>
        </p:txBody>
      </p:sp>
      <p:sp>
        <p:nvSpPr>
          <p:cNvPr id="3" name="Content Placeholder 2">
            <a:extLst>
              <a:ext uri="{FF2B5EF4-FFF2-40B4-BE49-F238E27FC236}">
                <a16:creationId xmlns:a16="http://schemas.microsoft.com/office/drawing/2014/main" id="{57CD2F00-8DF9-4330-96A9-E4B3353F103C}"/>
              </a:ext>
            </a:extLst>
          </p:cNvPr>
          <p:cNvSpPr>
            <a:spLocks noGrp="1"/>
          </p:cNvSpPr>
          <p:nvPr>
            <p:ph idx="1"/>
          </p:nvPr>
        </p:nvSpPr>
        <p:spPr/>
        <p:txBody>
          <a:bodyPr>
            <a:normAutofit/>
          </a:bodyPr>
          <a:lstStyle/>
          <a:p>
            <a:pPr>
              <a:lnSpc>
                <a:spcPct val="100000"/>
              </a:lnSpc>
            </a:pPr>
            <a:r>
              <a:rPr lang="en-US" dirty="0"/>
              <a:t>Challenges</a:t>
            </a:r>
          </a:p>
          <a:p>
            <a:pPr marL="457200" lvl="1" indent="0">
              <a:lnSpc>
                <a:spcPct val="100000"/>
              </a:lnSpc>
              <a:buNone/>
            </a:pPr>
            <a:r>
              <a:rPr lang="en-US" sz="2200" dirty="0">
                <a:latin typeface="+mj-lt"/>
              </a:rPr>
              <a:t>While migrating from one angular version to another, 3</a:t>
            </a:r>
            <a:r>
              <a:rPr lang="en-US" sz="2200" baseline="30000" dirty="0">
                <a:latin typeface="+mj-lt"/>
              </a:rPr>
              <a:t>rd</a:t>
            </a:r>
            <a:r>
              <a:rPr lang="en-US" sz="2200" dirty="0">
                <a:latin typeface="+mj-lt"/>
              </a:rPr>
              <a:t> Party libraries needs to be upgraded as well finding the compatible version of the same becomes difficult sometimes.</a:t>
            </a:r>
          </a:p>
          <a:p>
            <a:pPr marL="457200" lvl="1" indent="0">
              <a:lnSpc>
                <a:spcPct val="100000"/>
              </a:lnSpc>
              <a:buNone/>
            </a:pPr>
            <a:endParaRPr lang="en-US" sz="2200" dirty="0"/>
          </a:p>
          <a:p>
            <a:pPr>
              <a:lnSpc>
                <a:spcPct val="100000"/>
              </a:lnSpc>
            </a:pPr>
            <a:r>
              <a:rPr lang="en-US" dirty="0"/>
              <a:t>Next Steps</a:t>
            </a:r>
          </a:p>
          <a:p>
            <a:pPr marL="457200" lvl="1" indent="0">
              <a:lnSpc>
                <a:spcPct val="100000"/>
              </a:lnSpc>
              <a:buNone/>
            </a:pPr>
            <a:r>
              <a:rPr lang="en-IN" sz="2200" b="1" dirty="0">
                <a:latin typeface="+mj-lt"/>
              </a:rPr>
              <a:t>Implement interceptors: </a:t>
            </a:r>
            <a:r>
              <a:rPr lang="en-GB" sz="2200" b="0" i="0" dirty="0">
                <a:solidFill>
                  <a:srgbClr val="222222"/>
                </a:solidFill>
                <a:effectLst/>
                <a:latin typeface="+mj-lt"/>
              </a:rPr>
              <a:t>The </a:t>
            </a:r>
            <a:r>
              <a:rPr lang="en-GB" sz="2200" i="0" dirty="0">
                <a:solidFill>
                  <a:srgbClr val="222222"/>
                </a:solidFill>
                <a:effectLst/>
                <a:latin typeface="+mj-lt"/>
              </a:rPr>
              <a:t>Angular</a:t>
            </a:r>
            <a:r>
              <a:rPr lang="en-GB" sz="2200" b="0" i="0" dirty="0">
                <a:solidFill>
                  <a:srgbClr val="222222"/>
                </a:solidFill>
                <a:effectLst/>
                <a:latin typeface="+mj-lt"/>
              </a:rPr>
              <a:t> HTTP </a:t>
            </a:r>
            <a:r>
              <a:rPr lang="en-GB" sz="2200" i="0" dirty="0">
                <a:solidFill>
                  <a:srgbClr val="222222"/>
                </a:solidFill>
                <a:effectLst/>
                <a:latin typeface="+mj-lt"/>
              </a:rPr>
              <a:t>Interceptor</a:t>
            </a:r>
            <a:r>
              <a:rPr lang="en-GB" sz="2200" b="0" i="0" dirty="0">
                <a:solidFill>
                  <a:srgbClr val="222222"/>
                </a:solidFill>
                <a:effectLst/>
                <a:latin typeface="+mj-lt"/>
              </a:rPr>
              <a:t> is introduced along with the new HTTPClientModule. The </a:t>
            </a:r>
            <a:r>
              <a:rPr lang="en-GB" sz="2200" i="0" dirty="0">
                <a:solidFill>
                  <a:srgbClr val="222222"/>
                </a:solidFill>
                <a:effectLst/>
                <a:latin typeface="+mj-lt"/>
              </a:rPr>
              <a:t>Interceptor</a:t>
            </a:r>
            <a:r>
              <a:rPr lang="en-GB" sz="2200" b="0" i="0" dirty="0">
                <a:solidFill>
                  <a:srgbClr val="222222"/>
                </a:solidFill>
                <a:effectLst/>
                <a:latin typeface="+mj-lt"/>
              </a:rPr>
              <a:t> helps us to modify the HTTP Request by intercepting it before the Request is sent to the back end. The </a:t>
            </a:r>
            <a:r>
              <a:rPr lang="en-GB" sz="2200" i="0" dirty="0">
                <a:solidFill>
                  <a:srgbClr val="222222"/>
                </a:solidFill>
                <a:effectLst/>
                <a:latin typeface="+mj-lt"/>
              </a:rPr>
              <a:t>Interceptor</a:t>
            </a:r>
            <a:r>
              <a:rPr lang="en-GB" sz="2200" b="0" i="0" dirty="0">
                <a:solidFill>
                  <a:srgbClr val="222222"/>
                </a:solidFill>
                <a:effectLst/>
                <a:latin typeface="+mj-lt"/>
              </a:rPr>
              <a:t> can be useful for adding custom headers to the outgoing request, logging the incoming response, etc.</a:t>
            </a:r>
            <a:endParaRPr lang="en-IN" sz="2200" dirty="0">
              <a:latin typeface="+mj-lt"/>
            </a:endParaRPr>
          </a:p>
        </p:txBody>
      </p:sp>
    </p:spTree>
    <p:extLst>
      <p:ext uri="{BB962C8B-B14F-4D97-AF65-F5344CB8AC3E}">
        <p14:creationId xmlns:p14="http://schemas.microsoft.com/office/powerpoint/2010/main" val="355465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EA9-E579-460E-B020-371B3B74B4A4}"/>
              </a:ext>
            </a:extLst>
          </p:cNvPr>
          <p:cNvSpPr>
            <a:spLocks noGrp="1"/>
          </p:cNvSpPr>
          <p:nvPr>
            <p:ph type="title"/>
          </p:nvPr>
        </p:nvSpPr>
        <p:spPr/>
        <p:txBody>
          <a:bodyPr/>
          <a:lstStyle/>
          <a:p>
            <a:r>
              <a:rPr lang="en-IN" b="0" i="0" dirty="0">
                <a:solidFill>
                  <a:srgbClr val="000000"/>
                </a:solidFill>
                <a:effectLst/>
              </a:rPr>
              <a:t>Considerations and Assumptions</a:t>
            </a:r>
            <a:endParaRPr lang="en-IN" dirty="0"/>
          </a:p>
        </p:txBody>
      </p:sp>
      <p:sp>
        <p:nvSpPr>
          <p:cNvPr id="6" name="Content Placeholder 5">
            <a:extLst>
              <a:ext uri="{FF2B5EF4-FFF2-40B4-BE49-F238E27FC236}">
                <a16:creationId xmlns:a16="http://schemas.microsoft.com/office/drawing/2014/main" id="{E0166EA2-CC8A-41F0-80BD-5614700B625B}"/>
              </a:ext>
            </a:extLst>
          </p:cNvPr>
          <p:cNvSpPr>
            <a:spLocks noGrp="1"/>
          </p:cNvSpPr>
          <p:nvPr>
            <p:ph idx="1"/>
          </p:nvPr>
        </p:nvSpPr>
        <p:spPr>
          <a:xfrm>
            <a:off x="838200" y="1825625"/>
            <a:ext cx="10515600" cy="4787210"/>
          </a:xfrm>
        </p:spPr>
        <p:txBody>
          <a:bodyPr>
            <a:normAutofit fontScale="70000" lnSpcReduction="20000"/>
          </a:bodyPr>
          <a:lstStyle/>
          <a:p>
            <a:pPr marL="0" algn="l" rtl="0" eaLnBrk="1" fontAlgn="t" latinLnBrk="0" hangingPunct="1">
              <a:lnSpc>
                <a:spcPct val="120000"/>
              </a:lnSpc>
              <a:spcBef>
                <a:spcPts val="0"/>
              </a:spcBef>
              <a:spcAft>
                <a:spcPts val="0"/>
              </a:spcAft>
            </a:pPr>
            <a:r>
              <a:rPr lang="en-IN" sz="3400" b="1" i="0" u="none" strike="noStrike" kern="1200" dirty="0">
                <a:solidFill>
                  <a:srgbClr val="FFFFFF"/>
                </a:solidFill>
                <a:effectLst/>
                <a:latin typeface="Calibri" panose="020F0502020204030204" pitchFamily="34" charset="0"/>
              </a:rPr>
              <a:t>Integration</a:t>
            </a:r>
            <a:endParaRPr lang="en-IN" sz="3400" b="0" i="0" u="none" strike="noStrike" dirty="0">
              <a:effectLst/>
              <a:latin typeface="Arial" panose="020B0604020202020204" pitchFamily="34" charset="0"/>
            </a:endParaRPr>
          </a:p>
          <a:p>
            <a:pPr marL="0" algn="l" rtl="0" eaLnBrk="1" fontAlgn="t" latinLnBrk="0" hangingPunct="1">
              <a:lnSpc>
                <a:spcPct val="120000"/>
              </a:lnSpc>
              <a:spcBef>
                <a:spcPts val="0"/>
              </a:spcBef>
              <a:spcAft>
                <a:spcPts val="0"/>
              </a:spcAft>
            </a:pPr>
            <a:r>
              <a:rPr lang="en-IN" sz="3400" b="1" i="0" u="none" strike="noStrike" kern="1200" dirty="0">
                <a:solidFill>
                  <a:srgbClr val="000000"/>
                </a:solidFill>
                <a:effectLst/>
                <a:latin typeface="+mj-lt"/>
              </a:rPr>
              <a:t>Logging and Error handling</a:t>
            </a:r>
            <a:r>
              <a:rPr lang="en-IN" sz="3400" b="0" i="0" u="none" strike="noStrike" kern="1200" dirty="0">
                <a:solidFill>
                  <a:srgbClr val="000000"/>
                </a:solidFill>
                <a:effectLst/>
                <a:latin typeface="+mj-lt"/>
              </a:rPr>
              <a:t>: With catchError from Rxjs and HttpInterceptors </a:t>
            </a:r>
            <a:r>
              <a:rPr lang="en-GB" sz="3400" b="0" i="0" u="none" strike="noStrike" kern="1200" dirty="0">
                <a:solidFill>
                  <a:srgbClr val="000000"/>
                </a:solidFill>
                <a:effectLst/>
                <a:latin typeface="+mj-lt"/>
              </a:rPr>
              <a:t>we can easily write a function to handle errors within each service.</a:t>
            </a:r>
          </a:p>
          <a:p>
            <a:pPr marL="0" indent="0" algn="l" rtl="0" eaLnBrk="1" fontAlgn="t" latinLnBrk="0" hangingPunct="1">
              <a:lnSpc>
                <a:spcPct val="120000"/>
              </a:lnSpc>
              <a:spcBef>
                <a:spcPts val="0"/>
              </a:spcBef>
              <a:spcAft>
                <a:spcPts val="0"/>
              </a:spcAft>
              <a:buNone/>
            </a:pPr>
            <a:endParaRPr lang="en-IN" sz="3400" b="0" i="0" u="none" strike="noStrike" dirty="0">
              <a:effectLst/>
              <a:latin typeface="+mj-lt"/>
            </a:endParaRPr>
          </a:p>
          <a:p>
            <a:pPr marL="0" algn="l" rtl="0" eaLnBrk="1" fontAlgn="t" latinLnBrk="0" hangingPunct="1">
              <a:lnSpc>
                <a:spcPct val="120000"/>
              </a:lnSpc>
              <a:spcBef>
                <a:spcPts val="0"/>
              </a:spcBef>
              <a:spcAft>
                <a:spcPts val="0"/>
              </a:spcAft>
            </a:pPr>
            <a:r>
              <a:rPr lang="en-IN" sz="3400" b="1" i="0" u="none" strike="noStrike" kern="1200" dirty="0">
                <a:solidFill>
                  <a:srgbClr val="000000"/>
                </a:solidFill>
                <a:effectLst/>
                <a:latin typeface="+mj-lt"/>
              </a:rPr>
              <a:t>Session Management:</a:t>
            </a:r>
            <a:r>
              <a:rPr lang="en-IN" sz="3400" b="0" i="0" u="none" strike="noStrike" kern="1200" dirty="0">
                <a:solidFill>
                  <a:srgbClr val="000000"/>
                </a:solidFill>
                <a:effectLst/>
                <a:latin typeface="+mj-lt"/>
              </a:rPr>
              <a:t>  State Management, Local Storage and Session Storage can be used for storing session.</a:t>
            </a:r>
          </a:p>
          <a:p>
            <a:pPr marL="0" indent="0" algn="l" rtl="0" eaLnBrk="1" fontAlgn="t" latinLnBrk="0" hangingPunct="1">
              <a:lnSpc>
                <a:spcPct val="120000"/>
              </a:lnSpc>
              <a:spcBef>
                <a:spcPts val="0"/>
              </a:spcBef>
              <a:spcAft>
                <a:spcPts val="0"/>
              </a:spcAft>
              <a:buNone/>
            </a:pPr>
            <a:endParaRPr lang="en-IN" sz="3400" b="0" i="0" u="none" strike="noStrike" dirty="0">
              <a:effectLst/>
              <a:latin typeface="+mj-lt"/>
            </a:endParaRPr>
          </a:p>
          <a:p>
            <a:pPr marL="0" algn="l" rtl="0" eaLnBrk="1" fontAlgn="t" latinLnBrk="0" hangingPunct="1">
              <a:lnSpc>
                <a:spcPct val="120000"/>
              </a:lnSpc>
              <a:spcBef>
                <a:spcPts val="0"/>
              </a:spcBef>
              <a:spcAft>
                <a:spcPts val="0"/>
              </a:spcAft>
            </a:pPr>
            <a:r>
              <a:rPr lang="en-IN" sz="3400" b="1" i="0" u="none" strike="noStrike" kern="1200" dirty="0">
                <a:solidFill>
                  <a:srgbClr val="000000"/>
                </a:solidFill>
                <a:effectLst/>
                <a:latin typeface="+mj-lt"/>
              </a:rPr>
              <a:t>Re-usability:</a:t>
            </a:r>
            <a:r>
              <a:rPr lang="en-IN" sz="3400" b="0" i="0" u="none" strike="noStrike" kern="1200" dirty="0">
                <a:solidFill>
                  <a:srgbClr val="000000"/>
                </a:solidFill>
                <a:effectLst/>
                <a:latin typeface="+mj-lt"/>
              </a:rPr>
              <a:t> Component with simila</a:t>
            </a:r>
            <a:r>
              <a:rPr lang="en-IN" sz="3400" dirty="0">
                <a:solidFill>
                  <a:srgbClr val="000000"/>
                </a:solidFill>
                <a:latin typeface="+mj-lt"/>
              </a:rPr>
              <a:t>r functionality can be reused across other components.</a:t>
            </a:r>
          </a:p>
          <a:p>
            <a:pPr marL="0" indent="0" algn="l" rtl="0" eaLnBrk="1" fontAlgn="t" latinLnBrk="0" hangingPunct="1">
              <a:lnSpc>
                <a:spcPct val="120000"/>
              </a:lnSpc>
              <a:spcBef>
                <a:spcPts val="0"/>
              </a:spcBef>
              <a:spcAft>
                <a:spcPts val="0"/>
              </a:spcAft>
              <a:buNone/>
            </a:pPr>
            <a:endParaRPr lang="en-IN" sz="3400" b="0" i="0" u="none" strike="noStrike" dirty="0">
              <a:effectLst/>
              <a:latin typeface="+mj-lt"/>
            </a:endParaRPr>
          </a:p>
          <a:p>
            <a:pPr marL="0" algn="l" rtl="0" eaLnBrk="1" fontAlgn="t" latinLnBrk="0" hangingPunct="1">
              <a:lnSpc>
                <a:spcPct val="120000"/>
              </a:lnSpc>
              <a:spcBef>
                <a:spcPts val="0"/>
              </a:spcBef>
              <a:spcAft>
                <a:spcPts val="0"/>
              </a:spcAft>
            </a:pPr>
            <a:r>
              <a:rPr lang="en-IN" sz="3400" b="1" i="0" u="none" strike="noStrike" kern="1200" dirty="0">
                <a:solidFill>
                  <a:srgbClr val="000000"/>
                </a:solidFill>
                <a:effectLst/>
                <a:latin typeface="+mj-lt"/>
              </a:rPr>
              <a:t>Scalability:</a:t>
            </a:r>
            <a:r>
              <a:rPr lang="en-IN" sz="3400" b="0" i="0" u="none" strike="noStrike" kern="1200" dirty="0">
                <a:solidFill>
                  <a:srgbClr val="000000"/>
                </a:solidFill>
                <a:effectLst/>
                <a:latin typeface="+mj-lt"/>
              </a:rPr>
              <a:t> With featured module, lazy loading and state management scalability can be achieved easily </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82313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500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Angular 9 - Migration</vt:lpstr>
      <vt:lpstr>What is Angular 9?</vt:lpstr>
      <vt:lpstr>Angular 9 Features</vt:lpstr>
      <vt:lpstr>Architecture</vt:lpstr>
      <vt:lpstr>Technologies</vt:lpstr>
      <vt:lpstr>Steps to create new angular project</vt:lpstr>
      <vt:lpstr>Migrate to angular 9</vt:lpstr>
      <vt:lpstr>Challenges &amp; Next Steps</vt:lpstr>
      <vt:lpstr>Considerations and Assumptions</vt:lpstr>
      <vt:lpstr>Constraints</vt:lpstr>
      <vt:lpstr>Reference Documentation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9 - Migration</dc:title>
  <dc:creator>sysnet28.mumbai</dc:creator>
  <cp:lastModifiedBy>sysnet28.mumbai</cp:lastModifiedBy>
  <cp:revision>50</cp:revision>
  <dcterms:created xsi:type="dcterms:W3CDTF">2020-10-20T07:10:33Z</dcterms:created>
  <dcterms:modified xsi:type="dcterms:W3CDTF">2020-10-20T12:01:40Z</dcterms:modified>
</cp:coreProperties>
</file>