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3" r:id="rId6"/>
    <p:sldId id="262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C4B739-FA29-47B2-A0A6-849741D0592F}">
          <p14:sldIdLst>
            <p14:sldId id="256"/>
            <p14:sldId id="263"/>
            <p14:sldId id="262"/>
            <p14:sldId id="264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Majority of the work is of maintenance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spent more time in reading code rather coding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Fixing existing code cost much more than writing clean code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D6428B1C-F5DD-4A4A-84E9-C456F954B9D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Production Issue</a:t>
          </a:r>
        </a:p>
      </dgm:t>
    </dgm:pt>
    <dgm:pt modelId="{9CFB3E36-6434-4B34-87F7-F1FDE2B29A35}" type="parTrans" cxnId="{5AB90E0B-44B0-4752-BE78-B47DE099CDF7}">
      <dgm:prSet/>
      <dgm:spPr/>
      <dgm:t>
        <a:bodyPr/>
        <a:lstStyle/>
        <a:p>
          <a:endParaRPr lang="en-US"/>
        </a:p>
      </dgm:t>
    </dgm:pt>
    <dgm:pt modelId="{FC177D23-518B-46F7-A955-B7357792FF48}" type="sibTrans" cxnId="{5AB90E0B-44B0-4752-BE78-B47DE099CDF7}">
      <dgm:prSet/>
      <dgm:spPr/>
      <dgm:t>
        <a:bodyPr/>
        <a:lstStyle/>
        <a:p>
          <a:endParaRPr lang="en-US"/>
        </a:p>
      </dgm:t>
    </dgm:pt>
    <dgm:pt modelId="{77EBE3FC-B71A-4B2D-9139-B56D6EDA84F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People prefer to write own code rather modifying existing code</a:t>
          </a:r>
        </a:p>
      </dgm:t>
    </dgm:pt>
    <dgm:pt modelId="{0BB429F3-9E36-4C86-9C35-A682429D2AA3}" type="sibTrans" cxnId="{34CC2CD5-1D04-4A0F-B4FD-93CCEDAF4A26}">
      <dgm:prSet/>
      <dgm:spPr/>
      <dgm:t>
        <a:bodyPr/>
        <a:lstStyle/>
        <a:p>
          <a:endParaRPr lang="en-US"/>
        </a:p>
      </dgm:t>
    </dgm:pt>
    <dgm:pt modelId="{105A3BFD-47C0-4B0C-A68F-A86F1F318A61}" type="parTrans" cxnId="{34CC2CD5-1D04-4A0F-B4FD-93CCEDAF4A2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E131CE4A-9776-44F4-BC03-867682E21374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CE5AFE26-AEDB-4E15-BFEB-5804D458A966}" type="pres">
      <dgm:prSet presAssocID="{77EBE3FC-B71A-4B2D-9139-B56D6EDA84F1}" presName="text_4" presStyleLbl="node1" presStyleIdx="3" presStyleCnt="5" custScaleX="99207">
        <dgm:presLayoutVars>
          <dgm:bulletEnabled val="1"/>
        </dgm:presLayoutVars>
      </dgm:prSet>
      <dgm:spPr/>
    </dgm:pt>
    <dgm:pt modelId="{001C8D04-F409-4E15-855D-DF1E17AE56CB}" type="pres">
      <dgm:prSet presAssocID="{77EBE3FC-B71A-4B2D-9139-B56D6EDA84F1}" presName="accent_4" presStyleCnt="0"/>
      <dgm:spPr/>
    </dgm:pt>
    <dgm:pt modelId="{EBA6BA15-DCCC-44EB-92C9-2E49C9E29873}" type="pres">
      <dgm:prSet presAssocID="{77EBE3FC-B71A-4B2D-9139-B56D6EDA84F1}" presName="accentRepeatNode" presStyleLbl="solidFgAcc1" presStyleIdx="3" presStyleCnt="5"/>
      <dgm:spPr/>
    </dgm:pt>
    <dgm:pt modelId="{7A1E1FB6-FF17-498F-9E74-86D7E0A73CCA}" type="pres">
      <dgm:prSet presAssocID="{D6428B1C-F5DD-4A4A-84E9-C456F954B9D2}" presName="text_5" presStyleLbl="node1" presStyleIdx="4" presStyleCnt="5">
        <dgm:presLayoutVars>
          <dgm:bulletEnabled val="1"/>
        </dgm:presLayoutVars>
      </dgm:prSet>
      <dgm:spPr/>
    </dgm:pt>
    <dgm:pt modelId="{64F7C236-75DE-4A37-890A-35C3A4C51E61}" type="pres">
      <dgm:prSet presAssocID="{D6428B1C-F5DD-4A4A-84E9-C456F954B9D2}" presName="accent_5" presStyleCnt="0"/>
      <dgm:spPr/>
    </dgm:pt>
    <dgm:pt modelId="{B14B54E9-9D89-4148-8D2E-EA746DFE18C9}" type="pres">
      <dgm:prSet presAssocID="{D6428B1C-F5DD-4A4A-84E9-C456F954B9D2}" presName="accentRepeatNode" presStyleLbl="solidFgAcc1" presStyleIdx="4" presStyleCnt="5"/>
      <dgm:spPr/>
    </dgm:pt>
  </dgm:ptLst>
  <dgm:cxnLst>
    <dgm:cxn modelId="{5AB90E0B-44B0-4752-BE78-B47DE099CDF7}" srcId="{7E5AA53B-3EEE-4DE4-BB81-9044890C2946}" destId="{D6428B1C-F5DD-4A4A-84E9-C456F954B9D2}" srcOrd="4" destOrd="0" parTransId="{9CFB3E36-6434-4B34-87F7-F1FDE2B29A35}" sibTransId="{FC177D23-518B-46F7-A955-B7357792FF48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A3A11C14-374D-42FB-B3BE-CCC9A94937BA}" type="presOf" srcId="{D6428B1C-F5DD-4A4A-84E9-C456F954B9D2}" destId="{7A1E1FB6-FF17-498F-9E74-86D7E0A73CC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1A2A47A-95F1-46C3-83C3-D356C7EF00CF}" type="presOf" srcId="{77EBE3FC-B71A-4B2D-9139-B56D6EDA84F1}" destId="{CE5AFE26-AEDB-4E15-BFEB-5804D458A966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34CC2CD5-1D04-4A0F-B4FD-93CCEDAF4A26}" srcId="{7E5AA53B-3EEE-4DE4-BB81-9044890C2946}" destId="{77EBE3FC-B71A-4B2D-9139-B56D6EDA84F1}" srcOrd="3" destOrd="0" parTransId="{105A3BFD-47C0-4B0C-A68F-A86F1F318A61}" sibTransId="{0BB429F3-9E36-4C86-9C35-A682429D2AA3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9E926E47-70D7-40D1-859A-0EE2DD0A26CE}" type="presParOf" srcId="{90561C55-3C6E-4D53-85E1-2C50BCDDA392}" destId="{CE5AFE26-AEDB-4E15-BFEB-5804D458A966}" srcOrd="7" destOrd="0" presId="urn:microsoft.com/office/officeart/2008/layout/VerticalCurvedList"/>
    <dgm:cxn modelId="{3F3BF125-1C49-42CC-A34F-FC0D819EF415}" type="presParOf" srcId="{90561C55-3C6E-4D53-85E1-2C50BCDDA392}" destId="{001C8D04-F409-4E15-855D-DF1E17AE56CB}" srcOrd="8" destOrd="0" presId="urn:microsoft.com/office/officeart/2008/layout/VerticalCurvedList"/>
    <dgm:cxn modelId="{23860534-4515-4D0B-8CA0-B1DBF44CF6DD}" type="presParOf" srcId="{001C8D04-F409-4E15-855D-DF1E17AE56CB}" destId="{EBA6BA15-DCCC-44EB-92C9-2E49C9E29873}" srcOrd="0" destOrd="0" presId="urn:microsoft.com/office/officeart/2008/layout/VerticalCurvedList"/>
    <dgm:cxn modelId="{0C4A5951-1AC1-47F1-A0DE-8A0185BEE5A1}" type="presParOf" srcId="{90561C55-3C6E-4D53-85E1-2C50BCDDA392}" destId="{7A1E1FB6-FF17-498F-9E74-86D7E0A73CCA}" srcOrd="9" destOrd="0" presId="urn:microsoft.com/office/officeart/2008/layout/VerticalCurvedList"/>
    <dgm:cxn modelId="{CE799B55-4D4B-4B57-9608-068D265A5EDA}" type="presParOf" srcId="{90561C55-3C6E-4D53-85E1-2C50BCDDA392}" destId="{64F7C236-75DE-4A37-890A-35C3A4C51E61}" srcOrd="10" destOrd="0" presId="urn:microsoft.com/office/officeart/2008/layout/VerticalCurvedList"/>
    <dgm:cxn modelId="{DE50BEA7-727A-4655-BC07-28C3DACBC8CD}" type="presParOf" srcId="{64F7C236-75DE-4A37-890A-35C3A4C51E61}" destId="{B14B54E9-9D89-4148-8D2E-EA746DFE18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DRY Don’t Repeat Yourself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KISS Keep It Simple and Stupid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SOLID Principles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77EBE3FC-B71A-4B2D-9139-B56D6EDA84F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RASAP Refactor As Soon As Possible</a:t>
          </a:r>
        </a:p>
      </dgm:t>
    </dgm:pt>
    <dgm:pt modelId="{105A3BFD-47C0-4B0C-A68F-A86F1F318A61}" type="parTrans" cxnId="{34CC2CD5-1D04-4A0F-B4FD-93CCEDAF4A26}">
      <dgm:prSet/>
      <dgm:spPr/>
      <dgm:t>
        <a:bodyPr/>
        <a:lstStyle/>
        <a:p>
          <a:endParaRPr lang="en-US"/>
        </a:p>
      </dgm:t>
    </dgm:pt>
    <dgm:pt modelId="{0BB429F3-9E36-4C86-9C35-A682429D2AA3}" type="sibTrans" cxnId="{34CC2CD5-1D04-4A0F-B4FD-93CCEDAF4A26}">
      <dgm:prSet/>
      <dgm:spPr/>
      <dgm:t>
        <a:bodyPr/>
        <a:lstStyle/>
        <a:p>
          <a:endParaRPr lang="en-US"/>
        </a:p>
      </dgm:t>
    </dgm:pt>
    <dgm:pt modelId="{D6428B1C-F5DD-4A4A-84E9-C456F954B9D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Don’t Reinvent The Wheel</a:t>
          </a:r>
        </a:p>
      </dgm:t>
    </dgm:pt>
    <dgm:pt modelId="{9CFB3E36-6434-4B34-87F7-F1FDE2B29A35}" type="parTrans" cxnId="{5AB90E0B-44B0-4752-BE78-B47DE099CDF7}">
      <dgm:prSet/>
      <dgm:spPr/>
      <dgm:t>
        <a:bodyPr/>
        <a:lstStyle/>
        <a:p>
          <a:endParaRPr lang="en-US"/>
        </a:p>
      </dgm:t>
    </dgm:pt>
    <dgm:pt modelId="{FC177D23-518B-46F7-A955-B7357792FF48}" type="sibTrans" cxnId="{5AB90E0B-44B0-4752-BE78-B47DE099CDF7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E131CE4A-9776-44F4-BC03-867682E21374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CE5AFE26-AEDB-4E15-BFEB-5804D458A966}" type="pres">
      <dgm:prSet presAssocID="{77EBE3FC-B71A-4B2D-9139-B56D6EDA84F1}" presName="text_4" presStyleLbl="node1" presStyleIdx="3" presStyleCnt="5">
        <dgm:presLayoutVars>
          <dgm:bulletEnabled val="1"/>
        </dgm:presLayoutVars>
      </dgm:prSet>
      <dgm:spPr/>
    </dgm:pt>
    <dgm:pt modelId="{001C8D04-F409-4E15-855D-DF1E17AE56CB}" type="pres">
      <dgm:prSet presAssocID="{77EBE3FC-B71A-4B2D-9139-B56D6EDA84F1}" presName="accent_4" presStyleCnt="0"/>
      <dgm:spPr/>
    </dgm:pt>
    <dgm:pt modelId="{EBA6BA15-DCCC-44EB-92C9-2E49C9E29873}" type="pres">
      <dgm:prSet presAssocID="{77EBE3FC-B71A-4B2D-9139-B56D6EDA84F1}" presName="accentRepeatNode" presStyleLbl="solidFgAcc1" presStyleIdx="3" presStyleCnt="5"/>
      <dgm:spPr/>
    </dgm:pt>
    <dgm:pt modelId="{7A1E1FB6-FF17-498F-9E74-86D7E0A73CCA}" type="pres">
      <dgm:prSet presAssocID="{D6428B1C-F5DD-4A4A-84E9-C456F954B9D2}" presName="text_5" presStyleLbl="node1" presStyleIdx="4" presStyleCnt="5">
        <dgm:presLayoutVars>
          <dgm:bulletEnabled val="1"/>
        </dgm:presLayoutVars>
      </dgm:prSet>
      <dgm:spPr/>
    </dgm:pt>
    <dgm:pt modelId="{64F7C236-75DE-4A37-890A-35C3A4C51E61}" type="pres">
      <dgm:prSet presAssocID="{D6428B1C-F5DD-4A4A-84E9-C456F954B9D2}" presName="accent_5" presStyleCnt="0"/>
      <dgm:spPr/>
    </dgm:pt>
    <dgm:pt modelId="{B14B54E9-9D89-4148-8D2E-EA746DFE18C9}" type="pres">
      <dgm:prSet presAssocID="{D6428B1C-F5DD-4A4A-84E9-C456F954B9D2}" presName="accentRepeatNode" presStyleLbl="solidFgAcc1" presStyleIdx="4" presStyleCnt="5"/>
      <dgm:spPr/>
    </dgm:pt>
  </dgm:ptLst>
  <dgm:cxnLst>
    <dgm:cxn modelId="{5AB90E0B-44B0-4752-BE78-B47DE099CDF7}" srcId="{7E5AA53B-3EEE-4DE4-BB81-9044890C2946}" destId="{D6428B1C-F5DD-4A4A-84E9-C456F954B9D2}" srcOrd="4" destOrd="0" parTransId="{9CFB3E36-6434-4B34-87F7-F1FDE2B29A35}" sibTransId="{FC177D23-518B-46F7-A955-B7357792FF48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A3A11C14-374D-42FB-B3BE-CCC9A94937BA}" type="presOf" srcId="{D6428B1C-F5DD-4A4A-84E9-C456F954B9D2}" destId="{7A1E1FB6-FF17-498F-9E74-86D7E0A73CC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1A2A47A-95F1-46C3-83C3-D356C7EF00CF}" type="presOf" srcId="{77EBE3FC-B71A-4B2D-9139-B56D6EDA84F1}" destId="{CE5AFE26-AEDB-4E15-BFEB-5804D458A966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34CC2CD5-1D04-4A0F-B4FD-93CCEDAF4A26}" srcId="{7E5AA53B-3EEE-4DE4-BB81-9044890C2946}" destId="{77EBE3FC-B71A-4B2D-9139-B56D6EDA84F1}" srcOrd="3" destOrd="0" parTransId="{105A3BFD-47C0-4B0C-A68F-A86F1F318A61}" sibTransId="{0BB429F3-9E36-4C86-9C35-A682429D2AA3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9E926E47-70D7-40D1-859A-0EE2DD0A26CE}" type="presParOf" srcId="{90561C55-3C6E-4D53-85E1-2C50BCDDA392}" destId="{CE5AFE26-AEDB-4E15-BFEB-5804D458A966}" srcOrd="7" destOrd="0" presId="urn:microsoft.com/office/officeart/2008/layout/VerticalCurvedList"/>
    <dgm:cxn modelId="{3F3BF125-1C49-42CC-A34F-FC0D819EF415}" type="presParOf" srcId="{90561C55-3C6E-4D53-85E1-2C50BCDDA392}" destId="{001C8D04-F409-4E15-855D-DF1E17AE56CB}" srcOrd="8" destOrd="0" presId="urn:microsoft.com/office/officeart/2008/layout/VerticalCurvedList"/>
    <dgm:cxn modelId="{23860534-4515-4D0B-8CA0-B1DBF44CF6DD}" type="presParOf" srcId="{001C8D04-F409-4E15-855D-DF1E17AE56CB}" destId="{EBA6BA15-DCCC-44EB-92C9-2E49C9E29873}" srcOrd="0" destOrd="0" presId="urn:microsoft.com/office/officeart/2008/layout/VerticalCurvedList"/>
    <dgm:cxn modelId="{0C4A5951-1AC1-47F1-A0DE-8A0185BEE5A1}" type="presParOf" srcId="{90561C55-3C6E-4D53-85E1-2C50BCDDA392}" destId="{7A1E1FB6-FF17-498F-9E74-86D7E0A73CCA}" srcOrd="9" destOrd="0" presId="urn:microsoft.com/office/officeart/2008/layout/VerticalCurvedList"/>
    <dgm:cxn modelId="{CE799B55-4D4B-4B57-9608-068D265A5EDA}" type="presParOf" srcId="{90561C55-3C6E-4D53-85E1-2C50BCDDA392}" destId="{64F7C236-75DE-4A37-890A-35C3A4C51E61}" srcOrd="10" destOrd="0" presId="urn:microsoft.com/office/officeart/2008/layout/VerticalCurvedList"/>
    <dgm:cxn modelId="{DE50BEA7-727A-4655-BC07-28C3DACBC8CD}" type="presParOf" srcId="{64F7C236-75DE-4A37-890A-35C3A4C51E61}" destId="{B14B54E9-9D89-4148-8D2E-EA746DFE18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794789" y="-886908"/>
          <a:ext cx="6898868" cy="6898868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82585" y="320213"/>
          <a:ext cx="7903766" cy="6408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66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Majority of the work is of maintenance	</a:t>
          </a:r>
        </a:p>
      </dsp:txBody>
      <dsp:txXfrm>
        <a:off x="482585" y="320213"/>
        <a:ext cx="7903766" cy="640836"/>
      </dsp:txXfrm>
    </dsp:sp>
    <dsp:sp modelId="{07CB3071-D555-47DA-A36A-69EB91531FD8}">
      <dsp:nvSpPr>
        <dsp:cNvPr id="0" name=""/>
        <dsp:cNvSpPr/>
      </dsp:nvSpPr>
      <dsp:spPr>
        <a:xfrm>
          <a:off x="82063" y="240108"/>
          <a:ext cx="801045" cy="8010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941790" y="1281160"/>
          <a:ext cx="7444561" cy="6408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66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spent more time in reading code rather coding</a:t>
          </a:r>
        </a:p>
      </dsp:txBody>
      <dsp:txXfrm>
        <a:off x="941790" y="1281160"/>
        <a:ext cx="7444561" cy="640836"/>
      </dsp:txXfrm>
    </dsp:sp>
    <dsp:sp modelId="{3F8116AC-FAC3-4E95-9865-93CCFEB191B9}">
      <dsp:nvSpPr>
        <dsp:cNvPr id="0" name=""/>
        <dsp:cNvSpPr/>
      </dsp:nvSpPr>
      <dsp:spPr>
        <a:xfrm>
          <a:off x="541267" y="1201055"/>
          <a:ext cx="801045" cy="8010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1082729" y="2242107"/>
          <a:ext cx="7303623" cy="6408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66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Fixing existing code cost much more than writing clean code</a:t>
          </a:r>
        </a:p>
      </dsp:txBody>
      <dsp:txXfrm>
        <a:off x="1082729" y="2242107"/>
        <a:ext cx="7303623" cy="640836"/>
      </dsp:txXfrm>
    </dsp:sp>
    <dsp:sp modelId="{A965097E-32F1-4AB8-8C4E-2814A7596B2F}">
      <dsp:nvSpPr>
        <dsp:cNvPr id="0" name=""/>
        <dsp:cNvSpPr/>
      </dsp:nvSpPr>
      <dsp:spPr>
        <a:xfrm>
          <a:off x="682206" y="2162002"/>
          <a:ext cx="801045" cy="8010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AFE26-AEDB-4E15-BFEB-5804D458A966}">
      <dsp:nvSpPr>
        <dsp:cNvPr id="0" name=""/>
        <dsp:cNvSpPr/>
      </dsp:nvSpPr>
      <dsp:spPr>
        <a:xfrm>
          <a:off x="971308" y="3203054"/>
          <a:ext cx="7385526" cy="6408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66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People prefer to write own code rather modifying existing code</a:t>
          </a:r>
        </a:p>
      </dsp:txBody>
      <dsp:txXfrm>
        <a:off x="971308" y="3203054"/>
        <a:ext cx="7385526" cy="640836"/>
      </dsp:txXfrm>
    </dsp:sp>
    <dsp:sp modelId="{EBA6BA15-DCCC-44EB-92C9-2E49C9E29873}">
      <dsp:nvSpPr>
        <dsp:cNvPr id="0" name=""/>
        <dsp:cNvSpPr/>
      </dsp:nvSpPr>
      <dsp:spPr>
        <a:xfrm>
          <a:off x="541267" y="3122949"/>
          <a:ext cx="801045" cy="8010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E1FB6-FF17-498F-9E74-86D7E0A73CCA}">
      <dsp:nvSpPr>
        <dsp:cNvPr id="0" name=""/>
        <dsp:cNvSpPr/>
      </dsp:nvSpPr>
      <dsp:spPr>
        <a:xfrm>
          <a:off x="482585" y="4164001"/>
          <a:ext cx="7903766" cy="6408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66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Production Issue</a:t>
          </a:r>
        </a:p>
      </dsp:txBody>
      <dsp:txXfrm>
        <a:off x="482585" y="4164001"/>
        <a:ext cx="7903766" cy="640836"/>
      </dsp:txXfrm>
    </dsp:sp>
    <dsp:sp modelId="{B14B54E9-9D89-4148-8D2E-EA746DFE18C9}">
      <dsp:nvSpPr>
        <dsp:cNvPr id="0" name=""/>
        <dsp:cNvSpPr/>
      </dsp:nvSpPr>
      <dsp:spPr>
        <a:xfrm>
          <a:off x="82063" y="4083896"/>
          <a:ext cx="801045" cy="8010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580674" y="-702331"/>
          <a:ext cx="5456587" cy="5456587"/>
        </a:xfrm>
        <a:prstGeom prst="blockArc">
          <a:avLst>
            <a:gd name="adj1" fmla="val 18900000"/>
            <a:gd name="adj2" fmla="val 2700000"/>
            <a:gd name="adj3" fmla="val 396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83422" y="253164"/>
          <a:ext cx="6639810" cy="5066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215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DRY Don’t Repeat Yourself	</a:t>
          </a:r>
        </a:p>
      </dsp:txBody>
      <dsp:txXfrm>
        <a:off x="383422" y="253164"/>
        <a:ext cx="6639810" cy="506652"/>
      </dsp:txXfrm>
    </dsp:sp>
    <dsp:sp modelId="{07CB3071-D555-47DA-A36A-69EB91531FD8}">
      <dsp:nvSpPr>
        <dsp:cNvPr id="0" name=""/>
        <dsp:cNvSpPr/>
      </dsp:nvSpPr>
      <dsp:spPr>
        <a:xfrm>
          <a:off x="66764" y="189832"/>
          <a:ext cx="633315" cy="6333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46474" y="1012900"/>
          <a:ext cx="6276758" cy="5066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215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KISS Keep It Simple and Stupid</a:t>
          </a:r>
        </a:p>
      </dsp:txBody>
      <dsp:txXfrm>
        <a:off x="746474" y="1012900"/>
        <a:ext cx="6276758" cy="506652"/>
      </dsp:txXfrm>
    </dsp:sp>
    <dsp:sp modelId="{3F8116AC-FAC3-4E95-9865-93CCFEB191B9}">
      <dsp:nvSpPr>
        <dsp:cNvPr id="0" name=""/>
        <dsp:cNvSpPr/>
      </dsp:nvSpPr>
      <dsp:spPr>
        <a:xfrm>
          <a:off x="429816" y="949568"/>
          <a:ext cx="633315" cy="6333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857902" y="1772636"/>
          <a:ext cx="6165330" cy="5066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215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SOLID Principles</a:t>
          </a:r>
        </a:p>
      </dsp:txBody>
      <dsp:txXfrm>
        <a:off x="857902" y="1772636"/>
        <a:ext cx="6165330" cy="506652"/>
      </dsp:txXfrm>
    </dsp:sp>
    <dsp:sp modelId="{A965097E-32F1-4AB8-8C4E-2814A7596B2F}">
      <dsp:nvSpPr>
        <dsp:cNvPr id="0" name=""/>
        <dsp:cNvSpPr/>
      </dsp:nvSpPr>
      <dsp:spPr>
        <a:xfrm>
          <a:off x="541244" y="1709304"/>
          <a:ext cx="633315" cy="6333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AFE26-AEDB-4E15-BFEB-5804D458A966}">
      <dsp:nvSpPr>
        <dsp:cNvPr id="0" name=""/>
        <dsp:cNvSpPr/>
      </dsp:nvSpPr>
      <dsp:spPr>
        <a:xfrm>
          <a:off x="746474" y="2532372"/>
          <a:ext cx="6276758" cy="5066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215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RASAP Refactor As Soon As Possible</a:t>
          </a:r>
        </a:p>
      </dsp:txBody>
      <dsp:txXfrm>
        <a:off x="746474" y="2532372"/>
        <a:ext cx="6276758" cy="506652"/>
      </dsp:txXfrm>
    </dsp:sp>
    <dsp:sp modelId="{EBA6BA15-DCCC-44EB-92C9-2E49C9E29873}">
      <dsp:nvSpPr>
        <dsp:cNvPr id="0" name=""/>
        <dsp:cNvSpPr/>
      </dsp:nvSpPr>
      <dsp:spPr>
        <a:xfrm>
          <a:off x="429816" y="2469040"/>
          <a:ext cx="633315" cy="6333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E1FB6-FF17-498F-9E74-86D7E0A73CCA}">
      <dsp:nvSpPr>
        <dsp:cNvPr id="0" name=""/>
        <dsp:cNvSpPr/>
      </dsp:nvSpPr>
      <dsp:spPr>
        <a:xfrm>
          <a:off x="383422" y="3292108"/>
          <a:ext cx="6639810" cy="5066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215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Don’t Reinvent The Wheel</a:t>
          </a:r>
        </a:p>
      </dsp:txBody>
      <dsp:txXfrm>
        <a:off x="383422" y="3292108"/>
        <a:ext cx="6639810" cy="506652"/>
      </dsp:txXfrm>
    </dsp:sp>
    <dsp:sp modelId="{B14B54E9-9D89-4148-8D2E-EA746DFE18C9}">
      <dsp:nvSpPr>
        <dsp:cNvPr id="0" name=""/>
        <dsp:cNvSpPr/>
      </dsp:nvSpPr>
      <dsp:spPr>
        <a:xfrm>
          <a:off x="66764" y="3228776"/>
          <a:ext cx="633315" cy="6333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26-Jan-20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26-Jan-20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8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Broken Practices by programmers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Code for human not for computer                                                                                               sheetal singh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9D08-DC29-47E6-991E-B1C50461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34887"/>
            <a:ext cx="11029616" cy="556591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Few Most Expensive Software Errors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095C-D4A9-4517-99E4-01180353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2707125"/>
            <a:ext cx="11396133" cy="3708266"/>
          </a:xfrm>
        </p:spPr>
        <p:txBody>
          <a:bodyPr>
            <a:noAutofit/>
          </a:bodyPr>
          <a:lstStyle/>
          <a:p>
            <a:r>
              <a:rPr lang="en-US" sz="2400" dirty="0"/>
              <a:t># NASA’s Mars Climate Orbiter | Cost: $ 125 million | Y1998 | Orbiter lost in Space</a:t>
            </a:r>
          </a:p>
          <a:p>
            <a:r>
              <a:rPr lang="en-US" sz="2400" dirty="0"/>
              <a:t>Reason: Engineers failed to make simple conversion between Imperial Units to Metric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# Ariane 5 Flight 501 | Cost: $ 370 million | Y1996 | Rocket self destructed after 37 sec</a:t>
            </a:r>
          </a:p>
          <a:p>
            <a:r>
              <a:rPr lang="en-US" sz="2400" dirty="0"/>
              <a:t>Reason: Software tried to cram a 64-bit number into 16-bit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#Soviet Early-Warning System’s False Alarm | Cost: A Probable Nuclear War | Y 1983</a:t>
            </a:r>
          </a:p>
          <a:p>
            <a:r>
              <a:rPr lang="en-US" sz="2400" dirty="0"/>
              <a:t>Reason: Software raised alarm that US had launched 5 nuclear missiles. Lt. Col. Stanislaus Petrov, a calm and logical man, made the decision not to respond.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837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6" y="374011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WHY?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712381"/>
              </p:ext>
            </p:extLst>
          </p:nvPr>
        </p:nvGraphicFramePr>
        <p:xfrm>
          <a:off x="719570" y="1495882"/>
          <a:ext cx="8458297" cy="5125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128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9D08-DC29-47E6-991E-B1C50461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Popular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095C-D4A9-4517-99E4-01180353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66" y="2150534"/>
            <a:ext cx="11396133" cy="3708266"/>
          </a:xfrm>
        </p:spPr>
        <p:txBody>
          <a:bodyPr>
            <a:noAutofit/>
          </a:bodyPr>
          <a:lstStyle/>
          <a:p>
            <a:r>
              <a:rPr lang="en-US" sz="3600" dirty="0"/>
              <a:t> Time heals everything… except bad code.</a:t>
            </a:r>
          </a:p>
          <a:p>
            <a:endParaRPr lang="en-US" sz="3600" dirty="0"/>
          </a:p>
          <a:p>
            <a:r>
              <a:rPr lang="en-US" sz="3600" dirty="0"/>
              <a:t>Any fool can write code that a computer can understand. Good programmers write code that humans can understand.                                                  </a:t>
            </a:r>
            <a:r>
              <a:rPr lang="en-US" sz="2400" dirty="0"/>
              <a:t>By Martin Fowler</a:t>
            </a:r>
          </a:p>
        </p:txBody>
      </p:sp>
    </p:spTree>
    <p:extLst>
      <p:ext uri="{BB962C8B-B14F-4D97-AF65-F5344CB8AC3E}">
        <p14:creationId xmlns:p14="http://schemas.microsoft.com/office/powerpoint/2010/main" val="251494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CLEAN CODE PRINCIPLES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043399"/>
              </p:ext>
            </p:extLst>
          </p:nvPr>
        </p:nvGraphicFramePr>
        <p:xfrm>
          <a:off x="719570" y="1710267"/>
          <a:ext cx="7078229" cy="4051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Sheetal singh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240</Words>
  <Application>Microsoft Office PowerPoint</Application>
  <PresentationFormat>Widescreen</PresentationFormat>
  <Paragraphs>34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Broken Practices by programmers</vt:lpstr>
      <vt:lpstr>Few Most Expensive Software Errors</vt:lpstr>
      <vt:lpstr>WHY?</vt:lpstr>
      <vt:lpstr>Few Popular quotes</vt:lpstr>
      <vt:lpstr>CLEAN CODE PRINCIPLES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2019-12-31T09:28:54Z</dcterms:created>
  <dcterms:modified xsi:type="dcterms:W3CDTF">2020-01-26T13:58:14Z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