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17E26E7-0430-4D74-AF97-3F1397E20C57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244582-5BAE-425A-A767-F2E7B783C36C}" type="slidenum">
              <a:rPr lang="en-IN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0" t="0" r="r" b="b"/>
            <a:pathLst>
              <a:path w="7486" h="338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0" t="0" r="r" b="b"/>
            <a:pathLst>
              <a:path w="5592" h="589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trike="noStrike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ubTitle"/>
          </p:nvPr>
        </p:nvSpPr>
        <p:spPr>
          <a:xfrm>
            <a:off x="685800" y="3611520"/>
            <a:ext cx="7772040" cy="119952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lang="en-IN" sz="2700" strike="noStrike">
                <a:solidFill>
                  <a:srgbClr val="464646"/>
                </a:solidFill>
                <a:latin typeface="Lucida Sans Unicode"/>
              </a:rPr>
              <a:t>Click to edit Master subtitle style</a:t>
            </a:r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1687680" y="4952880"/>
            <a:ext cx="7455960" cy="487800"/>
          </a:xfrm>
          <a:custGeom>
            <a:avLst/>
            <a:gdLst/>
            <a:ahLst/>
            <a:rect l="0" t="0" r="r" b="b"/>
            <a:pathLst>
              <a:path w="4698" h="368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5280" y="5237640"/>
            <a:ext cx="9108360" cy="788400"/>
          </a:xfrm>
          <a:custGeom>
            <a:avLst/>
            <a:gdLst/>
            <a:ahLst/>
            <a:rect l="0" t="0" r="r" b="b"/>
            <a:pathLst>
              <a:path w="5761" h="529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5001120"/>
            <a:ext cx="9143640" cy="1863720"/>
          </a:xfrm>
          <a:custGeom>
            <a:avLst/>
            <a:gdLst/>
            <a:ahLst/>
            <a:rect l="0" t="0" r="r" b="b"/>
            <a:pathLst>
              <a:path w="5761" h="1249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</a:path>
            </a:pathLst>
          </a:cu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1000" strike="noStrike">
                <a:solidFill>
                  <a:srgbClr val="ffffff"/>
                </a:solidFill>
                <a:latin typeface="Lucida Sans Unicode"/>
              </a:rPr>
              <a:t>29/05/16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E5B85A-63CF-478F-B51D-10B55F4FDFC3}" type="slidenum">
              <a:rPr lang="en-IN" sz="1000" strike="noStrike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00"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0" t="0" r="r" b="b"/>
            <a:pathLst>
              <a:path w="7486" h="338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0" t="0" r="r" b="b"/>
            <a:pathLst>
              <a:path w="5592" h="589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900" strike="noStrike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 strike="noStrike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1000" strike="noStrike">
                <a:solidFill>
                  <a:srgbClr val="000000"/>
                </a:solidFill>
                <a:latin typeface="Lucida Sans Unicode"/>
              </a:rPr>
              <a:t>29/05/16</a:t>
            </a:r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56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0013FD-A42A-46A7-8CAC-6D52F6FF4263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57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cswww.essex.ac.uk/Research/nle/GuiTAR/gtarNew.html" TargetMode="External"/><Relationship Id="rId2" Type="http://schemas.openxmlformats.org/officeDocument/2006/relationships/hyperlink" Target="http://cswww.essex.ac.uk/Research/nle/GuiTAR/gtarNew.html" TargetMode="External"/><Relationship Id="rId3" Type="http://schemas.openxmlformats.org/officeDocument/2006/relationships/hyperlink" Target="http://www.bart-coref.org/" TargetMode="External"/><Relationship Id="rId4" Type="http://schemas.openxmlformats.org/officeDocument/2006/relationships/hyperlink" Target="http://clg.wlv.ac.uk/demos/MARS/index.php" TargetMode="External"/><Relationship Id="rId5" Type="http://schemas.openxmlformats.org/officeDocument/2006/relationships/hyperlink" Target="http://clg.wlv.ac.uk/demos/MARS/index.php" TargetMode="External"/><Relationship Id="rId6" Type="http://schemas.openxmlformats.org/officeDocument/2006/relationships/hyperlink" Target="http://aye.comp.nus.edu.sg/~qiu/NLPTools/JavaRAP.html" TargetMode="External"/><Relationship Id="rId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opennlp.sourceforge.net/" TargetMode="External"/><Relationship Id="rId2" Type="http://schemas.openxmlformats.org/officeDocument/2006/relationships/hyperlink" Target="http://www.hlt.utdallas.edu/~altaf/cherrypicker.html" TargetMode="External"/><Relationship Id="rId3" Type="http://schemas.openxmlformats.org/officeDocument/2006/relationships/hyperlink" Target="http://www.cs.utah.edu/nlp/reconcile/" TargetMode="External"/><Relationship Id="rId4" Type="http://schemas.openxmlformats.org/officeDocument/2006/relationships/hyperlink" Target="http://www.cs.utah.edu/nlp/reconcile/" TargetMode="External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trike="noStrike">
                <a:solidFill>
                  <a:srgbClr val="464646"/>
                </a:solidFill>
                <a:latin typeface="Lucida Sans Unicode"/>
              </a:rPr>
              <a:t>Anaphora Resolution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lang="en-IN" sz="2700" strike="noStrike">
                <a:solidFill>
                  <a:srgbClr val="464646"/>
                </a:solidFill>
                <a:latin typeface="Lucida Sans Unicode"/>
              </a:rPr>
              <a:t>Nobal Niraula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2700" strike="noStrike">
                <a:solidFill>
                  <a:srgbClr val="464646"/>
                </a:solidFill>
                <a:latin typeface="Lucida Sans Unicode"/>
              </a:rPr>
              <a:t>4</a:t>
            </a:r>
            <a:r>
              <a:rPr lang="en-IN" sz="2700" strike="noStrike" baseline="30000">
                <a:solidFill>
                  <a:srgbClr val="464646"/>
                </a:solidFill>
                <a:latin typeface="Lucida Sans Unicode"/>
              </a:rPr>
              <a:t>th</a:t>
            </a:r>
            <a:r>
              <a:rPr lang="en-IN" sz="2700" strike="noStrike">
                <a:solidFill>
                  <a:srgbClr val="464646"/>
                </a:solidFill>
                <a:latin typeface="Lucida Sans Unicode"/>
              </a:rPr>
              <a:t> Oct 2010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A623B3-F235-4A31-8CE1-E0C8C0A51173}" type="slidenum">
              <a:rPr lang="en-IN" sz="1000" strike="noStrike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b="1" lang="en-US" sz="3000" strike="noStrike">
                <a:solidFill>
                  <a:srgbClr val="000000"/>
                </a:solidFill>
                <a:latin typeface="Lucida Sans Unicode"/>
              </a:rPr>
              <a:t>Pronominal anaphora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The most widespread type of anaphora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Lucida Sans Unicode"/>
              </a:rPr>
              <a:t>Realized </a:t>
            </a:r>
            <a:r>
              <a:rPr lang="en-US" sz="2200" strike="noStrike">
                <a:solidFill>
                  <a:srgbClr val="000000"/>
                </a:solidFill>
                <a:latin typeface="Lucida Sans Unicode"/>
              </a:rPr>
              <a:t>by anaphoric pronouns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i="1" lang="en-US" sz="2200" strike="noStrike">
                <a:solidFill>
                  <a:srgbClr val="000000"/>
                </a:solidFill>
                <a:latin typeface="Lucida Sans Unicode"/>
              </a:rPr>
              <a:t>Computational Linguists </a:t>
            </a:r>
            <a:r>
              <a:rPr lang="en-US" sz="2200" strike="noStrike">
                <a:solidFill>
                  <a:srgbClr val="000000"/>
                </a:solidFill>
                <a:latin typeface="Lucida Sans Unicode"/>
              </a:rPr>
              <a:t>from many different countries attended the tutorial. </a:t>
            </a:r>
            <a:r>
              <a:rPr i="1" lang="en-US" sz="2200" strike="noStrike">
                <a:solidFill>
                  <a:srgbClr val="000000"/>
                </a:solidFill>
                <a:latin typeface="Lucida Sans Unicode"/>
              </a:rPr>
              <a:t>They</a:t>
            </a:r>
            <a:r>
              <a:rPr lang="en-US" sz="2200" strike="noStrike">
                <a:solidFill>
                  <a:srgbClr val="000000"/>
                </a:solidFill>
                <a:latin typeface="Lucida Sans Unicode"/>
              </a:rPr>
              <a:t> took extensive notes.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600" strike="noStrike">
                <a:solidFill>
                  <a:srgbClr val="000000"/>
                </a:solidFill>
                <a:latin typeface="Lucida Sans Unicode"/>
              </a:rPr>
              <a:t>Not all pronouns in English are anaphoric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600" strike="noStrike">
                <a:solidFill>
                  <a:srgbClr val="000000"/>
                </a:solidFill>
                <a:latin typeface="Lucida Sans Unicode"/>
              </a:rPr>
              <a:t>Example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b="1" lang="en-US" sz="2400" strike="noStrike">
                <a:solidFill>
                  <a:srgbClr val="000000"/>
                </a:solidFill>
                <a:latin typeface="Lucida Sans Unicode"/>
              </a:rPr>
              <a:t>It</a:t>
            </a:r>
            <a:r>
              <a:rPr lang="en-US" sz="2400" strike="noStrike">
                <a:solidFill>
                  <a:srgbClr val="000000"/>
                </a:solidFill>
                <a:latin typeface="Lucida Sans Unicode"/>
              </a:rPr>
              <a:t> is raining.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 strike="noStrike">
                <a:solidFill>
                  <a:srgbClr val="000000"/>
                </a:solidFill>
                <a:latin typeface="Lucida Sans Unicode"/>
              </a:rPr>
              <a:t>It is non-anaphoric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Types of Anaphora (1)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5D8146-6B25-4989-94E4-B398A0899EDF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b="1" lang="en-US" sz="2700" strike="noStrike">
                <a:solidFill>
                  <a:srgbClr val="000000"/>
                </a:solidFill>
                <a:latin typeface="Lucida Sans Unicode"/>
              </a:rPr>
              <a:t>Definite noun phrase anaphora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Lucida Sans Unicode"/>
              </a:rPr>
              <a:t>when the antecedent is referred by a definite noun phrase representing either same concept (repetition) or semantically close concepts (e.g. synonyms, superordinates).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Lucida Sans Unicode"/>
              </a:rPr>
              <a:t>Example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i="1" lang="en-US" sz="2100" strike="noStrike">
                <a:solidFill>
                  <a:srgbClr val="000000"/>
                </a:solidFill>
                <a:latin typeface="Lucida Sans Unicode"/>
              </a:rPr>
              <a:t>Computational Linguists </a:t>
            </a: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from many different countries attended the tutorial. </a:t>
            </a:r>
            <a:r>
              <a:rPr i="1" lang="en-US" sz="2100" strike="noStrike">
                <a:solidFill>
                  <a:srgbClr val="000000"/>
                </a:solidFill>
                <a:latin typeface="Lucida Sans Unicode"/>
              </a:rPr>
              <a:t>The participants </a:t>
            </a: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found it hard to cope with the speed of the presentation.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Types of Anaphora (2)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39A73B-50DC-45A3-BD16-51DE6EE5AE16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One-anaphora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One-anaphora is the case when the anaphoric expression is realized by a "one" noun phrase.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Example: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If you cannot attend a tutorial in the morning, you can go for an afternoon </a:t>
            </a:r>
            <a:r>
              <a:rPr i="1" lang="en-US" sz="2100" strike="noStrike">
                <a:solidFill>
                  <a:srgbClr val="000000"/>
                </a:solidFill>
                <a:latin typeface="Lucida Sans Unicode"/>
              </a:rPr>
              <a:t>one</a:t>
            </a: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i="1" lang="en-US" sz="2100" strike="noStrike">
                <a:solidFill>
                  <a:srgbClr val="000000"/>
                </a:solidFill>
                <a:latin typeface="Lucida Sans Unicode"/>
              </a:rPr>
              <a:t>Some</a:t>
            </a: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 are easier than others.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The red </a:t>
            </a:r>
            <a:r>
              <a:rPr i="1" lang="en-US" sz="2100" strike="noStrike">
                <a:solidFill>
                  <a:srgbClr val="000000"/>
                </a:solidFill>
                <a:latin typeface="Lucida Sans Unicode"/>
              </a:rPr>
              <a:t>ones</a:t>
            </a: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 went in the side pocket. 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Types of Anaphora (3)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DCDBC3-62CF-43CE-937F-D241B6BEE7A3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Intrasentential anaphors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Referring to an antecedent which is in the same sentence as the anaphor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Intersentential anaphors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Referring to an antecedent which is in a different sentence from that of the anaphor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Intrasentential  VS Intersentential  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831B10-3782-4CB9-BE9D-0D69C4A1F361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b="1" lang="en-US" sz="2700" strike="noStrike">
                <a:solidFill>
                  <a:srgbClr val="000000"/>
                </a:solidFill>
                <a:latin typeface="Lucida Sans Unicode"/>
              </a:rPr>
              <a:t>Possibilities</a:t>
            </a: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: identifying anaphors which have noun phrases, verb phrases, clauses, sentences or even paragraphs/discourse segments as antecedents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Most of the AR systems deal with : identifying anaphors which have </a:t>
            </a:r>
            <a:r>
              <a:rPr lang="en-US" sz="2700" strike="noStrike" u="sng">
                <a:solidFill>
                  <a:srgbClr val="000000"/>
                </a:solidFill>
                <a:latin typeface="Lucida Sans Unicode"/>
              </a:rPr>
              <a:t>noun phrases as their antecedents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Process of AR (1)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48CE82-F34B-4AA3-8051-7A0C51AB57DF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b="1" lang="en-US" sz="2700" strike="noStrike">
                <a:solidFill>
                  <a:srgbClr val="000000"/>
                </a:solidFill>
                <a:latin typeface="Lucida Sans Unicode"/>
              </a:rPr>
              <a:t>Typical Process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b="1" lang="en-US" sz="2300" strike="noStrike">
                <a:solidFill>
                  <a:srgbClr val="000000"/>
                </a:solidFill>
                <a:latin typeface="Lucida Sans Unicode"/>
              </a:rPr>
              <a:t>Candidates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All noun phrases (NPs) preceding an anaphor are initially regarded as potential candidates for antecedents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b="1" lang="en-US" sz="2300" strike="noStrike">
                <a:solidFill>
                  <a:srgbClr val="000000"/>
                </a:solidFill>
                <a:latin typeface="Lucida Sans Unicode"/>
              </a:rPr>
              <a:t>Search scope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Most approaches look for NPs in the current and preceding sentence.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Antecedents which are 17 sentences away from the anaphor have already been reported 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Process of AR (2)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7112AA-9B94-4C3F-8D7D-316BF668B084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GUITAR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 u="sng">
                <a:solidFill>
                  <a:srgbClr val="ff8119"/>
                </a:solidFill>
                <a:latin typeface="Lucida Sans Unicode"/>
                <a:hlinkClick r:id="rId1"/>
              </a:rPr>
              <a:t>http</a:t>
            </a:r>
            <a:r>
              <a:rPr lang="en-US" sz="2300" strike="noStrike" u="sng">
                <a:solidFill>
                  <a:srgbClr val="ff8119"/>
                </a:solidFill>
                <a:latin typeface="Lucida Sans Unicode"/>
                <a:hlinkClick r:id="rId2"/>
              </a:rPr>
              <a:t>://cswww.essex.ac.uk/Research/nle/GuiTAR/gtarNew.html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Uses Charniak’s parser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Input Minimally Associated XML format (MAS-XML)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Output in XML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Java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BART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 u="sng">
                <a:solidFill>
                  <a:srgbClr val="ff8119"/>
                </a:solidFill>
                <a:latin typeface="Lucida Sans Unicode"/>
                <a:hlinkClick r:id="rId3"/>
              </a:rPr>
              <a:t>http://www.bart-coref.org/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John Hopkins University Tool for AR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Uses Charniak’s parser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Comes up with Machine learning model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Can take Input as XML. Output XML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MARS 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 u="sng">
                <a:solidFill>
                  <a:srgbClr val="ff8119"/>
                </a:solidFill>
                <a:latin typeface="Lucida Sans Unicode"/>
                <a:hlinkClick r:id="rId4"/>
              </a:rPr>
              <a:t>http</a:t>
            </a:r>
            <a:r>
              <a:rPr lang="en-US" sz="2300" strike="noStrike" u="sng">
                <a:solidFill>
                  <a:srgbClr val="ff8119"/>
                </a:solidFill>
                <a:latin typeface="Lucida Sans Unicode"/>
                <a:hlinkClick r:id="rId5"/>
              </a:rPr>
              <a:t>://clg.wlv.ac.uk/demos/MARS/index.php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Built on Mitkov principle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Uses certain linguistic rules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If your data has noises, don’t use it.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Java-RAP (pronouns)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 u="sng">
                <a:solidFill>
                  <a:srgbClr val="ff8119"/>
                </a:solidFill>
                <a:latin typeface="Lucida Sans Unicode"/>
                <a:hlinkClick r:id="rId6"/>
              </a:rPr>
              <a:t>http://aye.comp.nus.edu.sg/~qiu/NLPTools/JavaRAP.html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Working on Lipin and Leass rules (1994)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Uses Charniak’s parser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Anaphora Resolution Tools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CBB64ED-15A8-4498-8399-B1BFE6AB5859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OPEN NLP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 u="sng">
                <a:solidFill>
                  <a:srgbClr val="ff8119"/>
                </a:solidFill>
                <a:latin typeface="Lucida Sans Unicode"/>
                <a:hlinkClick r:id="rId1"/>
              </a:rPr>
              <a:t>http://opennlp.sourceforge.net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CherryPicker: A Coreference Resolution Tool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 u="sng">
                <a:solidFill>
                  <a:srgbClr val="ff8119"/>
                </a:solidFill>
                <a:latin typeface="Lucida Sans Unicode"/>
                <a:hlinkClick r:id="rId2"/>
              </a:rPr>
              <a:t>http://www.hlt.utdallas.edu/~altaf/cherrypicker.html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Reconcile - Coreference Resolution Engine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 u="sng">
                <a:solidFill>
                  <a:srgbClr val="ff8119"/>
                </a:solidFill>
                <a:latin typeface="Lucida Sans Unicode"/>
                <a:hlinkClick r:id="rId3"/>
              </a:rPr>
              <a:t>http://www.cs.utah.edu/nlp/reconcile</a:t>
            </a:r>
            <a:r>
              <a:rPr lang="en-US" sz="2300" strike="noStrike" u="sng">
                <a:solidFill>
                  <a:srgbClr val="ff8119"/>
                </a:solidFill>
                <a:latin typeface="Lucida Sans Unicode"/>
                <a:hlinkClick r:id="rId4"/>
              </a:rPr>
              <a:t>/</a:t>
            </a:r>
            <a:endParaRPr/>
          </a:p>
          <a:p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Anaphora Resolution Tools</a:t>
            </a: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9D481A-961B-4540-B2B6-8F9D4F4CACC0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1090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Why BART ?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Open Source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It is beautiful (</a:t>
            </a:r>
            <a:r>
              <a:rPr b="1" lang="en-US" sz="2300" strike="noStrike">
                <a:solidFill>
                  <a:srgbClr val="000000"/>
                </a:solidFill>
                <a:latin typeface="Lucida Sans Unicode"/>
              </a:rPr>
              <a:t>Beautiful</a:t>
            </a: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 Anaphora Resolution Toolkit) </a:t>
            </a:r>
            <a:r>
              <a:rPr lang="en-US" sz="2300" strike="noStrike">
                <a:solidFill>
                  <a:srgbClr val="000000"/>
                </a:solidFill>
                <a:latin typeface="Wingdings"/>
              </a:rPr>
              <a:t>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It works ! </a:t>
            </a:r>
            <a:r>
              <a:rPr lang="en-US" sz="2300" strike="noStrike">
                <a:solidFill>
                  <a:srgbClr val="000000"/>
                </a:solidFill>
                <a:latin typeface="Wingdings"/>
              </a:rPr>
              <a:t></a:t>
            </a: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http://www.bart-coref.org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BART - Demo</a:t>
            </a: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D2EE18-A7A7-48A9-A09B-0011CCA27D70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Where do we stand today?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Domain-specific and linguistic knowledge are not needed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Knowledge-poor anaphora strategies have developed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By emergence of cheaper and more reliable corpus-based NLP tools such as POS taggers, Sallow parsers, and other NLP resources (ontologies)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Use of modern approaches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Machine Learning 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Genetic Algorithms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Current Status</a:t>
            </a:r>
            <a:endParaRPr/>
          </a:p>
        </p:txBody>
      </p:sp>
      <p:sp>
        <p:nvSpPr>
          <p:cNvPr id="155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25E0B3-8A8C-482D-B2A5-EB7CB47CC29A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Introduction to Anaphora and Anaphora Resolution (AR)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Types of Anaphora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Process of Anaphora Resolution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Tools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Issues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Agenda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130C87-FDD9-4F85-82CA-5917A50ED31E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Accuracy of Pre-processing is still TOO low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Pre-processing stage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Morphological Analysis / POS tagging -- fair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Name Entity Reorganization – still a challenge 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Best performing NER 96 % when trained and tested on news about a SPECIFIC topic and 93 % when trained on news about topic and tested on news about other topic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Unknown word recognition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NP extraction – have a long way to go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NP chunking 90%-93% recall and precision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Gender recognition – still a challenge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Identification of pleonastic pronouns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Parsing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Best Accuracy in robust parsing of unrestricted texts = 87 %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How accurate an AR algorithm we make, it won’t perform well until the accuracy of pre-pressing improves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Outstanding Issues (1)</a:t>
            </a:r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407503-AEF2-4AF6-9CDB-849932CFDEA1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Majority of Anaphora resolution systems do not operate in fully automatic mode.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Fully automatic AR is more difficult than previously thought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54.65 % in MARS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It was as high as 90 % for perfectly analyzed inputs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Outstanding Issues(2)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2E46DD-A9BB-4C25-8F4E-8E71C5976479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Need for Annotated Corpora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Needed for training Machine Learning Algorithms or statistical approaches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Corpora annotated with anaphoric or coreferential links are not widely available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Annotation tool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Annotation scheme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Outstanding Issues(3)</a:t>
            </a:r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635EFF-79F0-427A-9395-FAEB6D66529B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Evaluation in Anaphora Resolution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Factors (constraints and preferences)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Mutually dependent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Most people still work mainly on pronoun resolution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Multilingual Context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Service to Research Community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Sharing software, experience, data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There are just 3 demos for AR ;)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Outstanding Issues(4)</a:t>
            </a:r>
            <a:endParaRPr/>
          </a:p>
        </p:txBody>
      </p:sp>
      <p:sp>
        <p:nvSpPr>
          <p:cNvPr id="167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7A59F7-3145-4D84-8C87-2059AE1AA3F6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“</a:t>
            </a: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NLP in general is very difficult but after working hard on Anaphora Resolution we have learned that it is particularly difficult”~ Mitkov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"A pessimist sees the difficulty in every opportunity; an optimist sees the opportunity in every difficulty”~Winston Churchill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“</a:t>
            </a: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All we have to do is work more and HOPE for SLOW but STEADY progress. We just have to be PATIENT !” ~ Mitkov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Pessimistic / Optimistic View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E14E546-305B-4AB2-944C-1528C9F09461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Some papers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AR in multi-person dialogue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Haven’t found any paper specific to Tutoring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3695A1-7B45-480D-BBA7-3658246FC61D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AR in Tutoring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Lucida Sans Unicode"/>
              </a:rPr>
              <a:t>Massimo Poesio Slides: </a:t>
            </a:r>
            <a:r>
              <a:rPr i="1" lang="en-US" sz="1600" strike="noStrike">
                <a:solidFill>
                  <a:srgbClr val="000000"/>
                </a:solidFill>
                <a:latin typeface="Lucida Sans Unicode"/>
              </a:rPr>
              <a:t>Anaphora Resolution for Practical Tasks, </a:t>
            </a:r>
            <a:r>
              <a:rPr lang="en-US" sz="1600" strike="noStrike">
                <a:solidFill>
                  <a:srgbClr val="000000"/>
                </a:solidFill>
                <a:latin typeface="Lucida Sans Unicode"/>
              </a:rPr>
              <a:t>University of Trento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Reference</a:t>
            </a:r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2E291F-E834-440A-A247-C175B278373A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 strike="noStrike">
                <a:solidFill>
                  <a:srgbClr val="000000"/>
                </a:solidFill>
                <a:latin typeface="Lucida Sans Unicode"/>
              </a:rPr>
              <a:t>Ruslan Mitkov, </a:t>
            </a:r>
            <a:r>
              <a:rPr lang="en-US" sz="2000" strike="noStrike">
                <a:solidFill>
                  <a:srgbClr val="000000"/>
                </a:solidFill>
                <a:latin typeface="Lucida Sans Unicode"/>
              </a:rPr>
              <a:t>School of Languages and European Studies University of Wolverhampton, Stafford Street, UK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 strike="noStrike">
                <a:solidFill>
                  <a:srgbClr val="000000"/>
                </a:solidFill>
                <a:latin typeface="Lucida Sans Unicode"/>
              </a:rPr>
              <a:t>ANAPHORA RESOLUTION: THE STATE OF THE ART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 strike="noStrike">
                <a:solidFill>
                  <a:srgbClr val="000000"/>
                </a:solidFill>
                <a:latin typeface="Lucida Sans Unicode"/>
              </a:rPr>
              <a:t>Outstanding Issues in Anaphora Resolution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Contents of this presentation </a:t>
            </a: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5838E5-0570-4AEB-9D1A-E771FEDE8CC1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Anaphora in Etymology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Ancient Greek : Anaphora = </a:t>
            </a:r>
            <a:r>
              <a:rPr lang="en-US" sz="2400" strike="noStrike">
                <a:solidFill>
                  <a:srgbClr val="000000"/>
                </a:solidFill>
                <a:latin typeface="Symbol"/>
              </a:rPr>
              <a:t>anajora (</a:t>
            </a:r>
            <a:r>
              <a:rPr lang="en-US" sz="2400" strike="noStrike">
                <a:solidFill>
                  <a:srgbClr val="000000"/>
                </a:solidFill>
                <a:latin typeface="Lucida Sans Unicode"/>
              </a:rPr>
              <a:t>Anajora)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200" strike="noStrike">
                <a:solidFill>
                  <a:srgbClr val="000000"/>
                </a:solidFill>
                <a:latin typeface="Symbol"/>
              </a:rPr>
              <a:t>ana (</a:t>
            </a:r>
            <a:r>
              <a:rPr lang="en-US" sz="2200" strike="noStrike">
                <a:solidFill>
                  <a:srgbClr val="000000"/>
                </a:solidFill>
                <a:latin typeface="Lucida Sans Unicode"/>
              </a:rPr>
              <a:t>Ana) </a:t>
            </a:r>
            <a:r>
              <a:rPr lang="en-US" sz="22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200" strike="noStrike">
                <a:solidFill>
                  <a:srgbClr val="000000"/>
                </a:solidFill>
                <a:latin typeface="Symbol"/>
              </a:rPr>
              <a:t> </a:t>
            </a:r>
            <a:r>
              <a:rPr i="1" lang="en-US" sz="2400" strike="noStrike">
                <a:solidFill>
                  <a:srgbClr val="000000"/>
                </a:solidFill>
                <a:latin typeface="Lucida Sans Unicode"/>
              </a:rPr>
              <a:t>back in an upward direction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 strike="noStrike">
                <a:solidFill>
                  <a:srgbClr val="000000"/>
                </a:solidFill>
                <a:latin typeface="Symbol"/>
              </a:rPr>
              <a:t>jora</a:t>
            </a:r>
            <a:r>
              <a:rPr i="1" lang="en-US" sz="2400" strike="noStrike">
                <a:solidFill>
                  <a:srgbClr val="000000"/>
                </a:solidFill>
                <a:latin typeface="Times New Roman"/>
              </a:rPr>
              <a:t> (Jora ) </a:t>
            </a:r>
            <a:r>
              <a:rPr lang="en-US" sz="22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200" strike="noStrike">
                <a:solidFill>
                  <a:srgbClr val="000000"/>
                </a:solidFill>
                <a:latin typeface="Symbol"/>
              </a:rPr>
              <a:t> </a:t>
            </a:r>
            <a:r>
              <a:rPr i="1" lang="en-US" sz="2400" strike="noStrike">
                <a:solidFill>
                  <a:srgbClr val="000000"/>
                </a:solidFill>
                <a:latin typeface="Lucida Sans Unicode"/>
              </a:rPr>
              <a:t>the act of carrying back upstream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Example: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b="1" lang="en-US" sz="2300" strike="noStrike">
                <a:solidFill>
                  <a:srgbClr val="000000"/>
                </a:solidFill>
                <a:latin typeface="Lucida Sans Unicode"/>
              </a:rPr>
              <a:t>The Empress </a:t>
            </a: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hasn't arrived yet but </a:t>
            </a:r>
            <a:r>
              <a:rPr b="1" lang="en-US" sz="2300" strike="noStrike">
                <a:solidFill>
                  <a:srgbClr val="000000"/>
                </a:solidFill>
                <a:latin typeface="Lucida Sans Unicode"/>
              </a:rPr>
              <a:t>she</a:t>
            </a: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 should be here any minute.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she </a:t>
            </a:r>
            <a:r>
              <a:rPr lang="en-US" sz="21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Anaphor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The Empress (NP)  </a:t>
            </a:r>
            <a:r>
              <a:rPr lang="en-US" sz="21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 Antecedent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Empress (N) is NOT the antecedent !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b="1" lang="en-US" sz="2100" strike="noStrike">
                <a:solidFill>
                  <a:srgbClr val="000000"/>
                </a:solidFill>
                <a:latin typeface="Lucida Sans Unicode"/>
              </a:rPr>
              <a:t>Coreferent </a:t>
            </a:r>
            <a:r>
              <a:rPr lang="en-US" sz="21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100" strike="noStrike">
                <a:solidFill>
                  <a:srgbClr val="000000"/>
                </a:solidFill>
                <a:latin typeface="Lucida Sans Unicode"/>
              </a:rPr>
              <a:t> Both The Empress and she refer to the same REAL WORLD ENTITY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Introduction to Anaphora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C6B17E3-DA73-4963-8ED8-183F55C5B214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Catafora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when the “anaphor” precedes the “antecedent”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Because </a:t>
            </a:r>
            <a:r>
              <a:rPr b="1" lang="en-US" sz="2300" strike="noStrike">
                <a:solidFill>
                  <a:srgbClr val="000000"/>
                </a:solidFill>
                <a:latin typeface="Lucida Sans Unicode"/>
              </a:rPr>
              <a:t>she</a:t>
            </a: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 was going to the post office, </a:t>
            </a:r>
            <a:r>
              <a:rPr b="1" lang="en-US" sz="2300" strike="noStrike">
                <a:solidFill>
                  <a:srgbClr val="000000"/>
                </a:solidFill>
                <a:latin typeface="Lucida Sans Unicode"/>
              </a:rPr>
              <a:t>Julie</a:t>
            </a: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 was asked to post a small parcel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Catafora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10B8D5-B818-40CC-AB18-A68B06D18AC3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Anaphora Resolution(AR) is the process of determining the antecedent of an anaphor.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b="1" lang="en-US" sz="2400" strike="noStrike">
                <a:solidFill>
                  <a:srgbClr val="000000"/>
                </a:solidFill>
                <a:latin typeface="Lucida Sans Unicode"/>
              </a:rPr>
              <a:t>Anaphor</a:t>
            </a:r>
            <a:r>
              <a:rPr lang="en-US" sz="2400" strike="noStrike">
                <a:solidFill>
                  <a:srgbClr val="000000"/>
                </a:solidFill>
                <a:latin typeface="Lucida Sans Unicode"/>
              </a:rPr>
              <a:t> – The reference that points to the previous item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b="1" lang="en-US" sz="2400" strike="noStrike">
                <a:solidFill>
                  <a:srgbClr val="000000"/>
                </a:solidFill>
                <a:latin typeface="Lucida Sans Unicode"/>
              </a:rPr>
              <a:t>Antecedent</a:t>
            </a:r>
            <a:r>
              <a:rPr lang="en-US" sz="2400" strike="noStrike">
                <a:solidFill>
                  <a:srgbClr val="000000"/>
                </a:solidFill>
                <a:latin typeface="Lucida Sans Unicode"/>
              </a:rPr>
              <a:t> –The entity to which anaphor refers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Needed to derive the “Correct Interpretation” of a text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Is a complicated problem in NLP 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Anaphora Resolution (AR)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BB3384-87C6-407F-BC6B-6809FEBF2FD6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Natural Language Interfaces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Machine Translation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Automatic Abstracting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Information Extraction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Applications of Anaphora Resolution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A54CC2D-938E-41B7-B772-55DE24381B80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800" strike="noStrike">
                <a:solidFill>
                  <a:srgbClr val="000000"/>
                </a:solidFill>
                <a:latin typeface="Lucida Sans Unicode"/>
              </a:rPr>
              <a:t>when the anaphor and more than one of the preceding (or following) entities (usually noun phrases) have the same referent and are therefore pairwise coreferential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Coreferential chain</a:t>
            </a:r>
            <a:endParaRPr/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1752480" y="3505320"/>
            <a:ext cx="5409720" cy="2620440"/>
          </a:xfrm>
          <a:prstGeom prst="rect">
            <a:avLst/>
          </a:prstGeom>
          <a:ln w="9360">
            <a:noFill/>
          </a:ln>
        </p:spPr>
      </p:pic>
      <p:pic>
        <p:nvPicPr>
          <p:cNvPr id="121" name="Picture 3" descr=""/>
          <p:cNvPicPr/>
          <p:nvPr/>
        </p:nvPicPr>
        <p:blipFill>
          <a:blip r:embed="rId2"/>
          <a:stretch/>
        </p:blipFill>
        <p:spPr>
          <a:xfrm>
            <a:off x="4648320" y="4800600"/>
            <a:ext cx="4495320" cy="1447560"/>
          </a:xfrm>
          <a:prstGeom prst="rect">
            <a:avLst/>
          </a:prstGeom>
          <a:ln w="9360">
            <a:noFill/>
          </a:ln>
        </p:spPr>
      </p:pic>
      <p:sp>
        <p:nvSpPr>
          <p:cNvPr id="122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8515C9-DFD2-48D3-A747-511F0633A465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Anaphora Resolution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Lucida Sans Unicode"/>
              </a:rPr>
              <a:t>System has to determine antecedents of anaphors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Lucida Sans Unicode"/>
              </a:rPr>
              <a:t>Coreference Resolution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Lucida Sans Unicode"/>
              </a:rPr>
              <a:t>Identify all coreference CHAINS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Lucida Sans Unicode"/>
              </a:rPr>
              <a:t>the task of AR is considered successful, if any of the preceding entities in the coreferential chain is identified as an antecedent.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64646"/>
                </a:solidFill>
                <a:latin typeface="Lucida Sans Unicode"/>
              </a:rPr>
              <a:t>AR VS Coreference Resolution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58A8F9-1B1C-4029-B82E-07C22FE23D89}" type="slidenum">
              <a:rPr lang="en-IN" sz="1000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Application>LibreOffice/4.4.6.3$Linux_X86_64 LibreOffice_project/40m0$Build-3</Application>
  <Paragraphs>204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2010-10-30T16:52:27Z</dcterms:created>
  <dc:creator>nobal</dc:creator>
  <dc:language>en-IN</dc:language>
  <dcterms:modified xsi:type="dcterms:W3CDTF">2016-05-29T00:51:46Z</dcterms:modified>
  <cp:revision>52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26</vt:i4>
  </property>
</Properties>
</file>