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4" r:id="rId8"/>
    <p:sldId id="263" r:id="rId9"/>
    <p:sldId id="261" r:id="rId10"/>
    <p:sldId id="272" r:id="rId11"/>
    <p:sldId id="267" r:id="rId12"/>
    <p:sldId id="259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enomenon" TargetMode="External"/><Relationship Id="rId2" Type="http://schemas.openxmlformats.org/officeDocument/2006/relationships/hyperlink" Target="https://en.wikipedia.org/wiki/Caus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en.wikipedia.org/wiki/Survey_sampling" TargetMode="External"/><Relationship Id="rId4" Type="http://schemas.openxmlformats.org/officeDocument/2006/relationships/hyperlink" Target="https://en.wikipedia.org/wiki/Statistical_inferen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Approach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Bhuvan</a:t>
            </a:r>
            <a:r>
              <a:rPr lang="en-US" dirty="0" smtClean="0"/>
              <a:t> M S</a:t>
            </a:r>
          </a:p>
          <a:p>
            <a:r>
              <a:rPr lang="en-US" dirty="0" smtClean="0"/>
              <a:t>msbhuvanbhuvi@gmail.com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huvan\Desktop\PPT-Bhuvan\Data_visualization_process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3" y="312822"/>
            <a:ext cx="8300619" cy="6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2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Bhuvan\Desktop\PPT-Bhuvan\data anlytics life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2" y="660400"/>
            <a:ext cx="10075914" cy="5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0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36429"/>
            <a:ext cx="6445361" cy="4004933"/>
          </a:xfrm>
        </p:spPr>
        <p:txBody>
          <a:bodyPr>
            <a:normAutofit/>
          </a:bodyPr>
          <a:lstStyle/>
          <a:p>
            <a:r>
              <a:rPr lang="en-US" dirty="0" smtClean="0"/>
              <a:t>Slicing and Dicing</a:t>
            </a:r>
          </a:p>
          <a:p>
            <a:endParaRPr lang="en-US" dirty="0" smtClean="0"/>
          </a:p>
          <a:p>
            <a:r>
              <a:rPr lang="en-US" dirty="0"/>
              <a:t>Suggest hypotheses about the </a:t>
            </a:r>
            <a:r>
              <a:rPr lang="en-US" dirty="0">
                <a:hlinkClick r:id="rId2" tooltip="Causality"/>
              </a:rPr>
              <a:t>causes</a:t>
            </a:r>
            <a:r>
              <a:rPr lang="en-US" dirty="0"/>
              <a:t> of observed </a:t>
            </a:r>
            <a:r>
              <a:rPr lang="en-US" dirty="0">
                <a:hlinkClick r:id="rId3" tooltip="Phenomenon"/>
              </a:rPr>
              <a:t>phenomena</a:t>
            </a:r>
            <a:endParaRPr lang="en-US" dirty="0"/>
          </a:p>
          <a:p>
            <a:r>
              <a:rPr lang="en-US" dirty="0"/>
              <a:t>Assess assumptions on which </a:t>
            </a:r>
            <a:r>
              <a:rPr lang="en-US" dirty="0">
                <a:hlinkClick r:id="rId4" tooltip="Statistical inference"/>
              </a:rPr>
              <a:t>statistical inference</a:t>
            </a:r>
            <a:r>
              <a:rPr lang="en-US" dirty="0"/>
              <a:t> will be based</a:t>
            </a:r>
          </a:p>
          <a:p>
            <a:r>
              <a:rPr lang="en-US" dirty="0"/>
              <a:t>Support the selection of appropriate statistical tools and techniques</a:t>
            </a:r>
          </a:p>
          <a:p>
            <a:r>
              <a:rPr lang="en-US" dirty="0"/>
              <a:t>Provide a basis for further data </a:t>
            </a:r>
            <a:r>
              <a:rPr lang="en-US" dirty="0" smtClean="0"/>
              <a:t>collection through</a:t>
            </a:r>
            <a:r>
              <a:rPr lang="en-US" dirty="0"/>
              <a:t> </a:t>
            </a:r>
            <a:r>
              <a:rPr lang="en-US" dirty="0">
                <a:hlinkClick r:id="rId5" tooltip="Survey sampling"/>
              </a:rPr>
              <a:t>surveys</a:t>
            </a:r>
            <a:r>
              <a:rPr lang="en-US" dirty="0"/>
              <a:t> or </a:t>
            </a:r>
            <a:r>
              <a:rPr lang="en-US" dirty="0" smtClean="0"/>
              <a:t>experiments.</a:t>
            </a:r>
            <a:endParaRPr lang="en-US" dirty="0"/>
          </a:p>
          <a:p>
            <a:endParaRPr lang="en-US" dirty="0"/>
          </a:p>
        </p:txBody>
      </p:sp>
      <p:pic>
        <p:nvPicPr>
          <p:cNvPr id="10242" name="Picture 2" descr="C:\Users\Bhuvan\Desktop\PPT-Bhuvan\slicing and dicin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92" y="1728679"/>
            <a:ext cx="3632750" cy="43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9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Features: The dimensions of the data!</a:t>
            </a:r>
          </a:p>
          <a:p>
            <a:r>
              <a:rPr lang="en-US" dirty="0" smtClean="0"/>
              <a:t>Data Types: Binary, Numeric, Categorical, </a:t>
            </a:r>
            <a:r>
              <a:rPr lang="en-US" dirty="0" smtClean="0"/>
              <a:t>Ordinal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Identification</a:t>
            </a:r>
          </a:p>
          <a:p>
            <a:endParaRPr lang="en-US" dirty="0" smtClean="0"/>
          </a:p>
          <a:p>
            <a:r>
              <a:rPr lang="en-US" dirty="0" smtClean="0"/>
              <a:t>Features Extraction</a:t>
            </a:r>
          </a:p>
        </p:txBody>
      </p:sp>
    </p:spTree>
    <p:extLst>
      <p:ext uri="{BB962C8B-B14F-4D97-AF65-F5344CB8AC3E}">
        <p14:creationId xmlns:p14="http://schemas.microsoft.com/office/powerpoint/2010/main" val="252535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Distribution and Data Scale observation</a:t>
            </a:r>
          </a:p>
          <a:p>
            <a:r>
              <a:rPr lang="en-US" dirty="0" smtClean="0"/>
              <a:t>Data Integration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Noise</a:t>
            </a:r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Correlation Analysis</a:t>
            </a:r>
          </a:p>
          <a:p>
            <a:r>
              <a:rPr lang="en-US" dirty="0" smtClean="0"/>
              <a:t>Data Transformation: Normalization</a:t>
            </a:r>
          </a:p>
          <a:p>
            <a:pPr lvl="1"/>
            <a:r>
              <a:rPr lang="en-US" dirty="0" smtClean="0"/>
              <a:t>Data Type specific</a:t>
            </a:r>
          </a:p>
        </p:txBody>
      </p:sp>
    </p:spTree>
    <p:extLst>
      <p:ext uri="{BB962C8B-B14F-4D97-AF65-F5344CB8AC3E}">
        <p14:creationId xmlns:p14="http://schemas.microsoft.com/office/powerpoint/2010/main" val="166139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4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pipeline</a:t>
            </a:r>
            <a:endParaRPr lang="en-US" dirty="0"/>
          </a:p>
        </p:txBody>
      </p:sp>
      <p:pic>
        <p:nvPicPr>
          <p:cNvPr id="11266" name="Picture 2" descr="C:\Users\Bhuvan\Desktop\PPT-Bhuvan\ML pip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66" y="1538371"/>
            <a:ext cx="8981491" cy="50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3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Supervised: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Rule Based 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endParaRPr lang="en-US" dirty="0" smtClean="0"/>
          </a:p>
          <a:p>
            <a:r>
              <a:rPr lang="en-US" dirty="0" smtClean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368194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Weights</a:t>
            </a:r>
          </a:p>
          <a:p>
            <a:endParaRPr lang="en-US" dirty="0" smtClean="0"/>
          </a:p>
          <a:p>
            <a:r>
              <a:rPr lang="en-US" dirty="0" smtClean="0"/>
              <a:t>Ablation Study</a:t>
            </a:r>
          </a:p>
          <a:p>
            <a:endParaRPr lang="en-US" dirty="0" smtClean="0"/>
          </a:p>
          <a:p>
            <a:r>
              <a:rPr lang="en-US" dirty="0" smtClean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0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Classification</a:t>
            </a:r>
          </a:p>
          <a:p>
            <a:endParaRPr lang="en-US" dirty="0"/>
          </a:p>
          <a:p>
            <a:r>
              <a:rPr lang="en-US" dirty="0" smtClean="0"/>
              <a:t>Auto-encoders</a:t>
            </a:r>
          </a:p>
          <a:p>
            <a:pPr lvl="1"/>
            <a:r>
              <a:rPr lang="en-US" dirty="0" smtClean="0"/>
              <a:t>Automatic Feature Learning</a:t>
            </a:r>
          </a:p>
          <a:p>
            <a:endParaRPr lang="en-US" dirty="0"/>
          </a:p>
          <a:p>
            <a:r>
              <a:rPr lang="en-US" dirty="0" smtClean="0"/>
              <a:t>Self Organizing Maps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14338" name="Picture 2" descr="C:\Users\Bhuvan\Desktop\PPT-Bhuvan\neural 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41" y="1196224"/>
            <a:ext cx="5297488" cy="48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Data Science</a:t>
            </a:r>
          </a:p>
          <a:p>
            <a:r>
              <a:rPr lang="en-US" dirty="0" smtClean="0"/>
              <a:t>Skills for a Data Scientist</a:t>
            </a:r>
          </a:p>
          <a:p>
            <a:r>
              <a:rPr lang="en-US" dirty="0" smtClean="0"/>
              <a:t>How to approach towards a data centric solution to a problem?</a:t>
            </a:r>
          </a:p>
          <a:p>
            <a:pPr lvl="1"/>
            <a:r>
              <a:rPr lang="en-US" dirty="0" smtClean="0"/>
              <a:t>Analysis Pipeline</a:t>
            </a:r>
          </a:p>
          <a:p>
            <a:r>
              <a:rPr lang="en-US" dirty="0" smtClean="0"/>
              <a:t>Tools for implementing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Note </a:t>
            </a:r>
            <a:r>
              <a:rPr lang="en-US" dirty="0" smtClean="0"/>
              <a:t>on NLP specific approach</a:t>
            </a:r>
          </a:p>
        </p:txBody>
      </p:sp>
    </p:spTree>
    <p:extLst>
      <p:ext uri="{BB962C8B-B14F-4D97-AF65-F5344CB8AC3E}">
        <p14:creationId xmlns:p14="http://schemas.microsoft.com/office/powerpoint/2010/main" val="15129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RMSE</a:t>
            </a:r>
          </a:p>
          <a:p>
            <a:r>
              <a:rPr lang="en-US" dirty="0" smtClean="0"/>
              <a:t>F1 measure</a:t>
            </a:r>
          </a:p>
          <a:p>
            <a:r>
              <a:rPr lang="en-US" dirty="0" smtClean="0"/>
              <a:t>Precision and Recall</a:t>
            </a:r>
          </a:p>
          <a:p>
            <a:r>
              <a:rPr lang="en-US" dirty="0" smtClean="0"/>
              <a:t>Receiver Operating Characteristics (ROC)</a:t>
            </a:r>
          </a:p>
        </p:txBody>
      </p:sp>
    </p:spTree>
    <p:extLst>
      <p:ext uri="{BB962C8B-B14F-4D97-AF65-F5344CB8AC3E}">
        <p14:creationId xmlns:p14="http://schemas.microsoft.com/office/powerpoint/2010/main" val="395883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huvan\Desktop\PPT-Bhuvan\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1" y="435727"/>
            <a:ext cx="333375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8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huvan\Desktop\PPT-Bhuvan\tu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10" y="576429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3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Bhuvan\Desktop\PPT-Bhuvan\confusion 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1" y="647951"/>
            <a:ext cx="9751847" cy="54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5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34" y="1473201"/>
            <a:ext cx="8936566" cy="4898362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100" dirty="0" smtClean="0"/>
              <a:t>Programming</a:t>
            </a:r>
          </a:p>
          <a:p>
            <a:pPr lvl="1"/>
            <a:r>
              <a:rPr lang="en-US" sz="2800" dirty="0" smtClean="0"/>
              <a:t>Python: Scikit-Learn, </a:t>
            </a:r>
            <a:r>
              <a:rPr lang="en-US" sz="2800" dirty="0" err="1" smtClean="0"/>
              <a:t>Py</a:t>
            </a:r>
            <a:r>
              <a:rPr lang="en-US" sz="2800" dirty="0" smtClean="0"/>
              <a:t>-Weka, NLTK, </a:t>
            </a:r>
            <a:r>
              <a:rPr lang="en-US" sz="2800" dirty="0" err="1" smtClean="0"/>
              <a:t>PyBrain</a:t>
            </a:r>
            <a:endParaRPr lang="en-US" sz="2800" dirty="0" smtClean="0"/>
          </a:p>
          <a:p>
            <a:pPr lvl="1"/>
            <a:r>
              <a:rPr lang="en-US" sz="2800" dirty="0" err="1" smtClean="0"/>
              <a:t>PySpark</a:t>
            </a:r>
            <a:r>
              <a:rPr lang="en-US" sz="2800" dirty="0" smtClean="0"/>
              <a:t>: </a:t>
            </a:r>
            <a:r>
              <a:rPr lang="en-US" sz="2800" dirty="0" err="1" smtClean="0"/>
              <a:t>mllib</a:t>
            </a:r>
            <a:r>
              <a:rPr lang="en-US" sz="2800" dirty="0" smtClean="0"/>
              <a:t> (distributed)</a:t>
            </a:r>
          </a:p>
          <a:p>
            <a:pPr lvl="1"/>
            <a:r>
              <a:rPr lang="en-US" sz="2800" dirty="0" smtClean="0"/>
              <a:t>R</a:t>
            </a:r>
          </a:p>
          <a:p>
            <a:pPr lvl="1"/>
            <a:r>
              <a:rPr lang="en-US" sz="2800" dirty="0" err="1" smtClean="0"/>
              <a:t>Matlab</a:t>
            </a:r>
            <a:r>
              <a:rPr lang="en-US" sz="2800" dirty="0" smtClean="0"/>
              <a:t>, Neural Network Toolkit, Image Processing Toolkit</a:t>
            </a:r>
            <a:endParaRPr lang="en-US" sz="2800" dirty="0" smtClean="0"/>
          </a:p>
          <a:p>
            <a:endParaRPr lang="en-US" sz="3100" dirty="0"/>
          </a:p>
          <a:p>
            <a:r>
              <a:rPr lang="en-US" sz="3100" dirty="0" smtClean="0"/>
              <a:t>Experimentation</a:t>
            </a:r>
          </a:p>
          <a:p>
            <a:pPr lvl="1"/>
            <a:r>
              <a:rPr lang="en-US" sz="2800" dirty="0" smtClean="0"/>
              <a:t>Weka: Explorer, Experimenter, Knowledge Flow</a:t>
            </a:r>
            <a:endParaRPr lang="en-US" sz="2800" dirty="0" smtClean="0"/>
          </a:p>
          <a:p>
            <a:endParaRPr lang="en-US" sz="3100" dirty="0"/>
          </a:p>
          <a:p>
            <a:r>
              <a:rPr lang="en-US" sz="3100" dirty="0" smtClean="0"/>
              <a:t>Visualization</a:t>
            </a:r>
          </a:p>
          <a:p>
            <a:pPr lvl="1"/>
            <a:r>
              <a:rPr lang="en-US" sz="2800" dirty="0" smtClean="0"/>
              <a:t>Python: </a:t>
            </a:r>
            <a:r>
              <a:rPr lang="en-US" sz="2800" dirty="0" err="1" smtClean="0"/>
              <a:t>matplotlib</a:t>
            </a:r>
            <a:endParaRPr lang="en-US" sz="2800" dirty="0" smtClean="0"/>
          </a:p>
          <a:p>
            <a:pPr lvl="1"/>
            <a:r>
              <a:rPr lang="en-US" sz="2800" dirty="0" smtClean="0"/>
              <a:t>Tableau</a:t>
            </a:r>
          </a:p>
          <a:p>
            <a:pPr lvl="1"/>
            <a:r>
              <a:rPr lang="en-US" sz="2800" dirty="0" smtClean="0"/>
              <a:t>D3 </a:t>
            </a:r>
            <a:r>
              <a:rPr lang="en-US" sz="2800" dirty="0" err="1" smtClean="0"/>
              <a:t>js</a:t>
            </a:r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1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Database: Scalable, Distributed</a:t>
            </a:r>
          </a:p>
          <a:p>
            <a:pPr lvl="1"/>
            <a:r>
              <a:rPr lang="en-US" sz="1700" dirty="0"/>
              <a:t>Graph Based: Neo4j</a:t>
            </a:r>
          </a:p>
          <a:p>
            <a:pPr lvl="1"/>
            <a:r>
              <a:rPr lang="en-US" sz="1700" dirty="0"/>
              <a:t>Document Store: </a:t>
            </a:r>
            <a:r>
              <a:rPr lang="en-US" sz="1700" dirty="0" err="1"/>
              <a:t>MangoDB</a:t>
            </a:r>
            <a:endParaRPr lang="en-US" sz="1700" dirty="0"/>
          </a:p>
          <a:p>
            <a:pPr lvl="1"/>
            <a:r>
              <a:rPr lang="en-US" sz="1700" dirty="0"/>
              <a:t>Other: HDFS, Spark (RDD)</a:t>
            </a:r>
          </a:p>
          <a:p>
            <a:endParaRPr lang="en-US" dirty="0" smtClean="0"/>
          </a:p>
          <a:p>
            <a:r>
              <a:rPr lang="en-US" dirty="0" smtClean="0"/>
              <a:t>Handle </a:t>
            </a:r>
            <a:r>
              <a:rPr lang="en-US" dirty="0" smtClean="0"/>
              <a:t>Big </a:t>
            </a:r>
            <a:r>
              <a:rPr lang="en-US" dirty="0" smtClean="0"/>
              <a:t>Data – Map Reduce Programming Paradigm</a:t>
            </a:r>
          </a:p>
          <a:p>
            <a:pPr lvl="1"/>
            <a:r>
              <a:rPr lang="en-US" dirty="0" smtClean="0"/>
              <a:t>Apache Spark</a:t>
            </a:r>
          </a:p>
          <a:p>
            <a:pPr lvl="2"/>
            <a:r>
              <a:rPr lang="en-US" dirty="0" smtClean="0"/>
              <a:t>MLLIB</a:t>
            </a:r>
          </a:p>
          <a:p>
            <a:pPr lvl="2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Apache Storm</a:t>
            </a:r>
          </a:p>
          <a:p>
            <a:pPr lvl="2"/>
            <a:r>
              <a:rPr lang="en-US" dirty="0" smtClean="0"/>
              <a:t>Topology – Spout, Bolt</a:t>
            </a:r>
          </a:p>
        </p:txBody>
      </p:sp>
    </p:spTree>
    <p:extLst>
      <p:ext uri="{BB962C8B-B14F-4D97-AF65-F5344CB8AC3E}">
        <p14:creationId xmlns:p14="http://schemas.microsoft.com/office/powerpoint/2010/main" val="361441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– Natural Language Processing</a:t>
            </a:r>
            <a:endParaRPr lang="en-US" dirty="0"/>
          </a:p>
        </p:txBody>
      </p:sp>
      <p:pic>
        <p:nvPicPr>
          <p:cNvPr id="1026" name="Picture 2" descr="C:\Users\Bhuvan\Desktop\PPT-Bhuvan\NLP pipe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562100"/>
            <a:ext cx="867151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1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Data Science</a:t>
            </a:r>
            <a:endParaRPr lang="en-US" dirty="0"/>
          </a:p>
        </p:txBody>
      </p:sp>
      <p:pic>
        <p:nvPicPr>
          <p:cNvPr id="1026" name="Picture 2" descr="C:\Users\Bhuvan\Desktop\PPT-Bhuvan\data science 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5" y="1504887"/>
            <a:ext cx="5663281" cy="49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huvan\Desktop\PPT-Bhuvan\Venn-Diagram-of-Data-Scientist-Skill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81" y="192505"/>
            <a:ext cx="8171197" cy="611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8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huvan\Desktop\PPT-Bhuvan\r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533441"/>
            <a:ext cx="8700526" cy="35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of a Data Scientist</a:t>
            </a:r>
            <a:endParaRPr lang="en-US" dirty="0"/>
          </a:p>
        </p:txBody>
      </p:sp>
      <p:pic>
        <p:nvPicPr>
          <p:cNvPr id="3074" name="Picture 2" descr="C:\Users\Bhuvan\Desktop\PPT-Bhuvan\data science skill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3" y="1467854"/>
            <a:ext cx="6494428" cy="50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huvan\Desktop\PPT-Bhuvan\Data-Scientist-Skill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67" y="629402"/>
            <a:ext cx="6452770" cy="589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6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huvan\Desktop\PPT-Bhuvan\datascienceskill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1" y="762082"/>
            <a:ext cx="7822378" cy="530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6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and Workflow</a:t>
            </a:r>
            <a:endParaRPr lang="en-US" dirty="0"/>
          </a:p>
        </p:txBody>
      </p:sp>
      <p:pic>
        <p:nvPicPr>
          <p:cNvPr id="6146" name="Picture 2" descr="C:\Users\Bhuvan\Desktop\PPT-Bhuvan\work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6" y="1317330"/>
            <a:ext cx="6382503" cy="5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28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266</Words>
  <Application>Microsoft Office PowerPoint</Application>
  <PresentationFormat>Custom</PresentationFormat>
  <Paragraphs>101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General Approach to Data Science</vt:lpstr>
      <vt:lpstr>Contents</vt:lpstr>
      <vt:lpstr>Scope of Data Science</vt:lpstr>
      <vt:lpstr>PowerPoint Presentation</vt:lpstr>
      <vt:lpstr>PowerPoint Presentation</vt:lpstr>
      <vt:lpstr>Skills of a Data Scientist</vt:lpstr>
      <vt:lpstr>PowerPoint Presentation</vt:lpstr>
      <vt:lpstr>PowerPoint Presentation</vt:lpstr>
      <vt:lpstr>The Process and Workflow</vt:lpstr>
      <vt:lpstr>PowerPoint Presentation</vt:lpstr>
      <vt:lpstr>PowerPoint Presentation</vt:lpstr>
      <vt:lpstr>Exploratory Data Analysis</vt:lpstr>
      <vt:lpstr>Feature Engineering</vt:lpstr>
      <vt:lpstr>Data Preprocessing</vt:lpstr>
      <vt:lpstr>Machine Learning</vt:lpstr>
      <vt:lpstr>ML pipeline</vt:lpstr>
      <vt:lpstr>ML Techniques</vt:lpstr>
      <vt:lpstr>Feature Importance Mining</vt:lpstr>
      <vt:lpstr>Deep Learning</vt:lpstr>
      <vt:lpstr>Evaluation and Tuning</vt:lpstr>
      <vt:lpstr>PowerPoint Presentation</vt:lpstr>
      <vt:lpstr>PowerPoint Presentation</vt:lpstr>
      <vt:lpstr>PowerPoint Presentation</vt:lpstr>
      <vt:lpstr>Tools</vt:lpstr>
      <vt:lpstr>Deployment Frameworks</vt:lpstr>
      <vt:lpstr>NLP – Natural Language Processing</vt:lpstr>
      <vt:lpstr>Questions?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Approach to Data Science</dc:title>
  <dc:creator>joel</dc:creator>
  <cp:lastModifiedBy>Bhuvan</cp:lastModifiedBy>
  <cp:revision>14</cp:revision>
  <dcterms:created xsi:type="dcterms:W3CDTF">2016-02-25T12:54:39Z</dcterms:created>
  <dcterms:modified xsi:type="dcterms:W3CDTF">2016-03-09T21:16:24Z</dcterms:modified>
</cp:coreProperties>
</file>