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"/>
  </p:notesMasterIdLst>
  <p:handoutMasterIdLst>
    <p:handoutMasterId r:id="rId5"/>
  </p:handoutMasterIdLst>
  <p:sldIdLst>
    <p:sldId id="1456" r:id="rId2"/>
    <p:sldId id="1457" r:id="rId3"/>
  </p:sldIdLst>
  <p:sldSz cx="9144000" cy="6858000" type="screen4x3"/>
  <p:notesSz cx="7053263" cy="9309100"/>
  <p:custShowLst>
    <p:custShow name="Section 1: BI &amp; DW Concepts" id="0">
      <p:sldLst/>
    </p:custShow>
    <p:custShow name="Section 2: The Business Context" id="1">
      <p:sldLst/>
    </p:custShow>
    <p:custShow name="Section 3: BI Fundamentals" id="2">
      <p:sldLst/>
    </p:custShow>
    <p:custShow name="Section 4: Architecture" id="3">
      <p:sldLst/>
    </p:custShow>
    <p:custShow name="Section 5: Data Architecture" id="4">
      <p:sldLst/>
    </p:custShow>
    <p:custShow name="Section 6: DW Processes" id="5">
      <p:sldLst/>
    </p:custShow>
    <p:custShow name="Section 7: Technical Arch" id="6">
      <p:sldLst/>
    </p:custShow>
    <p:custShow name="Section 8: Product Arch" id="7">
      <p:sldLst/>
    </p:custShow>
    <p:custShow name="Section 9: Culture" id="8">
      <p:sldLst/>
    </p:custShow>
    <p:custShow name="19: Best Practices" id="9">
      <p:sldLst/>
    </p:custShow>
    <p:custShow name="Section 11: Data Modeling" id="10">
      <p:sldLst/>
    </p:custShow>
    <p:custShow name="Section 12: Data Stores" id="11">
      <p:sldLst/>
    </p:custShow>
    <p:custShow name="Conclusions" id="12">
      <p:sldLst/>
    </p:custShow>
    <p:custShow name="Introduction" id="13">
      <p:sldLst/>
    </p:custShow>
    <p:custShow name="Introduction 1" id="14">
      <p:sldLst/>
    </p:custShow>
    <p:custShow name="15: Data Shadow Systems" id="15">
      <p:sldLst/>
    </p:custShow>
    <p:custShow name="16: CPM" id="16">
      <p:sldLst/>
    </p:custShow>
    <p:custShow name="17: ERP DW" id="17">
      <p:sldLst/>
    </p:custShow>
    <p:custShow name="Section 16: Industry Trends" id="18">
      <p:sldLst/>
    </p:custShow>
    <p:custShow name="Project Management" id="19">
      <p:sldLst/>
    </p:custShow>
    <p:custShow name="14: ETL Design &amp; Development" id="20">
      <p:sldLst/>
    </p:custShow>
    <p:custShow name="10: Industry Trends" id="21">
      <p:sldLst/>
    </p:custShow>
    <p:custShow name="11: Data Architecture II" id="22">
      <p:sldLst/>
    </p:custShow>
    <p:custShow name="12: Data Modeling" id="23">
      <p:sldLst/>
    </p:custShow>
    <p:custShow name="13: Physical Design" id="24">
      <p:sldLst/>
    </p:custShow>
    <p:custShow name="18: Deployment &amp; Operations" id="25">
      <p:sldLst/>
    </p:custShow>
  </p:custShow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>
          <p15:clr>
            <a:srgbClr val="A4A3A4"/>
          </p15:clr>
        </p15:guide>
        <p15:guide id="2" pos="22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FFC000"/>
    <a:srgbClr val="FF9800"/>
    <a:srgbClr val="FFB3B3"/>
    <a:srgbClr val="FF9933"/>
    <a:srgbClr val="6699FF"/>
    <a:srgbClr val="777777"/>
    <a:srgbClr val="996633"/>
    <a:srgbClr val="339933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40" autoAdjust="0"/>
    <p:restoredTop sz="96256" autoAdjust="0"/>
  </p:normalViewPr>
  <p:slideViewPr>
    <p:cSldViewPr snapToGrid="0">
      <p:cViewPr varScale="1">
        <p:scale>
          <a:sx n="91" d="100"/>
          <a:sy n="91" d="100"/>
        </p:scale>
        <p:origin x="152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3058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4044" y="456"/>
      </p:cViewPr>
      <p:guideLst>
        <p:guide orient="horz" pos="2933"/>
        <p:guide pos="22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7788" y="96838"/>
            <a:ext cx="25876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7" tIns="46040" rIns="92077" bIns="46040" numCol="1" anchor="t" anchorCtr="0" compatLnSpc="1">
            <a:prstTxWarp prst="textNoShape">
              <a:avLst/>
            </a:prstTxWarp>
          </a:bodyPr>
          <a:lstStyle>
            <a:lvl1pPr defTabSz="921258">
              <a:lnSpc>
                <a:spcPct val="100000"/>
              </a:lnSpc>
              <a:spcBef>
                <a:spcPct val="0"/>
              </a:spcBef>
              <a:defRPr sz="9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Business Intelligence and Data Warehousing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68950" y="96838"/>
            <a:ext cx="14843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7" tIns="46040" rIns="92077" bIns="46040" numCol="1" anchor="t" anchorCtr="0" compatLnSpc="1">
            <a:prstTxWarp prst="textNoShape">
              <a:avLst/>
            </a:prstTxWarp>
          </a:bodyPr>
          <a:lstStyle>
            <a:lvl1pPr algn="r" defTabSz="921258">
              <a:lnSpc>
                <a:spcPct val="100000"/>
              </a:lnSpc>
              <a:spcBef>
                <a:spcPct val="0"/>
              </a:spcBef>
              <a:defRPr sz="9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DW &amp; BI Training 2007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310063" y="8842375"/>
            <a:ext cx="27432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7" tIns="46040" rIns="92077" bIns="46040" numCol="1" anchor="b" anchorCtr="0" compatLnSpc="1">
            <a:prstTxWarp prst="textNoShape">
              <a:avLst/>
            </a:prstTxWarp>
          </a:bodyPr>
          <a:lstStyle>
            <a:lvl1pPr algn="r" defTabSz="921258">
              <a:lnSpc>
                <a:spcPct val="100000"/>
              </a:lnSpc>
              <a:spcBef>
                <a:spcPct val="0"/>
              </a:spcBef>
              <a:defRPr sz="9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2012 Athena IT Solutions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860675" y="8842375"/>
            <a:ext cx="13303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7" tIns="46040" rIns="92077" bIns="46040" numCol="1" anchor="b" anchorCtr="0" compatLnSpc="1">
            <a:prstTxWarp prst="textNoShape">
              <a:avLst/>
            </a:prstTxWarp>
          </a:bodyPr>
          <a:lstStyle>
            <a:lvl1pPr algn="ctr" defTabSz="921258">
              <a:lnSpc>
                <a:spcPct val="100000"/>
              </a:lnSpc>
              <a:spcBef>
                <a:spcPct val="0"/>
              </a:spcBef>
              <a:defRPr sz="9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EF964406-9254-44ED-BC54-BC0CF9D243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19238" name="Picture 6" descr="athena-it-solutions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38" y="123825"/>
            <a:ext cx="11763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4727" name="Text Box 7"/>
          <p:cNvSpPr txBox="1">
            <a:spLocks noChangeArrowheads="1"/>
          </p:cNvSpPr>
          <p:nvPr/>
        </p:nvSpPr>
        <p:spPr bwMode="auto">
          <a:xfrm>
            <a:off x="0" y="8851900"/>
            <a:ext cx="2273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7" tIns="46040" rIns="92077" bIns="46040">
            <a:spAutoFit/>
          </a:bodyPr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25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25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25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25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latin typeface="Times New Roman" pitchFamily="18" charset="0"/>
                <a:cs typeface="+mn-cs"/>
              </a:rPr>
              <a:t>Richard Sherman</a:t>
            </a:r>
          </a:p>
          <a:p>
            <a:pPr eaLnBrk="1" hangingPunct="1">
              <a:defRPr/>
            </a:pPr>
            <a:r>
              <a:rPr lang="en-US" sz="900">
                <a:latin typeface="Times New Roman" pitchFamily="18" charset="0"/>
                <a:cs typeface="+mn-cs"/>
              </a:rPr>
              <a:t>rsherman@athena-solutions.com</a:t>
            </a:r>
            <a:endParaRPr lang="en-US" sz="900">
              <a:solidFill>
                <a:srgbClr val="6600CC"/>
              </a:solidFill>
              <a:latin typeface="Times New Roman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9222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7" tIns="46040" rIns="92077" bIns="46040" numCol="1" anchor="t" anchorCtr="0" compatLnSpc="1">
            <a:prstTxWarp prst="textNoShape">
              <a:avLst/>
            </a:prstTxWarp>
          </a:bodyPr>
          <a:lstStyle>
            <a:lvl1pPr defTabSz="921258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Business Intelligence and Data Warehousing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7325" y="0"/>
            <a:ext cx="30559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7" tIns="46040" rIns="92077" bIns="46040" numCol="1" anchor="t" anchorCtr="0" compatLnSpc="1">
            <a:prstTxWarp prst="textNoShape">
              <a:avLst/>
            </a:prstTxWarp>
          </a:bodyPr>
          <a:lstStyle>
            <a:lvl1pPr algn="r" defTabSz="921258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DW &amp; BI Training 2007</a:t>
            </a:r>
          </a:p>
        </p:txBody>
      </p:sp>
      <p:sp>
        <p:nvSpPr>
          <p:cNvPr id="69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8538" y="620713"/>
            <a:ext cx="4943475" cy="370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90538" y="4422775"/>
            <a:ext cx="61976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7" tIns="46040" rIns="92077" bIns="4604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559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7" tIns="46040" rIns="92077" bIns="46040" numCol="1" anchor="b" anchorCtr="0" compatLnSpc="1">
            <a:prstTxWarp prst="textNoShape">
              <a:avLst/>
            </a:prstTxWarp>
          </a:bodyPr>
          <a:lstStyle>
            <a:lvl1pPr defTabSz="921258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2012 Athena IT Solutions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7325" y="8842375"/>
            <a:ext cx="30559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7" tIns="46040" rIns="92077" bIns="46040" numCol="1" anchor="b" anchorCtr="0" compatLnSpc="1">
            <a:prstTxWarp prst="textNoShape">
              <a:avLst/>
            </a:prstTxWarp>
          </a:bodyPr>
          <a:lstStyle>
            <a:lvl1pPr algn="r" defTabSz="921258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EB6C59F6-7B85-4AF9-9AAC-99C08CD66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981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Method to visually communicate what data is needed, collected, &amp; used by an organization.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Business &amp; IT – conceptual</a:t>
            </a:r>
            <a:r>
              <a:rPr lang="en-US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&amp; logical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 – logical &amp; physical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kern="1200" baseline="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319088" algn="l"/>
              </a:tabLst>
              <a:defRPr/>
            </a:pPr>
            <a:r>
              <a:rPr lang="en-US" sz="2400" dirty="0" smtClean="0">
                <a:cs typeface="Arial" pitchFamily="34" charset="0"/>
              </a:rPr>
              <a:t>Specifications</a:t>
            </a:r>
          </a:p>
          <a:p>
            <a:pPr marL="800100" lvl="1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319088" algn="l"/>
              </a:tabLst>
              <a:defRPr/>
            </a:pPr>
            <a:r>
              <a:rPr lang="en-US" sz="2000" dirty="0" smtClean="0">
                <a:cs typeface="Arial" pitchFamily="34" charset="0"/>
              </a:rPr>
              <a:t>Data design – Database</a:t>
            </a:r>
            <a:r>
              <a:rPr lang="en-US" sz="2000" baseline="0" dirty="0" smtClean="0">
                <a:cs typeface="Arial" pitchFamily="34" charset="0"/>
              </a:rPr>
              <a:t> design</a:t>
            </a:r>
            <a:endParaRPr lang="en-US" sz="2000" dirty="0" smtClean="0">
              <a:cs typeface="Arial" pitchFamily="34" charset="0"/>
            </a:endParaRPr>
          </a:p>
          <a:p>
            <a:pPr marL="800100" lvl="1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319088" algn="l"/>
              </a:tabLst>
              <a:defRPr/>
            </a:pPr>
            <a:r>
              <a:rPr lang="en-US" sz="2000" dirty="0" smtClean="0">
                <a:cs typeface="Arial" pitchFamily="34" charset="0"/>
              </a:rPr>
              <a:t>Application design </a:t>
            </a:r>
          </a:p>
          <a:p>
            <a:pPr marL="1257300" lvl="2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319088" algn="l"/>
              </a:tabLst>
              <a:defRPr/>
            </a:pPr>
            <a:r>
              <a:rPr lang="en-US" sz="1800" dirty="0" smtClean="0">
                <a:cs typeface="Arial" pitchFamily="34" charset="0"/>
              </a:rPr>
              <a:t>Biz app</a:t>
            </a:r>
          </a:p>
          <a:p>
            <a:pPr marL="1257300" lvl="2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319088" algn="l"/>
              </a:tabLst>
              <a:defRPr/>
            </a:pPr>
            <a:r>
              <a:rPr lang="en-US" sz="1800" dirty="0" smtClean="0">
                <a:cs typeface="Arial" pitchFamily="34" charset="0"/>
              </a:rPr>
              <a:t>BI: Data integration (ETL)</a:t>
            </a:r>
            <a:r>
              <a:rPr lang="en-US" sz="1800" baseline="0" dirty="0" smtClean="0">
                <a:cs typeface="Arial" pitchFamily="34" charset="0"/>
              </a:rPr>
              <a:t> &amp; BI dashboards &amp; reports</a:t>
            </a:r>
            <a:endParaRPr lang="en-US" sz="1800" dirty="0" smtClean="0">
              <a:cs typeface="Arial" pitchFamily="34" charset="0"/>
            </a:endParaRPr>
          </a:p>
          <a:p>
            <a:pPr marL="800100" lvl="1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319088" algn="l"/>
              </a:tabLst>
              <a:defRPr/>
            </a:pPr>
            <a:r>
              <a:rPr lang="en-US" sz="2000" dirty="0" smtClean="0">
                <a:cs typeface="Arial" pitchFamily="34" charset="0"/>
              </a:rPr>
              <a:t>Testing – Unit,</a:t>
            </a:r>
            <a:r>
              <a:rPr lang="en-US" sz="2000" baseline="0" dirty="0" smtClean="0">
                <a:cs typeface="Arial" pitchFamily="34" charset="0"/>
              </a:rPr>
              <a:t> Systems, Regression (if done)</a:t>
            </a:r>
            <a:endParaRPr lang="en-US" sz="2000" dirty="0" smtClean="0">
              <a:cs typeface="Arial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kern="1200" baseline="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 smtClean="0">
                <a:cs typeface="Arial" pitchFamily="34" charset="0"/>
              </a:rPr>
              <a:t>User Acceptance &amp; Validation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UAT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Agile development – still applies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Validation business &amp; data requirements – sign-off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Business Intelligence and Data Warehousing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Athena IT Solutions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EB6C59F6-7B85-4AF9-9AAC-99C08CD663E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13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Method to visually communicate what data is needed, collected, &amp; used by an organization.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Business &amp; IT – conceptual</a:t>
            </a:r>
            <a:r>
              <a:rPr lang="en-US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&amp; logical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 – logical &amp; physical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kern="1200" baseline="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319088" algn="l"/>
              </a:tabLst>
              <a:defRPr/>
            </a:pPr>
            <a:r>
              <a:rPr lang="en-US" sz="2400" dirty="0" smtClean="0">
                <a:cs typeface="Arial" pitchFamily="34" charset="0"/>
              </a:rPr>
              <a:t>Specifications</a:t>
            </a:r>
          </a:p>
          <a:p>
            <a:pPr marL="800100" lvl="1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319088" algn="l"/>
              </a:tabLst>
              <a:defRPr/>
            </a:pPr>
            <a:r>
              <a:rPr lang="en-US" sz="2000" dirty="0" smtClean="0">
                <a:cs typeface="Arial" pitchFamily="34" charset="0"/>
              </a:rPr>
              <a:t>Data design – Database</a:t>
            </a:r>
            <a:r>
              <a:rPr lang="en-US" sz="2000" baseline="0" dirty="0" smtClean="0">
                <a:cs typeface="Arial" pitchFamily="34" charset="0"/>
              </a:rPr>
              <a:t> design</a:t>
            </a:r>
            <a:endParaRPr lang="en-US" sz="2000" dirty="0" smtClean="0">
              <a:cs typeface="Arial" pitchFamily="34" charset="0"/>
            </a:endParaRPr>
          </a:p>
          <a:p>
            <a:pPr marL="800100" lvl="1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319088" algn="l"/>
              </a:tabLst>
              <a:defRPr/>
            </a:pPr>
            <a:r>
              <a:rPr lang="en-US" sz="2000" dirty="0" smtClean="0">
                <a:cs typeface="Arial" pitchFamily="34" charset="0"/>
              </a:rPr>
              <a:t>Application design </a:t>
            </a:r>
          </a:p>
          <a:p>
            <a:pPr marL="1257300" lvl="2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319088" algn="l"/>
              </a:tabLst>
              <a:defRPr/>
            </a:pPr>
            <a:r>
              <a:rPr lang="en-US" sz="1800" dirty="0" smtClean="0">
                <a:cs typeface="Arial" pitchFamily="34" charset="0"/>
              </a:rPr>
              <a:t>Biz app</a:t>
            </a:r>
          </a:p>
          <a:p>
            <a:pPr marL="1257300" lvl="2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319088" algn="l"/>
              </a:tabLst>
              <a:defRPr/>
            </a:pPr>
            <a:r>
              <a:rPr lang="en-US" sz="1800" dirty="0" smtClean="0">
                <a:cs typeface="Arial" pitchFamily="34" charset="0"/>
              </a:rPr>
              <a:t>BI: Data integration (ETL)</a:t>
            </a:r>
            <a:r>
              <a:rPr lang="en-US" sz="1800" baseline="0" dirty="0" smtClean="0">
                <a:cs typeface="Arial" pitchFamily="34" charset="0"/>
              </a:rPr>
              <a:t> &amp; BI dashboards &amp; reports</a:t>
            </a:r>
            <a:endParaRPr lang="en-US" sz="1800" dirty="0" smtClean="0">
              <a:cs typeface="Arial" pitchFamily="34" charset="0"/>
            </a:endParaRPr>
          </a:p>
          <a:p>
            <a:pPr marL="800100" lvl="1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319088" algn="l"/>
              </a:tabLst>
              <a:defRPr/>
            </a:pPr>
            <a:r>
              <a:rPr lang="en-US" sz="2000" dirty="0" smtClean="0">
                <a:cs typeface="Arial" pitchFamily="34" charset="0"/>
              </a:rPr>
              <a:t>Testing – Unit,</a:t>
            </a:r>
            <a:r>
              <a:rPr lang="en-US" sz="2000" baseline="0" dirty="0" smtClean="0">
                <a:cs typeface="Arial" pitchFamily="34" charset="0"/>
              </a:rPr>
              <a:t> Systems, Regression (if done)</a:t>
            </a:r>
            <a:endParaRPr lang="en-US" sz="2000" dirty="0" smtClean="0">
              <a:cs typeface="Arial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kern="1200" baseline="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 smtClean="0">
                <a:cs typeface="Arial" pitchFamily="34" charset="0"/>
              </a:rPr>
              <a:t>User Acceptance &amp; Validation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UAT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Agile development – still applies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Validation business &amp; data requirements – sign-off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Business Intelligence and Data Warehousing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Athena IT Solutions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EB6C59F6-7B85-4AF9-9AAC-99C08CD663E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89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0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0"/>
            <a:ext cx="8682038" cy="367393"/>
          </a:xfrm>
        </p:spPr>
        <p:txBody>
          <a:bodyPr/>
          <a:lstStyle>
            <a:lvl1pPr>
              <a:defRPr sz="200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990600"/>
            <a:ext cx="8153400" cy="5410200"/>
          </a:xfrm>
        </p:spPr>
        <p:txBody>
          <a:bodyPr/>
          <a:lstStyle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white">
          <a:xfrm>
            <a:off x="365125" y="367393"/>
            <a:ext cx="8682038" cy="367393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sz="2000" kern="0" dirty="0" smtClean="0"/>
              <a:t>Click to edit Master title style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182098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0005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990600"/>
            <a:ext cx="40005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2914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24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1566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5281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999" y="990600"/>
            <a:ext cx="8140831" cy="26289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0999" y="3771900"/>
            <a:ext cx="8140831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0303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000500" cy="5410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990600"/>
            <a:ext cx="4000500" cy="5410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7180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1"/>
            <a:ext cx="4000500" cy="257348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990601"/>
            <a:ext cx="4000500" cy="257348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408708" y="3699186"/>
            <a:ext cx="4000500" cy="26392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61608" y="3699187"/>
            <a:ext cx="4000500" cy="2660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49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8153400" cy="1333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475" y="2381250"/>
            <a:ext cx="8162925" cy="4019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194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599"/>
            <a:ext cx="8153400" cy="2731169"/>
          </a:xfrm>
        </p:spPr>
        <p:txBody>
          <a:bodyPr/>
          <a:lstStyle>
            <a:lvl1pPr>
              <a:defRPr sz="20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600"/>
            </a:lvl3pPr>
            <a:lvl4pPr>
              <a:spcBef>
                <a:spcPts val="0"/>
              </a:spcBef>
              <a:defRPr sz="1600"/>
            </a:lvl4pPr>
            <a:lvl5pPr>
              <a:spcBef>
                <a:spcPts val="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475" y="3761874"/>
            <a:ext cx="8162925" cy="2638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7616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8153400" cy="1333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475" y="2381250"/>
            <a:ext cx="8162925" cy="4019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226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1" descr="footer-graphi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914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0" y="6477000"/>
            <a:ext cx="2286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sz="10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16"/>
          <p:cNvSpPr>
            <a:spLocks noChangeArrowheads="1"/>
          </p:cNvSpPr>
          <p:nvPr userDrawn="1"/>
        </p:nvSpPr>
        <p:spPr bwMode="auto">
          <a:xfrm>
            <a:off x="5867400" y="4983163"/>
            <a:ext cx="29718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b="1">
                <a:solidFill>
                  <a:srgbClr val="7878DE"/>
                </a:solidFill>
                <a:latin typeface="Calibri" pitchFamily="34" charset="0"/>
                <a:cs typeface="Calibri" pitchFamily="34" charset="0"/>
              </a:rPr>
              <a:t>Rick Sherman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200" b="1">
                <a:solidFill>
                  <a:srgbClr val="7878DE"/>
                </a:solidFill>
                <a:latin typeface="Calibri" pitchFamily="34" charset="0"/>
                <a:cs typeface="Calibri" pitchFamily="34" charset="0"/>
              </a:rPr>
              <a:t>rsherman@coe.neu.com </a:t>
            </a:r>
          </a:p>
        </p:txBody>
      </p:sp>
      <p:pic>
        <p:nvPicPr>
          <p:cNvPr id="7" name="Picture 21" descr="AIT_DSHeader - WithoutTop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293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2" descr="AIT_DSHeader - Side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0"/>
            <a:ext cx="3322637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814742"/>
            <a:ext cx="7772400" cy="1470025"/>
          </a:xfrm>
        </p:spPr>
        <p:txBody>
          <a:bodyPr>
            <a:normAutofit/>
          </a:bodyPr>
          <a:lstStyle>
            <a:lvl1pPr>
              <a:defRPr lang="en-US" sz="4000" b="1" kern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9985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0118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60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65125" y="0"/>
            <a:ext cx="8682038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8530244" cy="1154084"/>
          </a:xfrm>
          <a:solidFill>
            <a:srgbClr val="FFC000">
              <a:alpha val="40000"/>
            </a:srgbClr>
          </a:solidFill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2211185"/>
            <a:ext cx="8530244" cy="418961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473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0999" y="0"/>
            <a:ext cx="8666163" cy="6921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8530244" cy="893858"/>
          </a:xfrm>
          <a:solidFill>
            <a:srgbClr val="FFC000">
              <a:alpha val="40000"/>
            </a:srgbClr>
          </a:solidFill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963972"/>
            <a:ext cx="8530244" cy="443682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1613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0999" y="0"/>
            <a:ext cx="8666163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8530244" cy="611622"/>
          </a:xfrm>
          <a:solidFill>
            <a:srgbClr val="FFC000">
              <a:alpha val="40000"/>
            </a:srgbClr>
          </a:solidFill>
        </p:spPr>
        <p:txBody>
          <a:bodyPr anchor="ctr"/>
          <a:lstStyle>
            <a:lvl1pPr marL="0" indent="0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747880"/>
            <a:ext cx="8530244" cy="46529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28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0999" y="0"/>
            <a:ext cx="8666163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8530244" cy="448585"/>
          </a:xfrm>
          <a:solidFill>
            <a:srgbClr val="92D050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582311"/>
            <a:ext cx="8530244" cy="481849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767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0999" y="0"/>
            <a:ext cx="8666163" cy="6921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8530244" cy="448585"/>
          </a:xfrm>
          <a:solidFill>
            <a:srgbClr val="FFC000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582311"/>
            <a:ext cx="8530244" cy="481849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5104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0999" y="0"/>
            <a:ext cx="8666163" cy="6921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8530244" cy="661554"/>
          </a:xfrm>
          <a:solidFill>
            <a:srgbClr val="92D050">
              <a:alpha val="40000"/>
            </a:srgbClr>
          </a:solidFill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745673"/>
            <a:ext cx="8530244" cy="46551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3514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0999" y="0"/>
            <a:ext cx="8666163" cy="6921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8530244" cy="661554"/>
          </a:xfrm>
          <a:solidFill>
            <a:srgbClr val="9933FF">
              <a:alpha val="60000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745673"/>
            <a:ext cx="8530244" cy="46551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9664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4 Content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0999" y="0"/>
            <a:ext cx="8666163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8530244" cy="108096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2160573"/>
            <a:ext cx="8530244" cy="4240227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492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316663"/>
            <a:ext cx="91567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0"/>
            <a:ext cx="2286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814742"/>
            <a:ext cx="7772400" cy="1470025"/>
          </a:xfrm>
        </p:spPr>
        <p:txBody>
          <a:bodyPr>
            <a:normAutofit/>
          </a:bodyPr>
          <a:lstStyle>
            <a:lvl1pPr algn="ctr">
              <a:defRPr lang="en-US" sz="3200" b="1" kern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89343" y="3284766"/>
            <a:ext cx="7772400" cy="1029325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800" b="1">
                <a:solidFill>
                  <a:srgbClr val="FFC00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auto">
          <a:xfrm>
            <a:off x="5867400" y="4983163"/>
            <a:ext cx="3143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 smtClean="0">
                <a:solidFill>
                  <a:srgbClr val="7878DE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 smtClean="0">
                <a:solidFill>
                  <a:srgbClr val="7878DE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 smtClean="0">
                <a:solidFill>
                  <a:srgbClr val="7878DE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ri.sherman@northeastern.edu </a:t>
            </a:r>
            <a:endParaRPr lang="en-US" altLang="en-US" sz="1200" b="1" dirty="0">
              <a:solidFill>
                <a:srgbClr val="7878DE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11" name="Picture 23" descr="NEU ogo.gi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4983163"/>
            <a:ext cx="29162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3028950" y="6483351"/>
            <a:ext cx="3086100" cy="196850"/>
          </a:xfrm>
        </p:spPr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365125" y="6459539"/>
            <a:ext cx="1169761" cy="196850"/>
          </a:xfrm>
        </p:spPr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5483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65125" y="0"/>
            <a:ext cx="8682038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8530244" cy="1080960"/>
          </a:xfrm>
          <a:solidFill>
            <a:srgbClr val="9933FF">
              <a:alpha val="60000"/>
            </a:srgb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2160573"/>
            <a:ext cx="8530244" cy="4240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6216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65125" y="0"/>
            <a:ext cx="8682038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8530244" cy="1080960"/>
          </a:xfrm>
          <a:solidFill>
            <a:schemeClr val="tx1">
              <a:alpha val="6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2160573"/>
            <a:ext cx="8530244" cy="4240227"/>
          </a:xfrm>
        </p:spPr>
        <p:txBody>
          <a:bodyPr/>
          <a:lstStyle>
            <a:lvl1pPr>
              <a:defRPr sz="2400" b="0" i="0"/>
            </a:lvl1pPr>
            <a:lvl2pPr>
              <a:defRPr sz="20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5160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0999" y="0"/>
            <a:ext cx="8666163" cy="6921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4149436" cy="661554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745673"/>
            <a:ext cx="4118264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675909" y="1742208"/>
            <a:ext cx="4239492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4700155" y="990601"/>
            <a:ext cx="4149436" cy="661554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0064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65125" y="0"/>
            <a:ext cx="8682038" cy="6921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4095584" cy="472439"/>
          </a:xfrm>
          <a:solidFill>
            <a:srgbClr val="99FF33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566407"/>
            <a:ext cx="4118264" cy="483439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675909" y="1566408"/>
            <a:ext cx="4239492" cy="483092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4676302" y="990601"/>
            <a:ext cx="4149436" cy="464488"/>
          </a:xfrm>
          <a:solidFill>
            <a:srgbClr val="99FF33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1909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65125" y="0"/>
            <a:ext cx="8682038" cy="6921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4149436" cy="661554"/>
          </a:xfrm>
          <a:solidFill>
            <a:srgbClr val="99FF33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745673"/>
            <a:ext cx="4118264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675909" y="1742208"/>
            <a:ext cx="4239492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4700155" y="990601"/>
            <a:ext cx="4149436" cy="661554"/>
          </a:xfrm>
          <a:solidFill>
            <a:srgbClr val="99FF33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2256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65125" y="0"/>
            <a:ext cx="8682038" cy="6921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999" y="990601"/>
            <a:ext cx="8546869" cy="661554"/>
          </a:xfrm>
          <a:solidFill>
            <a:srgbClr val="99FF33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745673"/>
            <a:ext cx="4118264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675909" y="1742208"/>
            <a:ext cx="4239492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298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0999" y="0"/>
            <a:ext cx="8666164" cy="6921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999" y="990601"/>
            <a:ext cx="8546869" cy="1031928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2087987"/>
            <a:ext cx="4118264" cy="431281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675909" y="2084522"/>
            <a:ext cx="4239492" cy="431281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6424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0999" y="0"/>
            <a:ext cx="8666164" cy="6921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999" y="990601"/>
            <a:ext cx="8546869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675051"/>
            <a:ext cx="4118264" cy="4725749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675909" y="1671586"/>
            <a:ext cx="4239492" cy="4725749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1188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0999" y="0"/>
            <a:ext cx="8666164" cy="6921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999" y="990601"/>
            <a:ext cx="8546869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0999" y="1675051"/>
            <a:ext cx="8534401" cy="148084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380999" y="3293458"/>
            <a:ext cx="8534402" cy="310387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9451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65125" y="0"/>
            <a:ext cx="8682038" cy="6921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999" y="990601"/>
            <a:ext cx="8546869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0999" y="1675051"/>
            <a:ext cx="8534401" cy="2427611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380999" y="4167398"/>
            <a:ext cx="8534402" cy="222993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0669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0"/>
            <a:ext cx="2286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5867400" y="4983163"/>
            <a:ext cx="3143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 smtClean="0">
                <a:solidFill>
                  <a:srgbClr val="7878DE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 smtClean="0">
                <a:solidFill>
                  <a:srgbClr val="7878DE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 smtClean="0">
                <a:solidFill>
                  <a:srgbClr val="7878DE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ri.sherman@northeastern.edu </a:t>
            </a:r>
            <a:endParaRPr lang="en-US" altLang="en-US" sz="1200" b="1" dirty="0">
              <a:solidFill>
                <a:srgbClr val="7878DE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316663"/>
            <a:ext cx="91567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814742"/>
            <a:ext cx="7772400" cy="1470025"/>
          </a:xfrm>
        </p:spPr>
        <p:txBody>
          <a:bodyPr>
            <a:normAutofit/>
          </a:bodyPr>
          <a:lstStyle>
            <a:lvl1pPr algn="ctr">
              <a:defRPr lang="en-US" sz="4000" b="1" kern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23" descr="NEU ogo.gi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4983163"/>
            <a:ext cx="29162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28950" y="6483351"/>
            <a:ext cx="3086100" cy="196850"/>
          </a:xfrm>
        </p:spPr>
        <p:txBody>
          <a:bodyPr/>
          <a:lstStyle/>
          <a:p>
            <a:pPr eaLnBrk="0" hangingPunct="0"/>
            <a:r>
              <a:rPr lang="en-US" dirty="0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365125" y="6459539"/>
            <a:ext cx="1169761" cy="196850"/>
          </a:xfrm>
        </p:spPr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8766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65125" y="0"/>
            <a:ext cx="8682038" cy="6921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999" y="990601"/>
            <a:ext cx="8546869" cy="546886"/>
          </a:xfrm>
          <a:solidFill>
            <a:srgbClr val="FFC000">
              <a:alpha val="40000"/>
            </a:srgbClr>
          </a:solidFill>
        </p:spPr>
        <p:txBody>
          <a:bodyPr anchor="ctr"/>
          <a:lstStyle>
            <a:lvl1pPr marL="0" indent="0">
              <a:buNone/>
              <a:defRPr sz="24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675051"/>
            <a:ext cx="4118264" cy="47257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675909" y="1671586"/>
            <a:ext cx="4239492" cy="232587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4688376" y="4074921"/>
            <a:ext cx="4239492" cy="232587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6041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0999" y="0"/>
            <a:ext cx="8666163" cy="6921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4149436" cy="661554"/>
          </a:xfrm>
          <a:solidFill>
            <a:srgbClr val="9933FF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745673"/>
            <a:ext cx="4118264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675909" y="1742208"/>
            <a:ext cx="4239492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4700155" y="990601"/>
            <a:ext cx="4149436" cy="661554"/>
          </a:xfrm>
          <a:solidFill>
            <a:srgbClr val="9933FF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6996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7327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8960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4000500" cy="4724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676400"/>
            <a:ext cx="4000500" cy="4724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381000" y="990601"/>
            <a:ext cx="4038600" cy="609599"/>
          </a:xfrm>
          <a:solidFill>
            <a:srgbClr val="FFC000">
              <a:alpha val="40000"/>
            </a:srgbClr>
          </a:solidFill>
        </p:spPr>
        <p:txBody>
          <a:bodyPr>
            <a:normAutofit/>
          </a:bodyPr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1"/>
          </p:nvPr>
        </p:nvSpPr>
        <p:spPr>
          <a:xfrm>
            <a:off x="4571999" y="990600"/>
            <a:ext cx="3962401" cy="609599"/>
          </a:xfrm>
          <a:solidFill>
            <a:srgbClr val="FFC000">
              <a:alpha val="40000"/>
            </a:srgbClr>
          </a:solidFill>
        </p:spPr>
        <p:txBody>
          <a:bodyPr>
            <a:normAutofit/>
          </a:bodyPr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7525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ection Header"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188" y="1901628"/>
            <a:ext cx="8153384" cy="663548"/>
          </a:xfrm>
        </p:spPr>
        <p:txBody>
          <a:bodyPr anchor="t"/>
          <a:lstStyle>
            <a:lvl1pPr algn="l">
              <a:defRPr sz="3200" b="1" cap="none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188" y="1121838"/>
            <a:ext cx="8153384" cy="722311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3200" b="1">
                <a:solidFill>
                  <a:srgbClr val="FFC00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1375646" y="2622655"/>
            <a:ext cx="7085926" cy="377814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5113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-8021" y="6502470"/>
            <a:ext cx="9154528" cy="355600"/>
            <a:chOff x="190500" y="5179219"/>
            <a:chExt cx="9130966" cy="355600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" y="5179219"/>
              <a:ext cx="1333500" cy="3556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5179219"/>
              <a:ext cx="1333500" cy="3556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1300" y="5179219"/>
              <a:ext cx="1333500" cy="3556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605" y="5179219"/>
              <a:ext cx="1333500" cy="3556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4105" y="5179219"/>
              <a:ext cx="1333500" cy="3556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6550" y="5179219"/>
              <a:ext cx="1333500" cy="35560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7966" y="5179219"/>
              <a:ext cx="1333500" cy="355600"/>
            </a:xfrm>
            <a:prstGeom prst="rect">
              <a:avLst/>
            </a:prstGeom>
          </p:spPr>
        </p:pic>
      </p:grp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0" y="6477000"/>
            <a:ext cx="2286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sz="10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16"/>
          <p:cNvSpPr>
            <a:spLocks noChangeArrowheads="1"/>
          </p:cNvSpPr>
          <p:nvPr userDrawn="1"/>
        </p:nvSpPr>
        <p:spPr bwMode="auto">
          <a:xfrm>
            <a:off x="5867400" y="4983163"/>
            <a:ext cx="29718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b="1" dirty="0">
                <a:solidFill>
                  <a:srgbClr val="7878DE"/>
                </a:solidFill>
                <a:latin typeface="Calibri" pitchFamily="34" charset="0"/>
                <a:cs typeface="Calibri" pitchFamily="34" charset="0"/>
              </a:rPr>
              <a:t>Rick Sherman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200" b="1" dirty="0" smtClean="0">
                <a:solidFill>
                  <a:srgbClr val="7878DE"/>
                </a:solidFill>
                <a:latin typeface="Calibri" pitchFamily="34" charset="0"/>
                <a:cs typeface="Calibri" pitchFamily="34" charset="0"/>
              </a:rPr>
              <a:t>rsherman@athena-solutions.com </a:t>
            </a:r>
            <a:endParaRPr lang="en-US" sz="1200" b="1" dirty="0">
              <a:solidFill>
                <a:srgbClr val="7878D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814742"/>
            <a:ext cx="7772400" cy="1470025"/>
          </a:xfrm>
        </p:spPr>
        <p:txBody>
          <a:bodyPr>
            <a:normAutofit/>
          </a:bodyPr>
          <a:lstStyle>
            <a:lvl1pPr algn="ctr">
              <a:defRPr lang="en-US" sz="4000" b="1" kern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43750" cy="809625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12788" y="3144838"/>
            <a:ext cx="7772400" cy="722311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3600" b="1">
                <a:solidFill>
                  <a:srgbClr val="FFC00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7" name="Picture 22" descr="AIT_DSHeader - Side.jpg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140285" y="-3465"/>
            <a:ext cx="2002757" cy="809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86100" y="6588125"/>
            <a:ext cx="3086100" cy="196850"/>
          </a:xfrm>
        </p:spPr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2275" y="6564313"/>
            <a:ext cx="1169761" cy="196850"/>
          </a:xfrm>
        </p:spPr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1540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2788" y="3781425"/>
            <a:ext cx="7772400" cy="1397000"/>
          </a:xfrm>
        </p:spPr>
        <p:txBody>
          <a:bodyPr anchor="t"/>
          <a:lstStyle>
            <a:lvl1pPr algn="l">
              <a:defRPr sz="3600" b="1" cap="none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144838"/>
            <a:ext cx="7772400" cy="722311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3600" b="1">
                <a:solidFill>
                  <a:srgbClr val="FFC00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5102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585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338200"/>
            <a:ext cx="7772400" cy="1901827"/>
          </a:xfrm>
        </p:spPr>
        <p:txBody>
          <a:bodyPr anchor="t"/>
          <a:lstStyle>
            <a:lvl1pPr algn="l">
              <a:defRPr sz="3600" b="1" cap="none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712788" y="3602049"/>
            <a:ext cx="7772400" cy="722311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3600" b="1">
                <a:solidFill>
                  <a:srgbClr val="FFC00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6708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2381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477000"/>
            <a:ext cx="7696200" cy="381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9999">
                <a:schemeClr val="tx1"/>
              </a:gs>
              <a:gs pos="7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27" name="Group 11"/>
          <p:cNvGrpSpPr>
            <a:grpSpLocks/>
          </p:cNvGrpSpPr>
          <p:nvPr/>
        </p:nvGrpSpPr>
        <p:grpSpPr bwMode="auto">
          <a:xfrm>
            <a:off x="0" y="0"/>
            <a:ext cx="9144000" cy="711200"/>
            <a:chOff x="0" y="3028853"/>
            <a:chExt cx="9144000" cy="711200"/>
          </a:xfrm>
        </p:grpSpPr>
        <p:pic>
          <p:nvPicPr>
            <p:cNvPr id="1034" name="Picture 12" descr="datav1.jpg"/>
            <p:cNvPicPr>
              <a:picLocks noChangeAspect="1"/>
            </p:cNvPicPr>
            <p:nvPr userDrawn="1"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8414" y="3028853"/>
              <a:ext cx="26670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3" descr="datav1.jpg"/>
            <p:cNvPicPr>
              <a:picLocks noChangeAspect="1"/>
            </p:cNvPicPr>
            <p:nvPr userDrawn="1"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000" y="3028853"/>
              <a:ext cx="26670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6" name="Picture 14" descr="datav1.jpg"/>
            <p:cNvPicPr>
              <a:picLocks noChangeAspect="1"/>
            </p:cNvPicPr>
            <p:nvPr userDrawn="1"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028853"/>
              <a:ext cx="26670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5" descr="datav1.jpg"/>
            <p:cNvPicPr>
              <a:picLocks noChangeAspect="1"/>
            </p:cNvPicPr>
            <p:nvPr userDrawn="1"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028853"/>
              <a:ext cx="26670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Test	</a:t>
            </a:r>
          </a:p>
          <a:p>
            <a:pPr lvl="1"/>
            <a:r>
              <a:rPr lang="en-GB" dirty="0" smtClean="0"/>
              <a:t>Test				</a:t>
            </a:r>
          </a:p>
          <a:p>
            <a:pPr lvl="2"/>
            <a:r>
              <a:rPr lang="en-GB" dirty="0" smtClean="0"/>
              <a:t> Test 3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1029" name="Rectangle 51"/>
          <p:cNvSpPr>
            <a:spLocks noGrp="1" noChangeArrowheads="1"/>
          </p:cNvSpPr>
          <p:nvPr>
            <p:ph type="title"/>
          </p:nvPr>
        </p:nvSpPr>
        <p:spPr bwMode="white">
          <a:xfrm>
            <a:off x="365125" y="0"/>
            <a:ext cx="8682038" cy="69215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031" name="Picture 57" descr="athena-it-solutions-blue-gr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6461125"/>
            <a:ext cx="13065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28950" y="6569075"/>
            <a:ext cx="30861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hangingPunct="0"/>
            <a:r>
              <a:rPr lang="en-US" dirty="0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65125" y="6569075"/>
            <a:ext cx="1169761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27" r:id="rId2"/>
    <p:sldLayoutId id="2147484743" r:id="rId3"/>
    <p:sldLayoutId id="2147484772" r:id="rId4"/>
    <p:sldLayoutId id="2147484745" r:id="rId5"/>
    <p:sldLayoutId id="2147484746" r:id="rId6"/>
    <p:sldLayoutId id="2147484692" r:id="rId7"/>
    <p:sldLayoutId id="2147484693" r:id="rId8"/>
    <p:sldLayoutId id="2147484773" r:id="rId9"/>
    <p:sldLayoutId id="2147484694" r:id="rId10"/>
    <p:sldLayoutId id="2147484695" r:id="rId11"/>
    <p:sldLayoutId id="2147484696" r:id="rId12"/>
    <p:sldLayoutId id="2147484697" r:id="rId13"/>
    <p:sldLayoutId id="2147484744" r:id="rId14"/>
    <p:sldLayoutId id="2147484747" r:id="rId15"/>
    <p:sldLayoutId id="2147484748" r:id="rId16"/>
    <p:sldLayoutId id="2147484749" r:id="rId17"/>
    <p:sldLayoutId id="2147484750" r:id="rId18"/>
    <p:sldLayoutId id="2147484751" r:id="rId19"/>
    <p:sldLayoutId id="2147484752" r:id="rId20"/>
    <p:sldLayoutId id="2147484753" r:id="rId21"/>
    <p:sldLayoutId id="2147484754" r:id="rId22"/>
    <p:sldLayoutId id="2147484755" r:id="rId23"/>
    <p:sldLayoutId id="2147484770" r:id="rId24"/>
    <p:sldLayoutId id="2147484756" r:id="rId25"/>
    <p:sldLayoutId id="2147484774" r:id="rId26"/>
    <p:sldLayoutId id="2147484757" r:id="rId27"/>
    <p:sldLayoutId id="2147484758" r:id="rId28"/>
    <p:sldLayoutId id="2147484787" r:id="rId29"/>
    <p:sldLayoutId id="2147484789" r:id="rId30"/>
    <p:sldLayoutId id="2147484791" r:id="rId31"/>
    <p:sldLayoutId id="2147484759" r:id="rId32"/>
    <p:sldLayoutId id="2147484760" r:id="rId33"/>
    <p:sldLayoutId id="2147484761" r:id="rId34"/>
    <p:sldLayoutId id="2147484762" r:id="rId35"/>
    <p:sldLayoutId id="2147484763" r:id="rId36"/>
    <p:sldLayoutId id="2147484768" r:id="rId37"/>
    <p:sldLayoutId id="2147484769" r:id="rId38"/>
    <p:sldLayoutId id="2147484775" r:id="rId39"/>
    <p:sldLayoutId id="2147484771" r:id="rId40"/>
    <p:sldLayoutId id="2147484764" r:id="rId41"/>
    <p:sldLayoutId id="2147484765" r:id="rId42"/>
    <p:sldLayoutId id="2147484766" r:id="rId43"/>
    <p:sldLayoutId id="2147484767" r:id="rId44"/>
    <p:sldLayoutId id="2147484788" r:id="rId4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•"/>
        <a:defRPr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Foundational Data Modeling</a:t>
            </a:r>
            <a:r>
              <a:rPr lang="en-US" dirty="0" smtClean="0">
                <a:solidFill>
                  <a:srgbClr val="FFC000"/>
                </a:solidFill>
              </a:rPr>
              <a:t>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r>
              <a:rPr lang="en-US" dirty="0" smtClean="0"/>
              <a:t>2 from 2/3/2016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tabLst>
                <a:tab pos="319088" algn="l"/>
              </a:tabLst>
              <a:defRPr/>
            </a:pPr>
            <a:r>
              <a:rPr lang="en-US" dirty="0"/>
              <a:t>The Excel file “PurchasingFlatFile.xlsx” is a </a:t>
            </a:r>
            <a:r>
              <a:rPr lang="en-US" dirty="0" err="1"/>
              <a:t>denormalized</a:t>
            </a:r>
            <a:r>
              <a:rPr lang="en-US" dirty="0"/>
              <a:t> </a:t>
            </a:r>
            <a:r>
              <a:rPr lang="en-US" dirty="0" err="1"/>
              <a:t>verson</a:t>
            </a:r>
            <a:r>
              <a:rPr lang="en-US" dirty="0"/>
              <a:t> of data that exists in the AdventureWorks2014 database. </a:t>
            </a:r>
          </a:p>
          <a:p>
            <a:pPr eaLnBrk="1" hangingPunct="1">
              <a:spcBef>
                <a:spcPct val="0"/>
              </a:spcBef>
              <a:tabLst>
                <a:tab pos="319088" algn="l"/>
              </a:tabLst>
              <a:defRPr/>
            </a:pPr>
            <a:endParaRPr lang="en-US" dirty="0"/>
          </a:p>
          <a:p>
            <a:pPr eaLnBrk="1" hangingPunct="1">
              <a:spcBef>
                <a:spcPct val="0"/>
              </a:spcBef>
              <a:tabLst>
                <a:tab pos="319088" algn="l"/>
              </a:tabLst>
              <a:defRPr/>
            </a:pPr>
            <a:r>
              <a:rPr lang="en-US" dirty="0" smtClean="0"/>
              <a:t>All data is Purchasing-related</a:t>
            </a:r>
          </a:p>
          <a:p>
            <a:pPr eaLnBrk="1" hangingPunct="1">
              <a:spcBef>
                <a:spcPct val="0"/>
              </a:spcBef>
              <a:tabLst>
                <a:tab pos="319088" algn="l"/>
              </a:tabLst>
              <a:defRPr/>
            </a:pPr>
            <a:endParaRPr lang="en-US" dirty="0" smtClean="0"/>
          </a:p>
          <a:p>
            <a:pPr eaLnBrk="1" hangingPunct="1">
              <a:spcBef>
                <a:spcPct val="0"/>
              </a:spcBef>
              <a:tabLst>
                <a:tab pos="319088" algn="l"/>
              </a:tabLst>
              <a:defRPr/>
            </a:pPr>
            <a:r>
              <a:rPr lang="en-US" dirty="0" smtClean="0"/>
              <a:t>Create </a:t>
            </a:r>
            <a:r>
              <a:rPr lang="en-US" dirty="0"/>
              <a:t>an E-R Model using the file:</a:t>
            </a:r>
          </a:p>
          <a:p>
            <a:pPr marL="800100" lvl="1" indent="-342900" eaLnBrk="1" hangingPunct="1">
              <a:spcBef>
                <a:spcPct val="0"/>
              </a:spcBef>
              <a:buFont typeface="+mj-lt"/>
              <a:buAutoNum type="alphaLcParenR"/>
              <a:tabLst>
                <a:tab pos="319088" algn="l"/>
              </a:tabLst>
              <a:defRPr/>
            </a:pPr>
            <a:r>
              <a:rPr lang="en-US" sz="2000" dirty="0"/>
              <a:t>Specify entity identifier &amp; attributes</a:t>
            </a:r>
          </a:p>
          <a:p>
            <a:pPr marL="800100" lvl="1" indent="-342900" eaLnBrk="1" hangingPunct="1">
              <a:spcBef>
                <a:spcPct val="0"/>
              </a:spcBef>
              <a:buFont typeface="+mj-lt"/>
              <a:buAutoNum type="alphaLcParenR"/>
              <a:tabLst>
                <a:tab pos="319088" algn="l"/>
              </a:tabLst>
              <a:defRPr/>
            </a:pPr>
            <a:r>
              <a:rPr lang="en-US" sz="2000" dirty="0"/>
              <a:t>Name the relationships and the type and cardinality of each relationship</a:t>
            </a:r>
          </a:p>
          <a:p>
            <a:pPr marL="800100" lvl="1" indent="-342900" eaLnBrk="1" hangingPunct="1">
              <a:spcBef>
                <a:spcPct val="0"/>
              </a:spcBef>
              <a:buFont typeface="+mj-lt"/>
              <a:buAutoNum type="alphaLcParenR"/>
              <a:tabLst>
                <a:tab pos="319088" algn="l"/>
              </a:tabLst>
              <a:defRPr/>
            </a:pPr>
            <a:r>
              <a:rPr lang="en-US" sz="2000" dirty="0"/>
              <a:t>Draw the model</a:t>
            </a:r>
          </a:p>
          <a:p>
            <a:pPr eaLnBrk="1" hangingPunct="1">
              <a:spcBef>
                <a:spcPct val="0"/>
              </a:spcBef>
              <a:tabLst>
                <a:tab pos="319088" algn="l"/>
              </a:tabLst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23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Foundational Data Modeling</a:t>
            </a:r>
            <a:r>
              <a:rPr lang="en-US" dirty="0" smtClean="0">
                <a:solidFill>
                  <a:srgbClr val="FFC000"/>
                </a:solidFill>
              </a:rPr>
              <a:t>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Assignment for 2/10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tabLst>
                <a:tab pos="319088" algn="l"/>
              </a:tabLst>
              <a:defRPr/>
            </a:pPr>
            <a:r>
              <a:rPr lang="en-US" dirty="0"/>
              <a:t>The Excel file “</a:t>
            </a:r>
            <a:r>
              <a:rPr lang="en-US" dirty="0" smtClean="0"/>
              <a:t>PurchasingFlatFile.xlsx” is a </a:t>
            </a:r>
            <a:r>
              <a:rPr lang="en-US" dirty="0" err="1" smtClean="0"/>
              <a:t>denormalized</a:t>
            </a:r>
            <a:r>
              <a:rPr lang="en-US" dirty="0" smtClean="0"/>
              <a:t> </a:t>
            </a:r>
            <a:r>
              <a:rPr lang="en-US" dirty="0" err="1" smtClean="0"/>
              <a:t>verson</a:t>
            </a:r>
            <a:r>
              <a:rPr lang="en-US" dirty="0" smtClean="0"/>
              <a:t> of data that exists in the AdventureWorks2014 database. </a:t>
            </a:r>
          </a:p>
          <a:p>
            <a:pPr marL="0" indent="0" eaLnBrk="1" hangingPunct="1">
              <a:spcBef>
                <a:spcPct val="0"/>
              </a:spcBef>
              <a:buNone/>
              <a:tabLst>
                <a:tab pos="319088" algn="l"/>
              </a:tabLst>
              <a:defRPr/>
            </a:pPr>
            <a:endParaRPr lang="en-US" dirty="0"/>
          </a:p>
          <a:p>
            <a:pPr marL="457200" indent="-457200" eaLnBrk="1" hangingPunct="1">
              <a:spcBef>
                <a:spcPct val="0"/>
              </a:spcBef>
              <a:buFont typeface="+mj-lt"/>
              <a:buAutoNum type="arabicPeriod"/>
              <a:tabLst>
                <a:tab pos="319088" algn="l"/>
              </a:tabLst>
              <a:defRPr/>
            </a:pPr>
            <a:r>
              <a:rPr lang="en-US" dirty="0" smtClean="0"/>
              <a:t>Create </a:t>
            </a:r>
            <a:r>
              <a:rPr lang="en-US" dirty="0"/>
              <a:t>an </a:t>
            </a:r>
            <a:r>
              <a:rPr lang="en-US" dirty="0" smtClean="0"/>
              <a:t>Dimensional Data Model </a:t>
            </a:r>
            <a:r>
              <a:rPr lang="en-US" dirty="0" smtClean="0"/>
              <a:t>using the file:</a:t>
            </a:r>
            <a:endParaRPr lang="en-US" dirty="0"/>
          </a:p>
          <a:p>
            <a:pPr marL="800100" lvl="1" indent="-342900" eaLnBrk="1" hangingPunct="1">
              <a:spcBef>
                <a:spcPct val="0"/>
              </a:spcBef>
              <a:buFont typeface="+mj-lt"/>
              <a:buAutoNum type="alphaLcParenR"/>
              <a:tabLst>
                <a:tab pos="319088" algn="l"/>
              </a:tabLst>
              <a:defRPr/>
            </a:pPr>
            <a:r>
              <a:rPr lang="en-US" sz="2000" dirty="0">
                <a:latin typeface="+mn-lt"/>
              </a:rPr>
              <a:t>Specify </a:t>
            </a:r>
            <a:r>
              <a:rPr lang="en-US" sz="2000" dirty="0" smtClean="0">
                <a:latin typeface="+mn-lt"/>
              </a:rPr>
              <a:t>dimensions &amp; facts</a:t>
            </a:r>
            <a:endParaRPr lang="en-US" sz="2000" dirty="0">
              <a:latin typeface="+mn-lt"/>
            </a:endParaRPr>
          </a:p>
          <a:p>
            <a:pPr marL="800100" lvl="1" indent="-342900" eaLnBrk="1" hangingPunct="1">
              <a:spcBef>
                <a:spcPct val="0"/>
              </a:spcBef>
              <a:buFont typeface="+mj-lt"/>
              <a:buAutoNum type="alphaLcParenR"/>
              <a:tabLst>
                <a:tab pos="319088" algn="l"/>
              </a:tabLst>
              <a:defRPr/>
            </a:pPr>
            <a:r>
              <a:rPr lang="en-US" sz="2000" dirty="0" smtClean="0">
                <a:latin typeface="+mn-lt"/>
              </a:rPr>
              <a:t>Draw </a:t>
            </a:r>
            <a:r>
              <a:rPr lang="en-US" sz="2000" dirty="0">
                <a:latin typeface="+mn-lt"/>
              </a:rPr>
              <a:t>the </a:t>
            </a:r>
            <a:r>
              <a:rPr lang="en-US" sz="2000" dirty="0" smtClean="0">
                <a:latin typeface="+mn-lt"/>
              </a:rPr>
              <a:t>model</a:t>
            </a:r>
          </a:p>
          <a:p>
            <a:pPr marL="400050" eaLnBrk="1" hangingPunct="1">
              <a:spcBef>
                <a:spcPct val="0"/>
              </a:spcBef>
              <a:buFont typeface="+mj-lt"/>
              <a:buAutoNum type="arabicPeriod"/>
              <a:tabLst>
                <a:tab pos="319088" algn="l"/>
              </a:tabLst>
              <a:defRPr/>
            </a:pPr>
            <a:r>
              <a:rPr lang="en-US" sz="2200" dirty="0" smtClean="0"/>
              <a:t>Create &amp; load physical data model</a:t>
            </a:r>
            <a:endParaRPr lang="en-US" sz="2200" dirty="0" smtClean="0">
              <a:latin typeface="+mn-lt"/>
            </a:endParaRPr>
          </a:p>
          <a:p>
            <a:pPr marL="800100" lvl="1" indent="-342900" eaLnBrk="1" hangingPunct="1">
              <a:spcBef>
                <a:spcPct val="0"/>
              </a:spcBef>
              <a:buFont typeface="+mj-lt"/>
              <a:buAutoNum type="alphaLcParenR"/>
              <a:tabLst>
                <a:tab pos="319088" algn="l"/>
              </a:tabLst>
              <a:defRPr/>
            </a:pPr>
            <a:r>
              <a:rPr lang="en-US" sz="2000" dirty="0" smtClean="0">
                <a:latin typeface="+mn-lt"/>
              </a:rPr>
              <a:t>Create tables </a:t>
            </a:r>
          </a:p>
          <a:p>
            <a:pPr marL="800100" lvl="1" indent="-342900" eaLnBrk="1" hangingPunct="1">
              <a:spcBef>
                <a:spcPct val="0"/>
              </a:spcBef>
              <a:buFont typeface="+mj-lt"/>
              <a:buAutoNum type="alphaLcParenR"/>
              <a:tabLst>
                <a:tab pos="319088" algn="l"/>
              </a:tabLst>
              <a:defRPr/>
            </a:pPr>
            <a:r>
              <a:rPr lang="en-US" sz="2000" dirty="0" smtClean="0">
                <a:latin typeface="+mn-lt"/>
              </a:rPr>
              <a:t>Load data into tables</a:t>
            </a:r>
            <a:endParaRPr lang="en-US" sz="2000" dirty="0">
              <a:latin typeface="+mn-lt"/>
            </a:endParaRPr>
          </a:p>
          <a:p>
            <a:pPr marL="457200" indent="-457200" eaLnBrk="1" hangingPunct="1">
              <a:spcBef>
                <a:spcPct val="0"/>
              </a:spcBef>
              <a:buFont typeface="+mj-lt"/>
              <a:buAutoNum type="arabicPeriod"/>
              <a:tabLst>
                <a:tab pos="319088" algn="l"/>
              </a:tabLst>
              <a:defRPr/>
            </a:pPr>
            <a:r>
              <a:rPr lang="en-US" dirty="0" smtClean="0"/>
              <a:t>Answer the following by </a:t>
            </a:r>
            <a:r>
              <a:rPr lang="en-US" dirty="0" err="1" smtClean="0"/>
              <a:t>quering</a:t>
            </a:r>
            <a:r>
              <a:rPr lang="en-US" dirty="0" smtClean="0"/>
              <a:t> the database you created </a:t>
            </a:r>
          </a:p>
          <a:p>
            <a:pPr marL="857250" lvl="1" indent="-457200" eaLnBrk="1" hangingPunct="1">
              <a:spcBef>
                <a:spcPct val="0"/>
              </a:spcBef>
              <a:buFont typeface="+mj-lt"/>
              <a:buAutoNum type="alphaLcParenR"/>
              <a:tabLst>
                <a:tab pos="319088" algn="l"/>
              </a:tabLst>
              <a:defRPr/>
            </a:pPr>
            <a:r>
              <a:rPr lang="en-US" sz="2000" dirty="0" smtClean="0">
                <a:latin typeface="+mn-lt"/>
              </a:rPr>
              <a:t>What are the top purchasing vendors products purchased</a:t>
            </a:r>
          </a:p>
          <a:p>
            <a:pPr marL="857250" lvl="1" indent="-457200" eaLnBrk="1" hangingPunct="1">
              <a:spcBef>
                <a:spcPct val="0"/>
              </a:spcBef>
              <a:buFont typeface="+mj-lt"/>
              <a:buAutoNum type="alphaLcParenR"/>
              <a:tabLst>
                <a:tab pos="319088" algn="l"/>
              </a:tabLst>
              <a:defRPr/>
            </a:pPr>
            <a:r>
              <a:rPr lang="en-US" sz="2000" dirty="0" smtClean="0">
                <a:latin typeface="+mn-lt"/>
              </a:rPr>
              <a:t>What are the top products purchased by category </a:t>
            </a:r>
            <a:r>
              <a:rPr lang="en-US" sz="2000" smtClean="0">
                <a:latin typeface="+mn-lt"/>
              </a:rPr>
              <a:t>&amp; subcategory</a:t>
            </a:r>
            <a:endParaRPr lang="en-US" sz="200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 smtClean="0">
                <a:solidFill>
                  <a:schemeClr val="bg1"/>
                </a:solidFill>
              </a:rPr>
              <a:t>Copyright © 2016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59366D3-820C-4652-9392-B5C17F0C53C2}" type="slidenum">
              <a:rPr smtClean="0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786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CC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CC"/>
        </a:hlink>
        <a:folHlink>
          <a:srgbClr val="1C1C1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31770</TotalTime>
  <Words>347</Words>
  <Application>Microsoft Office PowerPoint</Application>
  <PresentationFormat>On-screen Show (4:3)</PresentationFormat>
  <Paragraphs>63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  <vt:variant>
        <vt:lpstr>Custom Shows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Courier New</vt:lpstr>
      <vt:lpstr>Times New Roman</vt:lpstr>
      <vt:lpstr>Wingdings</vt:lpstr>
      <vt:lpstr>Default Design</vt:lpstr>
      <vt:lpstr>Foundational Data Modeling:</vt:lpstr>
      <vt:lpstr>Foundational Data Modeling:</vt:lpstr>
      <vt:lpstr>Section 1: BI &amp; DW Concepts</vt:lpstr>
      <vt:lpstr>Section 2: The Business Context</vt:lpstr>
      <vt:lpstr>Section 3: BI Fundamentals</vt:lpstr>
      <vt:lpstr>Section 4: Architecture</vt:lpstr>
      <vt:lpstr>Section 5: Data Architecture</vt:lpstr>
      <vt:lpstr>Section 6: DW Processes</vt:lpstr>
      <vt:lpstr>Section 7: Technical Arch</vt:lpstr>
      <vt:lpstr>Section 8: Product Arch</vt:lpstr>
      <vt:lpstr>Section 9: Culture</vt:lpstr>
      <vt:lpstr>19: Best Practices</vt:lpstr>
      <vt:lpstr>Section 11: Data Modeling</vt:lpstr>
      <vt:lpstr>Section 12: Data Stores</vt:lpstr>
      <vt:lpstr>Conclusions</vt:lpstr>
      <vt:lpstr>Introduction</vt:lpstr>
      <vt:lpstr>Introduction 1</vt:lpstr>
      <vt:lpstr>15: Data Shadow Systems</vt:lpstr>
      <vt:lpstr>16: CPM</vt:lpstr>
      <vt:lpstr>17: ERP DW</vt:lpstr>
      <vt:lpstr>Section 16: Industry Trends</vt:lpstr>
      <vt:lpstr>Project Management</vt:lpstr>
      <vt:lpstr>14: ETL Design &amp; Development</vt:lpstr>
      <vt:lpstr>10: Industry Trends</vt:lpstr>
      <vt:lpstr>11: Data Architecture II</vt:lpstr>
      <vt:lpstr>12: Data Modeling</vt:lpstr>
      <vt:lpstr>13: Physical Design</vt:lpstr>
      <vt:lpstr>18: Deployment &amp; Operations</vt:lpstr>
    </vt:vector>
  </TitlesOfParts>
  <Company>Athena IT 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 Introduction Course</dc:title>
  <dc:creator>richard sherman</dc:creator>
  <dc:description>Revised - August 11, 2005</dc:description>
  <cp:lastModifiedBy>Rick Sherman</cp:lastModifiedBy>
  <cp:revision>1305</cp:revision>
  <cp:lastPrinted>2012-01-12T16:22:04Z</cp:lastPrinted>
  <dcterms:created xsi:type="dcterms:W3CDTF">2002-03-30T23:44:22Z</dcterms:created>
  <dcterms:modified xsi:type="dcterms:W3CDTF">2016-02-10T21:46:48Z</dcterms:modified>
</cp:coreProperties>
</file>