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70" r:id="rId11"/>
    <p:sldId id="261" r:id="rId12"/>
    <p:sldId id="260" r:id="rId13"/>
    <p:sldId id="262" r:id="rId14"/>
    <p:sldId id="264" r:id="rId15"/>
    <p:sldId id="268" r:id="rId16"/>
    <p:sldId id="27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4F3B-5B1C-463E-8F11-8421A55EC27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5264-E831-4948-8ECC-99CAD48D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9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1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0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8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9517" y="6551613"/>
            <a:ext cx="3674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F3DA1-47D3-4ECF-AF30-D85A88EB0BF4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0499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473702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0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869517" y="6551613"/>
            <a:ext cx="3674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61EC2C-A78A-4E63-8952-DC8B66DB96A4}" type="slidenum">
              <a:rPr lang="en-US" altLang="en-US" sz="1200">
                <a:latin typeface="Calibri" pitchFamily="34" charset="0"/>
              </a:rPr>
              <a:pPr/>
              <a:t>‹#›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3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5C6F-BB4F-4789-A8FE-59FB063ED18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5230-3C9F-4B45-88E4-723DCF3E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COLUMN-STORE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Column-Store Index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  <a:r>
              <a:rPr lang="en-US" dirty="0"/>
              <a:t> is a technology for storing, retrieving and managing data by using a columnar data format, called a </a:t>
            </a:r>
            <a:r>
              <a:rPr lang="en-US" dirty="0" err="1"/>
              <a:t>columnstore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2640169"/>
            <a:ext cx="7843234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Non-Clustered column store index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err="1" smtClean="0"/>
              <a:t>nonclustered</a:t>
            </a:r>
            <a:r>
              <a:rPr lang="en-US" dirty="0" smtClean="0"/>
              <a:t>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  <a:r>
              <a:rPr lang="en-US" dirty="0"/>
              <a:t> is a read-only index created on an existing clustered index or heap table. </a:t>
            </a:r>
            <a:endParaRPr lang="en-US" dirty="0" smtClean="0"/>
          </a:p>
          <a:p>
            <a:r>
              <a:rPr lang="en-US" dirty="0" smtClean="0"/>
              <a:t>Non-Clustered </a:t>
            </a:r>
            <a:r>
              <a:rPr lang="en-US" dirty="0" err="1" smtClean="0"/>
              <a:t>columnstore</a:t>
            </a:r>
            <a:r>
              <a:rPr lang="en-US" dirty="0" smtClean="0"/>
              <a:t> index is not updateable.</a:t>
            </a:r>
          </a:p>
          <a:p>
            <a:r>
              <a:rPr lang="en-US" dirty="0" smtClean="0"/>
              <a:t>It </a:t>
            </a:r>
            <a:r>
              <a:rPr lang="en-US" dirty="0"/>
              <a:t>contains a copy of a subset of columns, up to and including all of the columns in the table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r>
              <a:rPr lang="en-US" dirty="0"/>
              <a:t> index </a:t>
            </a:r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a way to have a </a:t>
            </a:r>
            <a:r>
              <a:rPr lang="en-US" dirty="0" err="1"/>
              <a:t>columnstore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/>
              <a:t>for running analysis queries while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same time performing read-only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operations </a:t>
            </a:r>
            <a:r>
              <a:rPr lang="en-US" dirty="0"/>
              <a:t>on the original table.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59" y="3026536"/>
            <a:ext cx="3992451" cy="35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Clustered column-store index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30609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clustered </a:t>
            </a:r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  <a:r>
              <a:rPr lang="en-US" dirty="0"/>
              <a:t> is the physical storage for the entire table and is the only index for the 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clustered index is updateable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perform insert, delete, and update operations on the index and you can bulk load data into the index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Deltastore</a:t>
            </a:r>
            <a:r>
              <a:rPr lang="en-US" dirty="0"/>
              <a:t>:  A </a:t>
            </a:r>
            <a:r>
              <a:rPr lang="en-US" dirty="0" err="1"/>
              <a:t>deltastore</a:t>
            </a:r>
            <a:r>
              <a:rPr lang="en-US" dirty="0"/>
              <a:t> is a clustered index that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improves </a:t>
            </a:r>
            <a:r>
              <a:rPr lang="en-US" dirty="0" err="1"/>
              <a:t>columnstore</a:t>
            </a:r>
            <a:r>
              <a:rPr lang="en-US" dirty="0"/>
              <a:t> compression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performance </a:t>
            </a:r>
            <a:r>
              <a:rPr lang="en-US" dirty="0"/>
              <a:t>by storing rows until the number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rows </a:t>
            </a:r>
            <a:r>
              <a:rPr lang="en-US" dirty="0"/>
              <a:t>reaches a threshold and are then moved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err="1"/>
              <a:t>columnstore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Deltastore</a:t>
            </a:r>
            <a:r>
              <a:rPr lang="en-US" dirty="0"/>
              <a:t> is used with clustered column store indexes only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77" y="3147365"/>
            <a:ext cx="4029175" cy="31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Choosing a columns for a column store index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441"/>
            <a:ext cx="10515600" cy="4837559"/>
          </a:xfrm>
        </p:spPr>
        <p:txBody>
          <a:bodyPr/>
          <a:lstStyle/>
          <a:p>
            <a:r>
              <a:rPr lang="en-US" dirty="0"/>
              <a:t>Some of the performance benefit of a </a:t>
            </a:r>
            <a:r>
              <a:rPr lang="en-US" dirty="0" err="1"/>
              <a:t>columnstore</a:t>
            </a:r>
            <a:r>
              <a:rPr lang="en-US" dirty="0"/>
              <a:t> index is derived from the compression techniques that reduce the number of data pages that must be read and manipulated to process the query</a:t>
            </a:r>
            <a:r>
              <a:rPr lang="en-US" dirty="0" smtClean="0"/>
              <a:t>.</a:t>
            </a:r>
          </a:p>
          <a:p>
            <a:r>
              <a:rPr lang="en-US" dirty="0"/>
              <a:t>Compression works best on character or numeric columns that have large amounts of duplicated values. </a:t>
            </a:r>
            <a:endParaRPr lang="en-US" dirty="0" smtClean="0"/>
          </a:p>
          <a:p>
            <a:r>
              <a:rPr lang="en-US" dirty="0" smtClean="0"/>
              <a:t>Example: University name of a Student in Student table</a:t>
            </a:r>
          </a:p>
        </p:txBody>
      </p:sp>
    </p:spTree>
    <p:extLst>
      <p:ext uri="{BB962C8B-B14F-4D97-AF65-F5344CB8AC3E}">
        <p14:creationId xmlns:p14="http://schemas.microsoft.com/office/powerpoint/2010/main" val="21860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Autofit/>
          </a:bodyPr>
          <a:lstStyle/>
          <a:p>
            <a:r>
              <a:rPr lang="en-US" sz="4800" dirty="0" smtClean="0"/>
              <a:t>Reasons for increased performance by column store indexes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Highly compressed </a:t>
            </a:r>
            <a:r>
              <a:rPr lang="en-US" b="1" dirty="0" smtClean="0"/>
              <a:t>data:</a:t>
            </a:r>
            <a:r>
              <a:rPr lang="en-US" b="1" dirty="0"/>
              <a:t> </a:t>
            </a:r>
            <a:r>
              <a:rPr lang="en-US" dirty="0"/>
              <a:t>With </a:t>
            </a:r>
            <a:r>
              <a:rPr lang="en-US" dirty="0" err="1"/>
              <a:t>columnstore</a:t>
            </a:r>
            <a:r>
              <a:rPr lang="en-US" dirty="0"/>
              <a:t> indexes, data from the same column is stored contiguously and will usually have repeated or similar values, which can often be compressed more effectively than in a row </a:t>
            </a:r>
            <a:r>
              <a:rPr lang="en-US" dirty="0" smtClean="0"/>
              <a:t>store. </a:t>
            </a:r>
            <a:r>
              <a:rPr lang="en-US" dirty="0"/>
              <a:t>Heavily compressed data improves performance, because it requires fewer disk I/O operations. In addition, more data can fit into memory.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 </a:t>
            </a:r>
            <a:r>
              <a:rPr lang="en-US" b="1" dirty="0"/>
              <a:t>Reduced </a:t>
            </a:r>
            <a:r>
              <a:rPr lang="en-US" b="1" dirty="0" smtClean="0"/>
              <a:t>I/O:</a:t>
            </a:r>
            <a:r>
              <a:rPr lang="en-US" dirty="0"/>
              <a:t> In a row store, SQL Server always reads all the columns of a row, including the columns that aren't used by the query. </a:t>
            </a:r>
            <a:r>
              <a:rPr lang="en-US" dirty="0" err="1" smtClean="0"/>
              <a:t>Columnstore</a:t>
            </a:r>
            <a:r>
              <a:rPr lang="en-US" dirty="0" smtClean="0"/>
              <a:t> uses only those columns which are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606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 </a:t>
            </a:r>
            <a:r>
              <a:rPr lang="en-US" b="1" dirty="0"/>
              <a:t>Batch </a:t>
            </a:r>
            <a:r>
              <a:rPr lang="en-US" b="1" dirty="0" smtClean="0"/>
              <a:t>processing:</a:t>
            </a:r>
            <a:r>
              <a:rPr lang="en-US" dirty="0" smtClean="0"/>
              <a:t> Batch execution</a:t>
            </a:r>
            <a:r>
              <a:rPr lang="en-US" dirty="0"/>
              <a:t> is a query processing method in which queries process multiple rows together. Queries on </a:t>
            </a:r>
            <a:r>
              <a:rPr lang="en-US" dirty="0" err="1"/>
              <a:t>columnstore</a:t>
            </a:r>
            <a:r>
              <a:rPr lang="en-US" dirty="0"/>
              <a:t> indexes use batch mode execution which improves query performance typically 2-4x. Batch execution is closely integrated with, and optimized around, the </a:t>
            </a:r>
            <a:r>
              <a:rPr lang="en-US" dirty="0" err="1"/>
              <a:t>columnstore</a:t>
            </a:r>
            <a:r>
              <a:rPr lang="en-US" dirty="0"/>
              <a:t> storage format. Batch-mode execution is sometimes known as vector-based or </a:t>
            </a:r>
            <a:r>
              <a:rPr lang="en-US" dirty="0" err="1"/>
              <a:t>vectorized</a:t>
            </a:r>
            <a:r>
              <a:rPr lang="en-US" dirty="0"/>
              <a:t> execution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Improved buffer pool </a:t>
            </a:r>
            <a:r>
              <a:rPr lang="en-US" b="1" dirty="0" smtClean="0"/>
              <a:t>usage:</a:t>
            </a:r>
            <a:r>
              <a:rPr lang="en-US" b="1" dirty="0"/>
              <a:t> </a:t>
            </a:r>
            <a:r>
              <a:rPr lang="en-US" dirty="0"/>
              <a:t>Having highly compressed data and reading only the columns that are required improves buffer pool usage, because more data can be kept in memory.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Pros and Cons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Stores each column in separate set of disk pages</a:t>
            </a:r>
          </a:p>
          <a:p>
            <a:pPr lvl="1"/>
            <a:r>
              <a:rPr lang="en-US" dirty="0" smtClean="0"/>
              <a:t>Hence, only need to read relevant data</a:t>
            </a:r>
          </a:p>
          <a:p>
            <a:pPr lvl="1"/>
            <a:r>
              <a:rPr lang="en-US" dirty="0" smtClean="0"/>
              <a:t>Data Compression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Inserting a row might require multiple seeks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109697" tIns="68560" rIns="109697" bIns="68560" rtlCol="0" anchor="t" anchorCtr="0">
            <a:normAutofit/>
          </a:bodyPr>
          <a:lstStyle/>
          <a:p>
            <a:r>
              <a:rPr lang="en-US" sz="4800" dirty="0"/>
              <a:t>Columnstore Index: TSQL Commands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9834" y="1383727"/>
            <a:ext cx="10458290" cy="5182760"/>
          </a:xfrm>
          <a:prstGeom prst="rect">
            <a:avLst/>
          </a:prstGeom>
        </p:spPr>
        <p:txBody>
          <a:bodyPr/>
          <a:lstStyle/>
          <a:p>
            <a:r>
              <a:rPr lang="en-US" sz="2353" dirty="0"/>
              <a:t>Index Build:</a:t>
            </a:r>
          </a:p>
          <a:p>
            <a:pPr lvl="1"/>
            <a:r>
              <a:rPr lang="en-US" sz="1223" dirty="0"/>
              <a:t>Creates clustered </a:t>
            </a:r>
            <a:r>
              <a:rPr lang="en-US" sz="1223" dirty="0" err="1"/>
              <a:t>columnstore</a:t>
            </a:r>
            <a:r>
              <a:rPr lang="en-US" sz="1223" dirty="0"/>
              <a:t> index.</a:t>
            </a:r>
            <a:endParaRPr lang="en-US" sz="1350" dirty="0"/>
          </a:p>
          <a:p>
            <a:pPr marL="252038" lvl="1" indent="0">
              <a:buNone/>
            </a:pPr>
            <a:r>
              <a:rPr lang="en-US" sz="1350" dirty="0"/>
              <a:t>	CREATE CLUSTERED COLUMNSTORE INDEX … 				// from HEAP</a:t>
            </a:r>
          </a:p>
          <a:p>
            <a:pPr marL="252038" lvl="1" indent="0">
              <a:buNone/>
            </a:pPr>
            <a:r>
              <a:rPr lang="en-US" sz="1350" dirty="0"/>
              <a:t>	CREATE CLUSTERED COLUMNSTORE INDEX … WITH (DROP_EXISTING = ON)	// from CI</a:t>
            </a:r>
          </a:p>
          <a:p>
            <a:pPr lvl="1"/>
            <a:endParaRPr lang="en-US" sz="1200" dirty="0"/>
          </a:p>
          <a:p>
            <a:r>
              <a:rPr lang="en-US" sz="2353" dirty="0"/>
              <a:t>Index Rebuild:</a:t>
            </a:r>
          </a:p>
          <a:p>
            <a:pPr lvl="1"/>
            <a:r>
              <a:rPr lang="en-US" sz="1223" dirty="0"/>
              <a:t>Re-creates clustered </a:t>
            </a:r>
            <a:r>
              <a:rPr lang="en-US" sz="1223" dirty="0" err="1"/>
              <a:t>columnstore</a:t>
            </a:r>
            <a:r>
              <a:rPr lang="en-US" sz="1223" dirty="0"/>
              <a:t> index completely.</a:t>
            </a:r>
          </a:p>
          <a:p>
            <a:pPr marL="252038" lvl="1" indent="0">
              <a:buNone/>
            </a:pPr>
            <a:r>
              <a:rPr lang="en-US" sz="1350" dirty="0"/>
              <a:t>	ALTER TABLE … REBUILD</a:t>
            </a:r>
          </a:p>
          <a:p>
            <a:pPr marL="252038" lvl="1" indent="0">
              <a:buNone/>
            </a:pPr>
            <a:r>
              <a:rPr lang="en-US" sz="1350" dirty="0"/>
              <a:t>	ALTER INDEX … REBUILD</a:t>
            </a:r>
          </a:p>
          <a:p>
            <a:pPr marL="252038" lvl="1" indent="0">
              <a:buNone/>
            </a:pPr>
            <a:r>
              <a:rPr lang="en-US" sz="1350" dirty="0"/>
              <a:t>	CREATE CLUSTERED COLUMNSTORE INDEX … WITH (DROP_EXISTING = ON)</a:t>
            </a:r>
          </a:p>
          <a:p>
            <a:pPr lvl="1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11851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7136"/>
            <a:ext cx="10515600" cy="89700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Row-Store (Traditional Relational Table)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/>
          <a:lstStyle/>
          <a:p>
            <a:r>
              <a:rPr lang="en-US" dirty="0" smtClean="0"/>
              <a:t>Traditional way to store relational data</a:t>
            </a:r>
          </a:p>
          <a:p>
            <a:r>
              <a:rPr lang="en-US" dirty="0" smtClean="0"/>
              <a:t>Row-store is data that is logically organized as a table with rows and columns and physically stored in a row-wise data format</a:t>
            </a:r>
          </a:p>
          <a:p>
            <a:r>
              <a:rPr lang="en-US" dirty="0" smtClean="0"/>
              <a:t>More useful for traditional OLTP queries, for-example in call-centers where in you need to get the information of a customer.</a:t>
            </a:r>
          </a:p>
          <a:p>
            <a:r>
              <a:rPr lang="en-US" dirty="0" smtClean="0"/>
              <a:t>Row-Store is not effective in delivering compression and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7" y="4043967"/>
            <a:ext cx="8615966" cy="2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Pros and Cons of Row-Based Tables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en-US" dirty="0" smtClean="0"/>
              <a:t>The </a:t>
            </a:r>
            <a:r>
              <a:rPr lang="en-US" dirty="0"/>
              <a:t>application typically needs to access a complete record (or row).</a:t>
            </a:r>
          </a:p>
          <a:p>
            <a:pPr lvl="1" fontAlgn="base"/>
            <a:r>
              <a:rPr lang="en-US" dirty="0"/>
              <a:t>Neither aggregations nor fast searching are </a:t>
            </a:r>
            <a:r>
              <a:rPr lang="en-US" dirty="0" smtClean="0"/>
              <a:t>required.</a:t>
            </a:r>
          </a:p>
          <a:p>
            <a:pPr fontAlgn="base"/>
            <a:r>
              <a:rPr lang="en-US" dirty="0" smtClean="0"/>
              <a:t>Cons:</a:t>
            </a:r>
          </a:p>
          <a:p>
            <a:pPr lvl="1" fontAlgn="base"/>
            <a:r>
              <a:rPr lang="en-US" dirty="0"/>
              <a:t>In case of analytic applications where aggregation are used and fast search and processing is </a:t>
            </a:r>
            <a:r>
              <a:rPr lang="en-US" dirty="0" smtClean="0"/>
              <a:t>required, row-based tables are not good as it takes a lot of time.</a:t>
            </a:r>
            <a:endParaRPr lang="en-US" dirty="0"/>
          </a:p>
          <a:p>
            <a:pPr lvl="1" fontAlgn="base"/>
            <a:r>
              <a:rPr lang="en-US" dirty="0"/>
              <a:t>In row based tables all data in a row has to be read even though the requirement may be to access data from a few columns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294" b="0" dirty="0" err="1">
                <a:solidFill>
                  <a:schemeClr val="tx1"/>
                </a:solidFill>
              </a:rPr>
              <a:t>ColumnStore</a:t>
            </a:r>
            <a:r>
              <a:rPr lang="en-US" sz="5294" b="0" dirty="0">
                <a:solidFill>
                  <a:schemeClr val="tx1"/>
                </a:solidFill>
              </a:rPr>
              <a:t> Index:  How is it different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621755" y="4275777"/>
            <a:ext cx="4881668" cy="16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Improved compression:</a:t>
            </a:r>
          </a:p>
          <a:p>
            <a:pPr marL="336145" lvl="1" indent="0">
              <a:buNone/>
            </a:pPr>
            <a:r>
              <a:rPr lang="en-US" sz="1372" dirty="0">
                <a:latin typeface="+mj-lt"/>
              </a:rPr>
              <a:t>Data from same domain compress better</a:t>
            </a:r>
          </a:p>
          <a:p>
            <a:r>
              <a:rPr lang="en-US" dirty="0" smtClean="0">
                <a:latin typeface="+mj-lt"/>
              </a:rPr>
              <a:t>Reduced </a:t>
            </a:r>
            <a:r>
              <a:rPr lang="en-US" dirty="0">
                <a:latin typeface="+mj-lt"/>
              </a:rPr>
              <a:t>I/O:</a:t>
            </a:r>
          </a:p>
          <a:p>
            <a:pPr marL="336145" lvl="1" indent="0">
              <a:buNone/>
            </a:pPr>
            <a:r>
              <a:rPr lang="en-US" sz="1372" dirty="0">
                <a:latin typeface="+mj-lt"/>
              </a:rPr>
              <a:t>Fetch only columns needed</a:t>
            </a:r>
          </a:p>
          <a:p>
            <a:r>
              <a:rPr lang="en-US" dirty="0" smtClean="0">
                <a:latin typeface="+mj-lt"/>
              </a:rPr>
              <a:t>Improved </a:t>
            </a:r>
            <a:r>
              <a:rPr lang="en-US" dirty="0">
                <a:latin typeface="+mj-lt"/>
              </a:rPr>
              <a:t>Performance: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72" dirty="0">
                <a:latin typeface="+mj-lt"/>
              </a:rPr>
              <a:t>More data fits in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72" dirty="0">
                <a:latin typeface="+mj-lt"/>
              </a:rPr>
              <a:t>Optimized for CPU utilization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10772" y="2362481"/>
            <a:ext cx="2913823" cy="914141"/>
            <a:chOff x="4267200" y="1524000"/>
            <a:chExt cx="3886200" cy="1219200"/>
          </a:xfrm>
        </p:grpSpPr>
        <p:sp>
          <p:nvSpPr>
            <p:cNvPr id="8" name="TextBox 7"/>
            <p:cNvSpPr txBox="1"/>
            <p:nvPr/>
          </p:nvSpPr>
          <p:spPr>
            <a:xfrm>
              <a:off x="6617448" y="1937759"/>
              <a:ext cx="316752" cy="40572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defTabSz="685607"/>
              <a:r>
                <a:rPr lang="en-US" sz="1350" dirty="0">
                  <a:latin typeface="Segoe UI"/>
                </a:rPr>
                <a:t>…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7200" y="1524000"/>
              <a:ext cx="1013791" cy="1219200"/>
              <a:chOff x="4267200" y="1524000"/>
              <a:chExt cx="1013791" cy="1219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267200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07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379843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379843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379843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379843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379843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79843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393635" y="1524000"/>
              <a:ext cx="1013791" cy="1219200"/>
              <a:chOff x="5393635" y="1524000"/>
              <a:chExt cx="1013791" cy="1219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93635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07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506278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506278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506278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06278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506278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506278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139609" y="1524000"/>
              <a:ext cx="1013791" cy="1219200"/>
              <a:chOff x="7139609" y="1524000"/>
              <a:chExt cx="1013791" cy="1219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139609" y="1524000"/>
                <a:ext cx="1013791" cy="12192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07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252252" y="1752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252252" y="19050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252252" y="20574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52252" y="22098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252252" y="23622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52252" y="2514600"/>
                <a:ext cx="788504" cy="1588"/>
              </a:xfrm>
              <a:prstGeom prst="line">
                <a:avLst/>
              </a:prstGeom>
              <a:ln w="825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7086460" y="1600459"/>
            <a:ext cx="2209486" cy="2609612"/>
            <a:chOff x="5594998" y="2699173"/>
            <a:chExt cx="2154211" cy="3862901"/>
          </a:xfrm>
        </p:grpSpPr>
        <p:grpSp>
          <p:nvGrpSpPr>
            <p:cNvPr id="34" name="Group 33"/>
            <p:cNvGrpSpPr/>
            <p:nvPr/>
          </p:nvGrpSpPr>
          <p:grpSpPr>
            <a:xfrm>
              <a:off x="5594998" y="2699173"/>
              <a:ext cx="2154211" cy="3857146"/>
              <a:chOff x="5594998" y="2699175"/>
              <a:chExt cx="2154211" cy="385714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594998" y="2699175"/>
                <a:ext cx="358128" cy="3820055"/>
                <a:chOff x="5594998" y="2699175"/>
                <a:chExt cx="358128" cy="3820055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5677080" y="3088160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686380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688492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594998" y="2699175"/>
                  <a:ext cx="281530" cy="3922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 anchor="t" anchorCtr="1">
                  <a:spAutoFit/>
                </a:bodyPr>
                <a:lstStyle/>
                <a:p>
                  <a:pPr defTabSz="685607"/>
                  <a:r>
                    <a:rPr lang="en-US" sz="1100" dirty="0">
                      <a:latin typeface="Segoe UI"/>
                    </a:rPr>
                    <a:t>C1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608218" y="3056336"/>
                  <a:ext cx="344907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08218" y="4238744"/>
                  <a:ext cx="344908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41918" y="2699177"/>
                <a:ext cx="368606" cy="3820052"/>
                <a:chOff x="6041918" y="2699178"/>
                <a:chExt cx="368606" cy="3820052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6108762" y="3093431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114826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113525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047153" y="2699178"/>
                  <a:ext cx="363371" cy="3922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 anchor="t" anchorCtr="1">
                  <a:spAutoFit/>
                </a:bodyPr>
                <a:lstStyle/>
                <a:p>
                  <a:pPr defTabSz="685607"/>
                  <a:r>
                    <a:rPr lang="en-US" sz="1100" dirty="0">
                      <a:latin typeface="Segoe UI"/>
                    </a:rPr>
                    <a:t>C2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047129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041918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470044" y="2699176"/>
                <a:ext cx="396194" cy="3820054"/>
                <a:chOff x="6470044" y="2699176"/>
                <a:chExt cx="396194" cy="3820054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544187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557664" y="4271572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560659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470044" y="2699176"/>
                  <a:ext cx="396194" cy="3922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 anchor="t" anchorCtr="1">
                  <a:spAutoFit/>
                </a:bodyPr>
                <a:lstStyle/>
                <a:p>
                  <a:pPr defTabSz="685607"/>
                  <a:r>
                    <a:rPr lang="en-US" sz="1100" dirty="0">
                      <a:latin typeface="Segoe UI"/>
                    </a:rPr>
                    <a:t>C3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477343" y="3055829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485981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7325647" y="2699176"/>
                <a:ext cx="423562" cy="3820054"/>
                <a:chOff x="7325647" y="2699176"/>
                <a:chExt cx="423562" cy="3820054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392491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7401617" y="4275838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415906" y="5463516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7327071" y="2699176"/>
                  <a:ext cx="422138" cy="3922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 anchor="t" anchorCtr="1">
                  <a:spAutoFit/>
                </a:bodyPr>
                <a:lstStyle/>
                <a:p>
                  <a:pPr defTabSz="685607"/>
                  <a:r>
                    <a:rPr lang="en-US" sz="1100" dirty="0">
                      <a:latin typeface="Segoe UI"/>
                    </a:rPr>
                    <a:t>C5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325647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7336597" y="4238744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909785" y="2699176"/>
                <a:ext cx="415862" cy="3857148"/>
                <a:chOff x="6909785" y="2699176"/>
                <a:chExt cx="415862" cy="3857148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978607" y="309292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985699" y="4278903"/>
                  <a:ext cx="199448" cy="105571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909785" y="2699176"/>
                  <a:ext cx="415862" cy="3922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 anchor="t" anchorCtr="1">
                  <a:spAutoFit/>
                </a:bodyPr>
                <a:lstStyle/>
                <a:p>
                  <a:pPr defTabSz="685607"/>
                  <a:r>
                    <a:rPr lang="en-US" sz="1100" dirty="0">
                      <a:latin typeface="Segoe UI"/>
                    </a:rPr>
                    <a:t>C4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11763" y="3056337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918920" y="4238745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944643" y="5426422"/>
                  <a:ext cx="333136" cy="112990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 anchorCtr="1"/>
                <a:lstStyle/>
                <a:p>
                  <a:pPr algn="ctr" defTabSz="685607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7007185" y="5463512"/>
              <a:ext cx="199448" cy="105571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 defTabSz="685607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34662" y="5426419"/>
              <a:ext cx="333136" cy="112990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 defTabSz="685607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90536" y="5432172"/>
              <a:ext cx="33313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 defTabSz="685607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41918" y="5426422"/>
              <a:ext cx="33313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 defTabSz="685607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08218" y="5426423"/>
              <a:ext cx="344907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 defTabSz="685607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 Placeholder 2"/>
          <p:cNvSpPr txBox="1">
            <a:spLocks/>
          </p:cNvSpPr>
          <p:nvPr/>
        </p:nvSpPr>
        <p:spPr>
          <a:xfrm>
            <a:off x="1753216" y="1222605"/>
            <a:ext cx="2913823" cy="332304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  <a:latin typeface="+mj-lt"/>
              </a:rPr>
              <a:t>Data stored as rows</a:t>
            </a:r>
          </a:p>
        </p:txBody>
      </p:sp>
      <p:sp>
        <p:nvSpPr>
          <p:cNvPr id="77" name="Text Placeholder 2"/>
          <p:cNvSpPr txBox="1">
            <a:spLocks/>
          </p:cNvSpPr>
          <p:nvPr/>
        </p:nvSpPr>
        <p:spPr>
          <a:xfrm>
            <a:off x="6911659" y="1219514"/>
            <a:ext cx="3450936" cy="332304"/>
          </a:xfrm>
          <a:prstGeom prst="rect">
            <a:avLst/>
          </a:prstGeom>
        </p:spPr>
        <p:txBody>
          <a:bodyPr/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100" dirty="0">
                <a:solidFill>
                  <a:schemeClr val="tx1"/>
                </a:solidFill>
                <a:latin typeface="+mj-lt"/>
              </a:rPr>
              <a:t>Data stored as columns</a:t>
            </a:r>
          </a:p>
        </p:txBody>
      </p:sp>
    </p:spTree>
    <p:extLst>
      <p:ext uri="{BB962C8B-B14F-4D97-AF65-F5344CB8AC3E}">
        <p14:creationId xmlns:p14="http://schemas.microsoft.com/office/powerpoint/2010/main" val="3179798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294" b="0" dirty="0">
                <a:solidFill>
                  <a:schemeClr val="tx1"/>
                </a:solidFill>
              </a:rPr>
              <a:t>Columnstore Index :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6588" y="1371891"/>
            <a:ext cx="5715578" cy="36244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Row Group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Set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rows (typically 1 million)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Column Segment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Contains values from one column from the row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+mj-lt"/>
              </a:rPr>
              <a:t>Segments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are 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individually </a:t>
            </a:r>
            <a:r>
              <a:rPr lang="en-US" b="0" dirty="0" smtClean="0">
                <a:solidFill>
                  <a:schemeClr val="tx1"/>
                </a:solidFill>
                <a:latin typeface="+mj-lt"/>
              </a:rPr>
              <a:t>compressed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Data type of all the rows in a segment would be same. Hence, makes data compression easier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The data within each column’s segment matches row-by-row so that the rows can always be assembled correctly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51804" y="2798976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64198" y="3689482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67011" y="4579988"/>
            <a:ext cx="265786" cy="791562"/>
          </a:xfrm>
          <a:prstGeom prst="rect">
            <a:avLst/>
          </a:prstGeom>
          <a:solidFill>
            <a:srgbClr val="0072C6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68842" y="2514730"/>
            <a:ext cx="367356" cy="28067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60039" y="2775116"/>
            <a:ext cx="459625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0038" y="3661670"/>
            <a:ext cx="459627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27067" y="2802928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35148" y="3689482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33415" y="4579988"/>
            <a:ext cx="265786" cy="791562"/>
          </a:xfrm>
          <a:prstGeom prst="rect">
            <a:avLst/>
          </a:prstGeom>
          <a:solidFill>
            <a:srgbClr val="0072C6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71389" y="2518301"/>
            <a:ext cx="484230" cy="2806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44936" y="2775116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37991" y="3661671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07317" y="2802547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25277" y="3686284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29268" y="4579988"/>
            <a:ext cx="265786" cy="791562"/>
          </a:xfrm>
          <a:prstGeom prst="rect">
            <a:avLst/>
          </a:prstGeom>
          <a:solidFill>
            <a:srgbClr val="0072C6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34936" y="2514760"/>
            <a:ext cx="527971" cy="2806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18241" y="2774735"/>
            <a:ext cx="443939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29753" y="3661671"/>
            <a:ext cx="443939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7774" y="2802547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49936" y="3689482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8978" y="4579988"/>
            <a:ext cx="265786" cy="79156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77016" y="2514730"/>
            <a:ext cx="562544" cy="2806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48698" y="2775116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63290" y="3661670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06968" y="2798976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27812" y="3686284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45377" y="4579988"/>
            <a:ext cx="265786" cy="791562"/>
          </a:xfrm>
          <a:prstGeom prst="rect">
            <a:avLst/>
          </a:prstGeom>
          <a:solidFill>
            <a:srgbClr val="0072C6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45109" y="2514730"/>
            <a:ext cx="669945" cy="2806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17893" y="2771164"/>
            <a:ext cx="443939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32389" y="3661671"/>
            <a:ext cx="443939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86229" y="2802547"/>
            <a:ext cx="265786" cy="791562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95680" y="3691780"/>
            <a:ext cx="265786" cy="791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20937" y="2514730"/>
            <a:ext cx="554182" cy="2806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607"/>
            <a:r>
              <a:rPr lang="en-US" sz="1200" dirty="0">
                <a:latin typeface="Segoe UI"/>
              </a:rPr>
              <a:t>C4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97153" y="2775116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06690" y="3661671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40969" y="4552176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24313" y="4579988"/>
            <a:ext cx="265786" cy="791562"/>
          </a:xfrm>
          <a:prstGeom prst="rect">
            <a:avLst/>
          </a:prstGeom>
          <a:solidFill>
            <a:srgbClr val="0072C6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51431" y="4549117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5822" y="4556489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37991" y="4552176"/>
            <a:ext cx="443940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60039" y="4552176"/>
            <a:ext cx="459625" cy="847186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607">
              <a:defRPr/>
            </a:pPr>
            <a:endParaRPr lang="en-US" sz="1350" kern="0" dirty="0">
              <a:latin typeface="Segoe U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897154" y="2391402"/>
            <a:ext cx="671824" cy="241296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2133527" y="4538928"/>
            <a:ext cx="3581527" cy="88564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57" tIns="34280" rIns="68557" bIns="34280" numCol="1" rtlCol="0" anchor="ctr" anchorCtr="0" compatLnSpc="1">
            <a:prstTxWarp prst="textNoShape">
              <a:avLst/>
            </a:prstTxWarp>
          </a:bodyPr>
          <a:lstStyle/>
          <a:p>
            <a:pPr algn="ctr" defTabSz="685382">
              <a:defRPr/>
            </a:pPr>
            <a:endParaRPr lang="en-US" sz="1650" kern="0" dirty="0">
              <a:latin typeface="Segoe UI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96717" y="2510015"/>
            <a:ext cx="1024092" cy="199884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078127" y="2091406"/>
            <a:ext cx="2327822" cy="32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07"/>
            <a:r>
              <a:rPr lang="en-US" sz="1500" dirty="0">
                <a:latin typeface="Segoe UI"/>
              </a:rPr>
              <a:t>Column Segment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7875" y="2130183"/>
            <a:ext cx="1580803" cy="32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07"/>
            <a:r>
              <a:rPr lang="en-US" sz="1500" dirty="0">
                <a:latin typeface="Segoe UI"/>
              </a:rPr>
              <a:t>Row Group  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295479" y="2632698"/>
            <a:ext cx="687148" cy="105908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57" tIns="34280" rIns="68557" bIns="34280" numCol="1" rtlCol="0" anchor="ctr" anchorCtr="0" compatLnSpc="1">
            <a:prstTxWarp prst="textNoShape">
              <a:avLst/>
            </a:prstTxWarp>
          </a:bodyPr>
          <a:lstStyle/>
          <a:p>
            <a:pPr algn="ctr" defTabSz="685382">
              <a:defRPr/>
            </a:pPr>
            <a:endParaRPr lang="en-US" sz="1650" kern="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6642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 animBg="1"/>
      <p:bldP spid="95" grpId="0"/>
      <p:bldP spid="96" grpId="0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294" b="0" dirty="0" err="1">
                <a:solidFill>
                  <a:schemeClr val="tx1"/>
                </a:solidFill>
              </a:rPr>
              <a:t>ColumnStore</a:t>
            </a:r>
            <a:r>
              <a:rPr lang="en-US" sz="5294" b="0" dirty="0">
                <a:solidFill>
                  <a:schemeClr val="tx1"/>
                </a:solidFill>
              </a:rPr>
              <a:t> Index:  Example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34161" y="1219508"/>
          <a:ext cx="6933217" cy="45039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0411"/>
                <a:gridCol w="1121652"/>
                <a:gridCol w="1018142"/>
                <a:gridCol w="1018142"/>
                <a:gridCol w="1018142"/>
                <a:gridCol w="1416728"/>
              </a:tblGrid>
              <a:tr h="49522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OrderDateKey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ProductKey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StoreKey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RegionKey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Quantity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SalesAmount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103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20101107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106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109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334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103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062089" y="1636150"/>
            <a:ext cx="7249364" cy="103352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57" tIns="34280" rIns="68557" bIns="34280" numCol="1" rtlCol="0" anchor="ctr" anchorCtr="0" compatLnSpc="1">
            <a:prstTxWarp prst="textNoShape">
              <a:avLst/>
            </a:prstTxWarp>
          </a:bodyPr>
          <a:lstStyle/>
          <a:p>
            <a:pPr algn="ctr" defTabSz="685382">
              <a:defRPr/>
            </a:pPr>
            <a:endParaRPr lang="en-US" sz="1650" kern="0" dirty="0"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8825" y="2756681"/>
            <a:ext cx="7249364" cy="67231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57" tIns="34280" rIns="68557" bIns="34280" numCol="1" rtlCol="0" anchor="ctr" anchorCtr="0" compatLnSpc="1">
            <a:prstTxWarp prst="textNoShape">
              <a:avLst/>
            </a:prstTxWarp>
          </a:bodyPr>
          <a:lstStyle/>
          <a:p>
            <a:pPr algn="ctr" defTabSz="685382">
              <a:defRPr/>
            </a:pPr>
            <a:endParaRPr lang="en-US" sz="1650" kern="0" dirty="0">
              <a:latin typeface="Segoe UI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9311453" y="2152912"/>
            <a:ext cx="594353" cy="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40699" y="1845152"/>
            <a:ext cx="1921729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ROW/PAGE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compression</a:t>
            </a: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9308189" y="2353560"/>
            <a:ext cx="597617" cy="739281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25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313" b="0" dirty="0">
                <a:solidFill>
                  <a:schemeClr val="tx1"/>
                </a:solidFill>
              </a:rPr>
              <a:t>Step-1: Horizontally Partition (create Row Groups)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56960511"/>
              </p:ext>
            </p:extLst>
          </p:nvPr>
        </p:nvGraphicFramePr>
        <p:xfrm>
          <a:off x="1664148" y="1690688"/>
          <a:ext cx="6628459" cy="21867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1405"/>
                <a:gridCol w="1142838"/>
                <a:gridCol w="914270"/>
                <a:gridCol w="1066648"/>
                <a:gridCol w="914270"/>
                <a:gridCol w="1219028"/>
              </a:tblGrid>
              <a:tr h="49522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OrderDateKey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ProductKey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StoreKey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RegionKey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Quantity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SalesAmount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30.00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17.00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103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17.00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20101108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25.00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390177"/>
              </p:ext>
            </p:extLst>
          </p:nvPr>
        </p:nvGraphicFramePr>
        <p:xfrm>
          <a:off x="2565541" y="4179459"/>
          <a:ext cx="6704648" cy="21867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865"/>
                <a:gridCol w="1108738"/>
                <a:gridCol w="909226"/>
                <a:gridCol w="1114901"/>
                <a:gridCol w="950254"/>
                <a:gridCol w="1305664"/>
              </a:tblGrid>
              <a:tr h="49522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OrderDateKey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ProductKey</a:t>
                      </a:r>
                      <a:endParaRPr lang="en-US" sz="1400" b="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StoreKey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RegionKey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j-lt"/>
                        </a:rPr>
                        <a:t>Quantity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j-lt"/>
                        </a:rPr>
                        <a:t>SalesAmount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106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20101108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109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  <a:tr h="2818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20101109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103</a:t>
                      </a:r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17.00</a:t>
                      </a:r>
                      <a:endParaRPr lang="en-US" sz="14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8483633" y="1690688"/>
            <a:ext cx="366720" cy="1953178"/>
          </a:xfrm>
          <a:prstGeom prst="rightBrace">
            <a:avLst>
              <a:gd name="adj1" fmla="val 7572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607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9041379" y="2479880"/>
            <a:ext cx="1232983" cy="374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607"/>
            <a:r>
              <a:rPr lang="en-US" dirty="0">
                <a:latin typeface="Segoe UI"/>
              </a:rPr>
              <a:t>~1M rows</a:t>
            </a:r>
          </a:p>
        </p:txBody>
      </p:sp>
    </p:spTree>
    <p:extLst>
      <p:ext uri="{BB962C8B-B14F-4D97-AF65-F5344CB8AC3E}">
        <p14:creationId xmlns:p14="http://schemas.microsoft.com/office/powerpoint/2010/main" val="980215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785" y="1600464"/>
          <a:ext cx="1424815" cy="20999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4815"/>
              </a:tblGrid>
              <a:tr h="299993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+mj-lt"/>
                        </a:rPr>
                        <a:t>OrderDateKey</a:t>
                      </a:r>
                      <a:endParaRPr lang="en-US" sz="1300" b="0" dirty="0" smtClean="0">
                        <a:latin typeface="+mj-lt"/>
                      </a:endParaRPr>
                    </a:p>
                  </a:txBody>
                  <a:tcPr marL="51434" marR="51434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20101107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20101107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20101107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20101107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20101107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20101108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15020" y="1600464"/>
          <a:ext cx="1261954" cy="20999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1954"/>
              </a:tblGrid>
              <a:tr h="299993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ProductKey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103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109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103</a:t>
                      </a: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352" y="1600464"/>
          <a:ext cx="1035539" cy="20999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5539"/>
              </a:tblGrid>
              <a:tr h="299993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StoreKey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03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05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48378" y="1600464"/>
          <a:ext cx="1185618" cy="20999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5618"/>
              </a:tblGrid>
              <a:tr h="299993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RegionKey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66071" y="1602628"/>
          <a:ext cx="1020363" cy="20861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0363"/>
              </a:tblGrid>
              <a:tr h="286236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latin typeface="+mj-lt"/>
                        </a:rPr>
                        <a:t>Quantity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882836" y="1603640"/>
          <a:ext cx="1403570" cy="207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3570"/>
              </a:tblGrid>
              <a:tr h="279802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SalesAmount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30.00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17.00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17.00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29999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25.00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981785" y="3790077"/>
          <a:ext cx="1424815" cy="23817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4815"/>
              </a:tblGrid>
              <a:tr h="340247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latin typeface="+mj-lt"/>
                        </a:rPr>
                        <a:t>OrderDateKey</a:t>
                      </a:r>
                      <a:endParaRPr lang="en-US" sz="1300" b="0" dirty="0" smtClean="0">
                        <a:latin typeface="+mj-lt"/>
                      </a:endParaRPr>
                    </a:p>
                  </a:txBody>
                  <a:tcPr marL="51434" marR="51434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20101108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20101108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20101108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20101109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20101109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20101109</a:t>
                      </a:r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615020" y="3790077"/>
          <a:ext cx="1261954" cy="23817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1954"/>
              </a:tblGrid>
              <a:tr h="340247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ProductKey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106</a:t>
                      </a: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109</a:t>
                      </a: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106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103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352" y="3790077"/>
          <a:ext cx="1035539" cy="23817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5539"/>
              </a:tblGrid>
              <a:tr h="340247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StoreKey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03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01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248378" y="3790077"/>
          <a:ext cx="1185618" cy="23817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5618"/>
              </a:tblGrid>
              <a:tr h="340247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latin typeface="+mj-lt"/>
                        </a:rPr>
                        <a:t>RegionKey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666071" y="3790600"/>
          <a:ext cx="1020363" cy="2377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0363"/>
              </a:tblGrid>
              <a:tr h="336196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latin typeface="+mj-lt"/>
                        </a:rPr>
                        <a:t>Quantity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8882836" y="3790600"/>
          <a:ext cx="1403570" cy="2377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3570"/>
              </a:tblGrid>
              <a:tr h="336196">
                <a:tc>
                  <a:txBody>
                    <a:bodyPr/>
                    <a:lstStyle/>
                    <a:p>
                      <a:r>
                        <a:rPr lang="en-US" sz="1300" b="1" dirty="0" err="1" smtClean="0">
                          <a:latin typeface="+mj-lt"/>
                        </a:rPr>
                        <a:t>SalesAmount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14.00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25.00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10.00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20.00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25.00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  <a:tr h="3402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+mj-lt"/>
                        </a:rPr>
                        <a:t>17.00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493377" y="1600460"/>
            <a:ext cx="12191" cy="451649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4"/>
          <p:cNvSpPr txBox="1">
            <a:spLocks/>
          </p:cNvSpPr>
          <p:nvPr/>
        </p:nvSpPr>
        <p:spPr>
          <a:xfrm>
            <a:off x="8686434" y="5623890"/>
            <a:ext cx="1980270" cy="273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Step-2: Vertically Partition (create Segments)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953163" y="1600460"/>
            <a:ext cx="12191" cy="451649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190" y="1600460"/>
            <a:ext cx="12191" cy="451649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43595" y="1600460"/>
            <a:ext cx="12191" cy="451649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762622" y="1600460"/>
            <a:ext cx="12191" cy="451649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967111" y="1600459"/>
          <a:ext cx="942953" cy="1381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05701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OrderDateKey</a:t>
                      </a:r>
                      <a:endParaRPr lang="en-US" sz="900" dirty="0" smtClean="0"/>
                    </a:p>
                  </a:txBody>
                  <a:tcPr marL="51434" marR="51434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20101107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20101107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20101107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20101107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20101107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59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20101108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38649" y="1600460"/>
          <a:ext cx="942953" cy="15999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28568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ProductKey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103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109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103</a:t>
                      </a:r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2856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67325" y="1600460"/>
          <a:ext cx="942953" cy="17523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50335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StoreKey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05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503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096000" y="1600460"/>
          <a:ext cx="942953" cy="13486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0570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RegionKey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24677" y="1600459"/>
          <a:ext cx="942953" cy="16761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Quantity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94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53353" y="1600460"/>
          <a:ext cx="942953" cy="18285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6122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SalesAmount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12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7540" y="5714776"/>
            <a:ext cx="588355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607"/>
            <a:r>
              <a:rPr lang="en-US" sz="2100" dirty="0">
                <a:latin typeface="+mj-lt"/>
              </a:rPr>
              <a:t>Some segments will compress more than others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967111" y="3547299"/>
          <a:ext cx="942953" cy="13486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05701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OrderDateKey</a:t>
                      </a:r>
                      <a:endParaRPr lang="en-US" sz="900" dirty="0" smtClean="0"/>
                    </a:p>
                  </a:txBody>
                  <a:tcPr marL="51434" marR="51434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20101108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20101108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20101108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20101109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20101109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0463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20101109</a:t>
                      </a:r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038649" y="3547300"/>
          <a:ext cx="942953" cy="18627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6610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ProductKey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102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106</a:t>
                      </a:r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109</a:t>
                      </a:r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106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6610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103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067325" y="3547299"/>
          <a:ext cx="942953" cy="20242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8918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StoreKey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02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03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891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96000" y="3547299"/>
          <a:ext cx="942953" cy="13573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0570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RegionKey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  <a:tr h="1919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124677" y="3547300"/>
          <a:ext cx="942953" cy="16340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Quantity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334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153353" y="3547300"/>
          <a:ext cx="942953" cy="19363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953"/>
              </a:tblGrid>
              <a:tr h="27662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SalesAmount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  <a:tr h="27662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17.00</a:t>
                      </a:r>
                      <a:endParaRPr lang="en-US" sz="900" dirty="0"/>
                    </a:p>
                  </a:txBody>
                  <a:tcPr marL="68560" marR="68560" marT="34281" marB="34281"/>
                </a:tc>
              </a:tr>
            </a:tbl>
          </a:graphicData>
        </a:graphic>
      </p:graphicFrame>
      <p:sp>
        <p:nvSpPr>
          <p:cNvPr id="17" name="Date Placeholder 3"/>
          <p:cNvSpPr txBox="1">
            <a:spLocks/>
          </p:cNvSpPr>
          <p:nvPr/>
        </p:nvSpPr>
        <p:spPr>
          <a:xfrm>
            <a:off x="1525297" y="5623890"/>
            <a:ext cx="2456754" cy="273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CC90A7-D2EC-4F85-B08C-BD5B4BFD6ED7}" type="datetime1">
              <a:rPr lang="en-US" sz="1350">
                <a:solidFill>
                  <a:srgbClr val="FFFFFF"/>
                </a:solidFill>
              </a:rPr>
              <a:pPr/>
              <a:t>3/23/2016</a:t>
            </a:fld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8209950" y="5623890"/>
            <a:ext cx="2456754" cy="273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50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Step-3: </a:t>
            </a:r>
            <a:r>
              <a:rPr lang="en-US" dirty="0"/>
              <a:t>Compress Each </a:t>
            </a:r>
            <a:r>
              <a:rPr lang="en-US" dirty="0" smtClean="0"/>
              <a:t>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792</Words>
  <Application>Microsoft Office PowerPoint</Application>
  <PresentationFormat>Widescreen</PresentationFormat>
  <Paragraphs>437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Wingdings</vt:lpstr>
      <vt:lpstr>Office Theme</vt:lpstr>
      <vt:lpstr>COLUMN-STORE INDEX</vt:lpstr>
      <vt:lpstr>Row-Store (Traditional Relational Table)</vt:lpstr>
      <vt:lpstr>Pros and Cons of Row-Based Tables</vt:lpstr>
      <vt:lpstr>ColumnStore Index:  How is it different ?</vt:lpstr>
      <vt:lpstr>Columnstore Index : Terminology</vt:lpstr>
      <vt:lpstr>ColumnStore Index:  Example</vt:lpstr>
      <vt:lpstr>Step-1: Horizontally Partition (create Row Groups)</vt:lpstr>
      <vt:lpstr>Step-2: Vertically Partition (create Segments)</vt:lpstr>
      <vt:lpstr>Step-3: Compress Each Segment</vt:lpstr>
      <vt:lpstr>Column-Store Index</vt:lpstr>
      <vt:lpstr>Non-Clustered column store index</vt:lpstr>
      <vt:lpstr>Clustered column-store index</vt:lpstr>
      <vt:lpstr>Choosing a columns for a column store index</vt:lpstr>
      <vt:lpstr>Reasons for increased performance by column store indexes</vt:lpstr>
      <vt:lpstr>PowerPoint Presentation</vt:lpstr>
      <vt:lpstr>Pros and Cons</vt:lpstr>
      <vt:lpstr>Columnstore Index: TSQL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Shah</dc:creator>
  <cp:lastModifiedBy>Vishwa Shah</cp:lastModifiedBy>
  <cp:revision>50</cp:revision>
  <dcterms:created xsi:type="dcterms:W3CDTF">2016-03-21T16:36:07Z</dcterms:created>
  <dcterms:modified xsi:type="dcterms:W3CDTF">2016-03-24T15:22:16Z</dcterms:modified>
</cp:coreProperties>
</file>