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slides/slide62.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Default Extension="jpeg" ContentType="image/jpeg"/>
  <Override PartName="/ppt/slides/slide47.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15.xml" ContentType="application/vnd.openxmlformats-officedocument.presentationml.slide+xml"/>
  <Override PartName="/ppt/slideMasters/slideMaster3.xml" ContentType="application/vnd.openxmlformats-officedocument.presentationml.slideMaster+xml"/>
  <Override PartName="/ppt/slides/slide46.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 id="2147483661" r:id="rId2"/>
    <p:sldMasterId id="2147483663" r:id="rId3"/>
  </p:sldMasterIdLst>
  <p:sldIdLst>
    <p:sldId id="256" r:id="rId4"/>
    <p:sldId id="259" r:id="rId5"/>
    <p:sldId id="286" r:id="rId6"/>
    <p:sldId id="262" r:id="rId7"/>
    <p:sldId id="260" r:id="rId8"/>
    <p:sldId id="261" r:id="rId9"/>
    <p:sldId id="337" r:id="rId10"/>
    <p:sldId id="263" r:id="rId11"/>
    <p:sldId id="338" r:id="rId12"/>
    <p:sldId id="264" r:id="rId13"/>
    <p:sldId id="297" r:id="rId14"/>
    <p:sldId id="257" r:id="rId15"/>
    <p:sldId id="265" r:id="rId16"/>
    <p:sldId id="266" r:id="rId17"/>
    <p:sldId id="267" r:id="rId18"/>
    <p:sldId id="327" r:id="rId19"/>
    <p:sldId id="324" r:id="rId20"/>
    <p:sldId id="331" r:id="rId21"/>
    <p:sldId id="328" r:id="rId22"/>
    <p:sldId id="339" r:id="rId23"/>
    <p:sldId id="269" r:id="rId24"/>
    <p:sldId id="271" r:id="rId25"/>
    <p:sldId id="272" r:id="rId26"/>
    <p:sldId id="273" r:id="rId27"/>
    <p:sldId id="274" r:id="rId28"/>
    <p:sldId id="275" r:id="rId29"/>
    <p:sldId id="276" r:id="rId30"/>
    <p:sldId id="277" r:id="rId31"/>
    <p:sldId id="278" r:id="rId32"/>
    <p:sldId id="279" r:id="rId33"/>
    <p:sldId id="280" r:id="rId34"/>
    <p:sldId id="285" r:id="rId35"/>
    <p:sldId id="287" r:id="rId36"/>
    <p:sldId id="333" r:id="rId37"/>
    <p:sldId id="334" r:id="rId38"/>
    <p:sldId id="288" r:id="rId39"/>
    <p:sldId id="312" r:id="rId40"/>
    <p:sldId id="313" r:id="rId41"/>
    <p:sldId id="314" r:id="rId42"/>
    <p:sldId id="315" r:id="rId43"/>
    <p:sldId id="316" r:id="rId44"/>
    <p:sldId id="317" r:id="rId45"/>
    <p:sldId id="302" r:id="rId46"/>
    <p:sldId id="301" r:id="rId47"/>
    <p:sldId id="318" r:id="rId48"/>
    <p:sldId id="298" r:id="rId49"/>
    <p:sldId id="299" r:id="rId50"/>
    <p:sldId id="300" r:id="rId51"/>
    <p:sldId id="325" r:id="rId52"/>
    <p:sldId id="330" r:id="rId53"/>
    <p:sldId id="303" r:id="rId54"/>
    <p:sldId id="304" r:id="rId55"/>
    <p:sldId id="305" r:id="rId56"/>
    <p:sldId id="323" r:id="rId57"/>
    <p:sldId id="336" r:id="rId58"/>
    <p:sldId id="335" r:id="rId59"/>
    <p:sldId id="322" r:id="rId60"/>
    <p:sldId id="307" r:id="rId61"/>
    <p:sldId id="308" r:id="rId62"/>
    <p:sldId id="309" r:id="rId63"/>
    <p:sldId id="310" r:id="rId64"/>
    <p:sldId id="319"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4" charset="0"/>
        <a:ea typeface="+mn-ea"/>
        <a:cs typeface="+mn-cs"/>
      </a:defRPr>
    </a:lvl1pPr>
    <a:lvl2pPr marL="457200" algn="l" rtl="0" fontAlgn="base">
      <a:spcBef>
        <a:spcPct val="0"/>
      </a:spcBef>
      <a:spcAft>
        <a:spcPct val="0"/>
      </a:spcAft>
      <a:defRPr kern="1200">
        <a:solidFill>
          <a:schemeClr val="tx1"/>
        </a:solidFill>
        <a:latin typeface="Arial" pitchFamily="4" charset="0"/>
        <a:ea typeface="+mn-ea"/>
        <a:cs typeface="+mn-cs"/>
      </a:defRPr>
    </a:lvl2pPr>
    <a:lvl3pPr marL="914400" algn="l" rtl="0" fontAlgn="base">
      <a:spcBef>
        <a:spcPct val="0"/>
      </a:spcBef>
      <a:spcAft>
        <a:spcPct val="0"/>
      </a:spcAft>
      <a:defRPr kern="1200">
        <a:solidFill>
          <a:schemeClr val="tx1"/>
        </a:solidFill>
        <a:latin typeface="Arial" pitchFamily="4" charset="0"/>
        <a:ea typeface="+mn-ea"/>
        <a:cs typeface="+mn-cs"/>
      </a:defRPr>
    </a:lvl3pPr>
    <a:lvl4pPr marL="1371600" algn="l" rtl="0" fontAlgn="base">
      <a:spcBef>
        <a:spcPct val="0"/>
      </a:spcBef>
      <a:spcAft>
        <a:spcPct val="0"/>
      </a:spcAft>
      <a:defRPr kern="1200">
        <a:solidFill>
          <a:schemeClr val="tx1"/>
        </a:solidFill>
        <a:latin typeface="Arial" pitchFamily="4" charset="0"/>
        <a:ea typeface="+mn-ea"/>
        <a:cs typeface="+mn-cs"/>
      </a:defRPr>
    </a:lvl4pPr>
    <a:lvl5pPr marL="1828800" algn="l" rtl="0" fontAlgn="base">
      <a:spcBef>
        <a:spcPct val="0"/>
      </a:spcBef>
      <a:spcAft>
        <a:spcPct val="0"/>
      </a:spcAft>
      <a:defRPr kern="1200">
        <a:solidFill>
          <a:schemeClr val="tx1"/>
        </a:solidFill>
        <a:latin typeface="Arial" pitchFamily="4" charset="0"/>
        <a:ea typeface="+mn-ea"/>
        <a:cs typeface="+mn-cs"/>
      </a:defRPr>
    </a:lvl5pPr>
    <a:lvl6pPr marL="2286000" algn="l" defTabSz="457200" rtl="0" eaLnBrk="1" latinLnBrk="0" hangingPunct="1">
      <a:defRPr kern="1200">
        <a:solidFill>
          <a:schemeClr val="tx1"/>
        </a:solidFill>
        <a:latin typeface="Arial" pitchFamily="4" charset="0"/>
        <a:ea typeface="+mn-ea"/>
        <a:cs typeface="+mn-cs"/>
      </a:defRPr>
    </a:lvl6pPr>
    <a:lvl7pPr marL="2743200" algn="l" defTabSz="457200" rtl="0" eaLnBrk="1" latinLnBrk="0" hangingPunct="1">
      <a:defRPr kern="1200">
        <a:solidFill>
          <a:schemeClr val="tx1"/>
        </a:solidFill>
        <a:latin typeface="Arial" pitchFamily="4" charset="0"/>
        <a:ea typeface="+mn-ea"/>
        <a:cs typeface="+mn-cs"/>
      </a:defRPr>
    </a:lvl7pPr>
    <a:lvl8pPr marL="3200400" algn="l" defTabSz="457200" rtl="0" eaLnBrk="1" latinLnBrk="0" hangingPunct="1">
      <a:defRPr kern="1200">
        <a:solidFill>
          <a:schemeClr val="tx1"/>
        </a:solidFill>
        <a:latin typeface="Arial" pitchFamily="4" charset="0"/>
        <a:ea typeface="+mn-ea"/>
        <a:cs typeface="+mn-cs"/>
      </a:defRPr>
    </a:lvl8pPr>
    <a:lvl9pPr marL="3657600" algn="l" defTabSz="457200" rtl="0" eaLnBrk="1" latinLnBrk="0" hangingPunct="1">
      <a:defRPr kern="1200">
        <a:solidFill>
          <a:schemeClr val="tx1"/>
        </a:solidFill>
        <a:latin typeface="Arial" pitchFamily="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407" autoAdjust="0"/>
    <p:restoredTop sz="94660"/>
  </p:normalViewPr>
  <p:slideViewPr>
    <p:cSldViewPr>
      <p:cViewPr>
        <p:scale>
          <a:sx n="75" d="100"/>
          <a:sy n="75" d="100"/>
        </p:scale>
        <p:origin x="-1632" y="-1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D546FD-B611-AC43-9B92-7A364889365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7B61216-F9BE-8842-A978-BF21853F343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CED3071-7BD3-5C46-A3A4-E4843649834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E90E80C-F789-BE42-B66F-EFBBF20EDA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5E262E-AC69-0D40-AF66-E7430A01AD4D}" type="datetime1">
              <a:rPr lang="en-US"/>
              <a:pPr>
                <a:defRPr/>
              </a:pPr>
              <a:t>10/14/17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DA82D57-AEDC-BE43-8918-F7793A36048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AD87BF9-2FDC-FC4C-AD9A-ABC90BCB3AF1}" type="datetime1">
              <a:rPr lang="en-US"/>
              <a:pPr>
                <a:defRPr/>
              </a:pPr>
              <a:t>10/14/17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10C8E4F-9F1B-544F-AFEE-372B0BD043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2E2E17-B1E9-B24E-B3FE-25DD65B329C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D5AC7E-3655-214F-9FBC-6FD75422496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2D5C82F-A0EC-314B-B8E2-7EB2EB1893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0288001-5EC9-EF47-874B-7110EB4E4C6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EC84DC3-5117-C442-9DA0-8EAD1650909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6B299BD-4F6C-7C42-94B7-AD8FEC7B770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D6C7EDC-9071-B043-956E-9052770581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E156DE8-E543-AA45-ACEF-9B3E8D5F3D9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E882949-47E4-9C45-AD10-D82C1D772C1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2" charset="0"/>
                <a:ea typeface="ＭＳ Ｐゴシック" pitchFamily="-102" charset="-128"/>
                <a:cs typeface="ＭＳ Ｐゴシック" pitchFamily="-102" charset="-128"/>
              </a:defRPr>
            </a:lvl1pPr>
          </a:lstStyle>
          <a:p>
            <a:pPr>
              <a:defRPr/>
            </a:pPr>
            <a:fld id="{9D5A409F-43F2-084C-8973-1D6F075A0451}" type="datetime1">
              <a:rPr lang="en-US"/>
              <a:pPr>
                <a:defRPr/>
              </a:pPr>
              <a:t>10/14/17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2" charset="0"/>
                <a:ea typeface="ＭＳ Ｐゴシック" pitchFamily="-102" charset="-128"/>
                <a:cs typeface="ＭＳ Ｐゴシック" pitchFamily="-102" charset="-128"/>
              </a:defRPr>
            </a:lvl1pPr>
          </a:lstStyle>
          <a:p>
            <a:pPr>
              <a:defRPr/>
            </a:pPr>
            <a:fld id="{1BC7BCAE-D3B0-B145-BDEB-0AE391B11F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pitchFamily="-102"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4" charset="0"/>
        <a:buChar char="•"/>
        <a:defRPr sz="3200" kern="1200">
          <a:solidFill>
            <a:schemeClr val="tx1"/>
          </a:solidFill>
          <a:latin typeface="+mn-lt"/>
          <a:ea typeface="ＭＳ Ｐゴシック" charset="-128"/>
          <a:cs typeface="ＭＳ Ｐゴシック" pitchFamily="-102" charset="-128"/>
        </a:defRPr>
      </a:lvl1pPr>
      <a:lvl2pPr marL="742950" indent="-285750" algn="l" rtl="0" eaLnBrk="0" fontAlgn="base" hangingPunct="0">
        <a:spcBef>
          <a:spcPct val="20000"/>
        </a:spcBef>
        <a:spcAft>
          <a:spcPct val="0"/>
        </a:spcAft>
        <a:buFont typeface="Arial" pitchFamily="4"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pitchFamily="4"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pitchFamily="4"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pitchFamily="4"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2" charset="0"/>
                <a:ea typeface="ＭＳ Ｐゴシック" pitchFamily="-102" charset="-128"/>
                <a:cs typeface="ＭＳ Ｐゴシック" pitchFamily="-102" charset="-128"/>
              </a:defRPr>
            </a:lvl1pPr>
          </a:lstStyle>
          <a:p>
            <a:pPr>
              <a:defRPr/>
            </a:pPr>
            <a:fld id="{9D5A409F-43F2-084C-8973-1D6F075A0451}" type="datetime1">
              <a:rPr lang="en-US"/>
              <a:pPr>
                <a:defRPr/>
              </a:pPr>
              <a:t>10/14/17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2" charset="0"/>
                <a:ea typeface="ＭＳ Ｐゴシック" pitchFamily="-102" charset="-128"/>
                <a:cs typeface="ＭＳ Ｐゴシック" pitchFamily="-102" charset="-128"/>
              </a:defRPr>
            </a:lvl1pPr>
          </a:lstStyle>
          <a:p>
            <a:pPr>
              <a:defRPr/>
            </a:pPr>
            <a:fld id="{1BC7BCAE-D3B0-B145-BDEB-0AE391B11F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pitchFamily="-102"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pitchFamily="-102"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4" charset="0"/>
        <a:buChar char="•"/>
        <a:defRPr sz="3200" kern="1200">
          <a:solidFill>
            <a:schemeClr val="tx1"/>
          </a:solidFill>
          <a:latin typeface="+mn-lt"/>
          <a:ea typeface="ＭＳ Ｐゴシック" charset="-128"/>
          <a:cs typeface="ＭＳ Ｐゴシック" pitchFamily="-102" charset="-128"/>
        </a:defRPr>
      </a:lvl1pPr>
      <a:lvl2pPr marL="742950" indent="-285750" algn="l" rtl="0" eaLnBrk="0" fontAlgn="base" hangingPunct="0">
        <a:spcBef>
          <a:spcPct val="20000"/>
        </a:spcBef>
        <a:spcAft>
          <a:spcPct val="0"/>
        </a:spcAft>
        <a:buFont typeface="Arial" pitchFamily="4"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pitchFamily="4"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pitchFamily="4"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pitchFamily="4"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img41.imageshack.us/img41/7995/iphonev.png" TargetMode="Externa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UIKit/Reference/UIApplication_Class/Reference/Reference.html%23//apple_ref/occ/cl/UIApplic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pple.com/library/ios/documentation/UIKit/Reference/UIApplicationDelegate_Protocol/Reference/Reference.html%23//apple_ref/occ/intfm/UIApplicationDelegate/applicationDidBecomeActive:" TargetMode="External"/><Relationship Id="rId4" Type="http://schemas.openxmlformats.org/officeDocument/2006/relationships/hyperlink" Target="http://developer.apple.com/library/ios/documentation/UIKit/Reference/UIApplicationDelegate_Protocol/Reference/Reference.html%23//apple_ref/occ/intfm/UIApplicationDelegate/applicationDidEnterBackground:" TargetMode="External"/><Relationship Id="rId5" Type="http://schemas.openxmlformats.org/officeDocument/2006/relationships/hyperlink" Target="http://developer.apple.com/library/ios/documentation/UIKit/Reference/UIApplicationDelegate_Protocol/Reference/Reference.html%23//apple_ref/occ/intfm/UIApplicationDelegate/applicationWillResignActive:" TargetMode="External"/><Relationship Id="rId6" Type="http://schemas.openxmlformats.org/officeDocument/2006/relationships/hyperlink" Target="http://developer.apple.com/library/ios/documentation/UIKit/Reference/UIApplicationDelegate_Protocol/Reference/Reference.html%23//apple_ref/occ/intfm/UIApplicationDelegate/applicationWillEnterForeground:" TargetMode="External"/><Relationship Id="rId7" Type="http://schemas.openxmlformats.org/officeDocument/2006/relationships/hyperlink" Target="http://developer.apple.com/library/ios/documentation/UIKit/Reference/UIApplication_Class/Reference/Reference.html%23//apple_ref/c/data/UIApplicationWillEnterForegroundNotification" TargetMode="External"/><Relationship Id="rId8" Type="http://schemas.openxmlformats.org/officeDocument/2006/relationships/hyperlink" Target="http://developer.apple.com/library/ios/documentation/UIKit/Reference/UIApplicationDelegate_Protocol/Reference/Reference.html%23//apple_ref/occ/intfm/UIApplicationDelegate/applicationWillTerminate:" TargetMode="External"/><Relationship Id="rId1" Type="http://schemas.openxmlformats.org/officeDocument/2006/relationships/slideLayout" Target="../slideLayouts/slideLayout13.xml"/><Relationship Id="rId2" Type="http://schemas.openxmlformats.org/officeDocument/2006/relationships/hyperlink" Target="http://developer.apple.com/library/ios/documentation/UIKit/Reference/UIApplicationDelegate_Protocol/Reference/Reference.html%23//apple_ref/occ/intfm/UIApplicationDelegate/application:didFinishLaunchingWithOp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apple.com/documentation/uikit/uiapplicationlaunchoptionskey" TargetMode="External"/><Relationship Id="rId4" Type="http://schemas.openxmlformats.org/officeDocument/2006/relationships/hyperlink" Target="https://developer.apple.com/documentation/swift/bool" TargetMode="External"/><Relationship Id="rId1" Type="http://schemas.openxmlformats.org/officeDocument/2006/relationships/slideLayout" Target="../slideLayouts/slideLayout13.xml"/><Relationship Id="rId2" Type="http://schemas.openxmlformats.org/officeDocument/2006/relationships/hyperlink" Target="https://developer.apple.com/documentation/uikit/uiappl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ControllerObject.html%23//apple_ref/doc/uid/TP40008195-CH1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Cocoa/Reference/Foundation/Classes/NSRunLoop_Class/Reference/Reference.html%23//apple_ref/occ/cl/NSRunLoop" TargetMode="External"/><Relationship Id="rId3"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pple.com/iphone/library/documentation/UIKit/Reference/UIApplication_Class/Reference/Reference.html%23//apple_ref/occ/cl/UIApplication" TargetMode="External"/><Relationship Id="rId4" Type="http://schemas.openxmlformats.org/officeDocument/2006/relationships/hyperlink" Target="http://developer.apple.com/iphone/library/documentation/UIKit/Reference/UIWindow_Class/UIWindowClassReference/UIWindowClassReference.html%23//apple_ref/occ/cl/UIWindow" TargetMode="External"/><Relationship Id="rId5" Type="http://schemas.openxmlformats.org/officeDocument/2006/relationships/hyperlink" Target="http://developer.apple.com/iphone/library/documentation/UIKit/Reference/UIView_Class/UIView/UIView.html%23//apple_ref/occ/instm/UIView/hitTest:withEvent:" TargetMode="External"/><Relationship Id="rId6" Type="http://schemas.openxmlformats.org/officeDocument/2006/relationships/hyperlink" Target="http://developer.apple.com/iphone/library/documentation/UIKit/Reference/UIView_Class/UIView/UIView.html%23//apple_ref/occ/instm/UIView/pointInside:withEvent:" TargetMode="External"/><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Singleton.html%23//apple_ref/doc/uid/TP40008195-CH4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UIKit/Reference/UIApplication_Class/Reference/Reference.html%23//apple_ref/occ/instm/UIApplication/sendEvent:" TargetMode="External"/><Relationship Id="rId3" Type="http://schemas.openxmlformats.org/officeDocument/2006/relationships/hyperlink" Target="http://developer.apple.com/iphone/library/documentation/General/Conceptual/DevPedia-CocoaCore/MethodOverriding.html%23//apple_ref/doc/uid/TP40008195-CH5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pple.com/iphone/library/documentation/UIKit/Reference/UIApplication_Class/Reference/Reference.html%23//apple_ref/occ/cl/UIApplication" TargetMode="External"/><Relationship Id="rId4" Type="http://schemas.openxmlformats.org/officeDocument/2006/relationships/hyperlink" Target="http://developer.apple.com/iphone/library/documentation/UIKit/Reference/UIView_Class/UIView/UIView.html%23//apple_ref/occ/cl/UIView" TargetMode="External"/><Relationship Id="rId5" Type="http://schemas.openxmlformats.org/officeDocument/2006/relationships/hyperlink" Target="http://developer.apple.com/iphone/library/documentation/UIKit/Reference/UIWindow_Class/UIWindowClassReference/UIWindowClassReference.html%23//apple_ref/occ/cl/UIWindow" TargetMode="External"/><Relationship Id="rId6" Type="http://schemas.openxmlformats.org/officeDocument/2006/relationships/hyperlink" Target="http://developer.apple.com/iphone/library/documentation/UIKit/Reference/UIResponder_Class/Reference/Reference.html%23//apple_ref/occ/instm/UIResponder/canBecomeFirstResponder" TargetMode="External"/><Relationship Id="rId7" Type="http://schemas.openxmlformats.org/officeDocument/2006/relationships/hyperlink" Target="http://developer.apple.com/iphone/library/documentation/UIKit/Reference/UIResponder_Class/Reference/Reference.html%23//apple_ref/occ/instm/UIResponder/becomeFirstResponder" TargetMode="External"/><Relationship Id="rId1" Type="http://schemas.openxmlformats.org/officeDocument/2006/relationships/slideLayout" Target="../slideLayouts/slideLayout2.xml"/><Relationship Id="rId2" Type="http://schemas.openxmlformats.org/officeDocument/2006/relationships/hyperlink" Target="http://developer.apple.com/iphone/library/documentation/UIKit/Reference/UIResponder_Class/Reference/Reference.html%23//apple_ref/occ/cl/UIRespond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hyperlink" Target="http://developer.apple.com/iphone/library/documentation/General/Conceptual/DevPedia-CocoaCore/DeclaredProperty.html%23//apple_ref/doc/uid/TP40008195-CH13" TargetMode="External"/><Relationship Id="rId4" Type="http://schemas.openxmlformats.org/officeDocument/2006/relationships/hyperlink" Target="http://developer.apple.com/iphone/library/documentation/UIKit/Reference/UIApplication_Class/Reference/Reference.html%23//apple_ref/occ/instm/UIApplication/beginIgnoringInteractionEvents" TargetMode="External"/><Relationship Id="rId5" Type="http://schemas.openxmlformats.org/officeDocument/2006/relationships/hyperlink" Target="http://developer.apple.com/iphone/library/documentation/UIKit/Reference/UIApplication_Class/Reference/Reference.html%23//apple_ref/occ/instm/UIApplication/endIgnoringInteractionEvents" TargetMode="External"/><Relationship Id="rId6" Type="http://schemas.openxmlformats.org/officeDocument/2006/relationships/hyperlink" Target="http://developer.apple.com/iphone/library/documentation/UIKit/Reference/UIView_Class/UIView/UIView.html%23//apple_ref/occ/instm/UIView/setMultipleTouchEnabled:" TargetMode="External"/><Relationship Id="rId7" Type="http://schemas.openxmlformats.org/officeDocument/2006/relationships/hyperlink" Target="http://developer.apple.com/iphone/library/documentation/UIKit/Reference/UIView_Class/UIView/UIView.html%23//apple_ref/occ/instp/UIView/exclusiveTouch" TargetMode="External"/><Relationship Id="rId8" Type="http://schemas.openxmlformats.org/officeDocument/2006/relationships/hyperlink" Target="http://developer.apple.com/iphone/library/documentation/UIKit/Reference/UIView_Class/UIView/UIView.html%23//apple_ref/occ/instm/UIView/hitTest:withEvent:" TargetMode="External"/><Relationship Id="rId1" Type="http://schemas.openxmlformats.org/officeDocument/2006/relationships/slideLayout" Target="../slideLayouts/slideLayout2.xml"/><Relationship Id="rId2" Type="http://schemas.openxmlformats.org/officeDocument/2006/relationships/hyperlink" Target="http://developer.apple.com/iphone/library/documentation/UIKit/Reference/UIView_Class/UIView/UIView.html%23//apple_ref/occ/instp/UIView/userInteractionEnable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coa_(API)" TargetMode="External"/><Relationship Id="rId4" Type="http://schemas.openxmlformats.org/officeDocument/2006/relationships/hyperlink" Target="http://en.wikipedia.org/wiki/Objective-C" TargetMode="External"/><Relationship Id="rId1" Type="http://schemas.openxmlformats.org/officeDocument/2006/relationships/slideLayout" Target="../slideLayouts/slideLayout2.xml"/><Relationship Id="rId2" Type="http://schemas.openxmlformats.org/officeDocument/2006/relationships/hyperlink" Target="http://en.wikipedia.org/wiki/Mac_OS_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pple.com/iphone/library/documentation/General/Conceptual/DevPedia-CocoaCore/Message.html%23//apple_ref/doc/uid/TP40008195-CH59" TargetMode="External"/><Relationship Id="rId4" Type="http://schemas.openxmlformats.org/officeDocument/2006/relationships/hyperlink" Target="http://developer.apple.com/iphone/library/documentation/General/Conceptual/DevPedia-CocoaCore/Protocol.html%23//apple_ref/doc/uid/TP40008195-CH45" TargetMode="External"/><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Delegation.html%23//apple_ref/doc/uid/TP40008195-CH1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MVC.html%23//apple_ref/doc/uid/TP40008195-CH32"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Notification.html%23//apple_ref/doc/uid/TP40008195-CH3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General/Conceptual/DevPedia-CocoaCore/Bundle.html%23//apple_ref/doc/uid/TP40008195-CH4" TargetMode="External"/><Relationship Id="rId3" Type="http://schemas.openxmlformats.org/officeDocument/2006/relationships/hyperlink" Target="http://developer.apple.com/iphone/library/documentation/General/Conceptual/DevPedia-CocoaCore/PropertyList.html%23//apple_ref/doc/uid/TP40008195-CH44"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apple.com/library/ios/documentation/UIKit/Reference/UIImage_Class/Reference/Reference.html%23//apple_ref/occ/cl/UIImage" TargetMode="External"/><Relationship Id="rId4" Type="http://schemas.openxmlformats.org/officeDocument/2006/relationships/hyperlink" Target="http://developer.apple.com/library/ios/documentation/Cocoa/Reference/Foundation/Miscellaneous/Foundation_Functions/Reference/reference.html%23//apple_ref/c/macro/NSLocalizedString" TargetMode="External"/><Relationship Id="rId5" Type="http://schemas.openxmlformats.org/officeDocument/2006/relationships/hyperlink" Target="http://developer.apple.com/library/ios/documentation/Cocoa/Reference/Foundation/Classes/NSDictionary_Class/Reference/Reference.html%23//apple_ref/occ/clm/NSDictionary/dictionaryWithContentsOfURL:" TargetMode="External"/><Relationship Id="rId6" Type="http://schemas.openxmlformats.org/officeDocument/2006/relationships/hyperlink" Target="http://developer.apple.com/library/ios/documentation/Cocoa/Reference/Foundation/Classes/NSPropertyListSerialization_Class/Reference/Reference.html%23//apple_ref/occ/cl/NSPropertyListSerialization" TargetMode="External"/><Relationship Id="rId7" Type="http://schemas.openxmlformats.org/officeDocument/2006/relationships/hyperlink" Target="http://developer.apple.com/library/ios/documentation/Cocoa/Reference/Foundation/Classes/NSData_Class/Reference/Reference.html%23//apple_ref/occ/cl/NSData" TargetMode="External"/><Relationship Id="rId1" Type="http://schemas.openxmlformats.org/officeDocument/2006/relationships/slideLayout" Target="../slideLayouts/slideLayout2.xml"/><Relationship Id="rId2" Type="http://schemas.openxmlformats.org/officeDocument/2006/relationships/hyperlink" Target="http://developer.apple.com/library/ios/documentation/UIKit/Reference/UIStoryboard_Class/Reference/Reference.html%23//apple_ref/occ/cl/UIStoryboard"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developer.apple.com/iphone/library/documentation/UIKit/Reference/UIViewController_Class/Reference/Reference.html%23//apple_ref/occ/instm/UIViewController/didReceiveMemoryWarning" TargetMode="External"/><Relationship Id="rId4" Type="http://schemas.openxmlformats.org/officeDocument/2006/relationships/hyperlink" Target="http://developer.apple.com/iphone/library/documentation/UIKit/Reference/UIApplication_Class/Reference/Reference.html%23//apple_ref/c/data/UIApplicationDidReceiveMemoryWarningNotification" TargetMode="External"/><Relationship Id="rId1" Type="http://schemas.openxmlformats.org/officeDocument/2006/relationships/slideLayout" Target="../slideLayouts/slideLayout2.xml"/><Relationship Id="rId2" Type="http://schemas.openxmlformats.org/officeDocument/2006/relationships/hyperlink" Target="http://developer.apple.com/iphone/library/documentation/UIKit/Reference/UIApplicationDelegate_Protocol/Reference/Reference.html%23//apple_ref/occ/intfm/UIApplicationDelegate/applicationDidReceiveMemoryWarn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iphone/library/documentation/Cocoa/Reference/Foundation/Classes/NSURL_Class/Reference/Reference.html%23//apple_ref/occ/cl/NSURL" TargetMode="External"/><Relationship Id="rId3" Type="http://schemas.openxmlformats.org/officeDocument/2006/relationships/hyperlink" Target="http://developer.apple.com/iphone/library/documentation/UIKit/Reference/UIApplication_Class/Reference/Reference.html%23//apple_ref/occ/instm/UIApplication/openUR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t>Introduction to </a:t>
            </a:r>
            <a:r>
              <a:rPr lang="en-US" dirty="0" err="1" smtClean="0"/>
              <a:t>iOS</a:t>
            </a:r>
            <a:endParaRPr lang="en-US" dirty="0"/>
          </a:p>
        </p:txBody>
      </p:sp>
      <p:sp>
        <p:nvSpPr>
          <p:cNvPr id="2051" name="Rectangle 3"/>
          <p:cNvSpPr>
            <a:spLocks noGrp="1" noChangeArrowheads="1"/>
          </p:cNvSpPr>
          <p:nvPr>
            <p:ph type="subTitle" idx="1"/>
          </p:nvPr>
        </p:nvSpPr>
        <p:spPr/>
        <p:txBody>
          <a:bodyPr/>
          <a:lstStyle/>
          <a:p>
            <a:pPr eaLnBrk="1" hangingPunct="1"/>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457200"/>
          </a:xfrm>
        </p:spPr>
        <p:txBody>
          <a:bodyPr/>
          <a:lstStyle/>
          <a:p>
            <a:pPr eaLnBrk="1" hangingPunct="1"/>
            <a:r>
              <a:rPr lang="en-US" dirty="0"/>
              <a:t>Core OS Layer </a:t>
            </a:r>
          </a:p>
        </p:txBody>
      </p:sp>
      <p:sp>
        <p:nvSpPr>
          <p:cNvPr id="8195" name="Rectangle 3"/>
          <p:cNvSpPr>
            <a:spLocks noGrp="1" noChangeArrowheads="1"/>
          </p:cNvSpPr>
          <p:nvPr>
            <p:ph type="body" idx="1"/>
          </p:nvPr>
        </p:nvSpPr>
        <p:spPr>
          <a:xfrm>
            <a:off x="457200" y="838200"/>
            <a:ext cx="8229600" cy="6019800"/>
          </a:xfrm>
        </p:spPr>
        <p:txBody>
          <a:bodyPr/>
          <a:lstStyle/>
          <a:p>
            <a:pPr eaLnBrk="1" hangingPunct="1">
              <a:lnSpc>
                <a:spcPct val="80000"/>
              </a:lnSpc>
            </a:pPr>
            <a:r>
              <a:rPr lang="en-US" sz="2000" dirty="0" smtClean="0"/>
              <a:t>Accelerate Framework</a:t>
            </a:r>
          </a:p>
          <a:p>
            <a:pPr lvl="1" eaLnBrk="1" hangingPunct="1">
              <a:lnSpc>
                <a:spcPct val="80000"/>
              </a:lnSpc>
            </a:pPr>
            <a:r>
              <a:rPr lang="en-US" sz="1600" dirty="0" smtClean="0"/>
              <a:t> digital signal processing (DSP), linear algebra, and image-processing</a:t>
            </a:r>
          </a:p>
          <a:p>
            <a:pPr eaLnBrk="1" hangingPunct="1">
              <a:lnSpc>
                <a:spcPct val="80000"/>
              </a:lnSpc>
            </a:pPr>
            <a:r>
              <a:rPr lang="en-US" sz="2000" dirty="0" smtClean="0"/>
              <a:t>Core Bluetooth Framework</a:t>
            </a:r>
          </a:p>
          <a:p>
            <a:pPr eaLnBrk="1" hangingPunct="1">
              <a:lnSpc>
                <a:spcPct val="80000"/>
              </a:lnSpc>
            </a:pPr>
            <a:r>
              <a:rPr lang="en-US" sz="2000" dirty="0" smtClean="0"/>
              <a:t>Local Authentication Framework</a:t>
            </a:r>
          </a:p>
          <a:p>
            <a:pPr lvl="1" eaLnBrk="1" hangingPunct="1">
              <a:lnSpc>
                <a:spcPct val="80000"/>
              </a:lnSpc>
            </a:pPr>
            <a:r>
              <a:rPr lang="en-US" sz="1600" dirty="0" smtClean="0"/>
              <a:t>use Touch ID to authenticate the user</a:t>
            </a:r>
          </a:p>
          <a:p>
            <a:pPr eaLnBrk="1" hangingPunct="1">
              <a:lnSpc>
                <a:spcPct val="80000"/>
              </a:lnSpc>
            </a:pPr>
            <a:r>
              <a:rPr lang="en-US" sz="2000" dirty="0" smtClean="0"/>
              <a:t>Network Extension Framework</a:t>
            </a:r>
          </a:p>
          <a:p>
            <a:pPr lvl="1" eaLnBrk="1" hangingPunct="1">
              <a:lnSpc>
                <a:spcPct val="80000"/>
              </a:lnSpc>
            </a:pPr>
            <a:r>
              <a:rPr lang="en-US" sz="1600" dirty="0" smtClean="0"/>
              <a:t>support for configuring and controlling Virtual Private Network (VPN) tunnels.</a:t>
            </a:r>
          </a:p>
          <a:p>
            <a:pPr eaLnBrk="1" hangingPunct="1">
              <a:lnSpc>
                <a:spcPct val="80000"/>
              </a:lnSpc>
            </a:pPr>
            <a:r>
              <a:rPr lang="en-US" sz="1800" dirty="0" err="1" smtClean="0"/>
              <a:t>ExternalAccessory.framework</a:t>
            </a:r>
            <a:r>
              <a:rPr lang="en-US" sz="1800" dirty="0" smtClean="0"/>
              <a:t> </a:t>
            </a:r>
            <a:endParaRPr lang="en-US" sz="1800" dirty="0"/>
          </a:p>
          <a:p>
            <a:pPr lvl="1" eaLnBrk="1" hangingPunct="1">
              <a:lnSpc>
                <a:spcPct val="80000"/>
              </a:lnSpc>
            </a:pPr>
            <a:r>
              <a:rPr lang="en-US" sz="1600" dirty="0"/>
              <a:t>support for communicating with hardware accessories attached to an </a:t>
            </a:r>
            <a:r>
              <a:rPr lang="en-US" sz="1600" dirty="0" err="1"/>
              <a:t>iPhone</a:t>
            </a:r>
            <a:r>
              <a:rPr lang="en-US" sz="1600" dirty="0"/>
              <a:t> or iPod touch device through the 30-pin dock connector </a:t>
            </a:r>
          </a:p>
          <a:p>
            <a:pPr eaLnBrk="1" hangingPunct="1">
              <a:lnSpc>
                <a:spcPct val="80000"/>
              </a:lnSpc>
            </a:pPr>
            <a:r>
              <a:rPr lang="en-US" sz="1800" dirty="0" err="1"/>
              <a:t>Security.framework</a:t>
            </a:r>
            <a:r>
              <a:rPr lang="en-US" sz="1800" dirty="0"/>
              <a:t> </a:t>
            </a:r>
          </a:p>
          <a:p>
            <a:pPr lvl="1" eaLnBrk="1" hangingPunct="1">
              <a:lnSpc>
                <a:spcPct val="80000"/>
              </a:lnSpc>
            </a:pPr>
            <a:r>
              <a:rPr lang="en-US" sz="1600" dirty="0"/>
              <a:t>provides interfaces for managing certificates, public and private keys, and trust policies </a:t>
            </a:r>
          </a:p>
          <a:p>
            <a:pPr eaLnBrk="1" hangingPunct="1">
              <a:lnSpc>
                <a:spcPct val="80000"/>
              </a:lnSpc>
            </a:pPr>
            <a:r>
              <a:rPr lang="en-US" sz="1800" dirty="0"/>
              <a:t>System</a:t>
            </a:r>
          </a:p>
          <a:p>
            <a:pPr lvl="1" eaLnBrk="1" hangingPunct="1">
              <a:lnSpc>
                <a:spcPct val="80000"/>
              </a:lnSpc>
            </a:pPr>
            <a:r>
              <a:rPr lang="en-US" sz="1600" dirty="0"/>
              <a:t>The system level encompasses the kernel environment, drivers, and low-level UNIX interfaces of the operating system</a:t>
            </a:r>
          </a:p>
          <a:p>
            <a:pPr lvl="1" eaLnBrk="1" hangingPunct="1">
              <a:lnSpc>
                <a:spcPct val="80000"/>
              </a:lnSpc>
            </a:pPr>
            <a:r>
              <a:rPr lang="en-US" sz="1600" dirty="0"/>
              <a:t>manages the virtual memory system, threads, file system, network, and </a:t>
            </a:r>
            <a:r>
              <a:rPr lang="en-US" sz="1600" dirty="0" err="1"/>
              <a:t>interprocess</a:t>
            </a:r>
            <a:r>
              <a:rPr lang="en-US" sz="1600" dirty="0"/>
              <a:t> communication </a:t>
            </a:r>
          </a:p>
          <a:p>
            <a:pPr eaLnBrk="1" hangingPunct="1">
              <a:lnSpc>
                <a:spcPct val="80000"/>
              </a:lnSpc>
            </a:pPr>
            <a:r>
              <a:rPr lang="en-US" sz="1800" dirty="0"/>
              <a:t>Accessing low-level features of the operating system through the </a:t>
            </a:r>
            <a:r>
              <a:rPr lang="en-US" sz="1800" dirty="0" err="1"/>
              <a:t>LibSystem</a:t>
            </a:r>
            <a:r>
              <a:rPr lang="en-US" sz="1800" dirty="0"/>
              <a:t> library. (C-based interfaces) </a:t>
            </a:r>
          </a:p>
          <a:p>
            <a:pPr lvl="1" eaLnBrk="1" hangingPunct="1">
              <a:lnSpc>
                <a:spcPct val="80000"/>
              </a:lnSpc>
            </a:pPr>
            <a:endParaRPr lang="en-US" sz="1600" dirty="0"/>
          </a:p>
          <a:p>
            <a:pPr eaLnBrk="1" hangingPunct="1">
              <a:lnSpc>
                <a:spcPct val="80000"/>
              </a:lnSpc>
            </a:pP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457200"/>
            <a:ext cx="8229600" cy="5668963"/>
          </a:xfrm>
        </p:spPr>
        <p:txBody>
          <a:bodyPr/>
          <a:lstStyle/>
          <a:p>
            <a:pPr eaLnBrk="1" hangingPunct="1">
              <a:buFontTx/>
              <a:buNone/>
            </a:pPr>
            <a:r>
              <a:rPr lang="en-US"/>
              <a:t> </a:t>
            </a:r>
          </a:p>
        </p:txBody>
      </p:sp>
      <p:pic>
        <p:nvPicPr>
          <p:cNvPr id="35843" name="Picture 5" descr="Cocoa in the architecture of Aspen"/>
          <p:cNvPicPr>
            <a:picLocks noChangeAspect="1" noChangeArrowheads="1"/>
          </p:cNvPicPr>
          <p:nvPr/>
        </p:nvPicPr>
        <p:blipFill>
          <a:blip r:embed="rId2"/>
          <a:srcRect/>
          <a:stretch>
            <a:fillRect/>
          </a:stretch>
        </p:blipFill>
        <p:spPr bwMode="auto">
          <a:xfrm>
            <a:off x="1066800" y="1524000"/>
            <a:ext cx="62484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p:txBody>
          <a:bodyPr/>
          <a:lstStyle/>
          <a:p>
            <a:pPr eaLnBrk="1" hangingPunct="1">
              <a:buFontTx/>
              <a:buNone/>
            </a:pPr>
            <a:r>
              <a:rPr lang="en-US" sz="2800"/>
              <a:t> </a:t>
            </a:r>
          </a:p>
        </p:txBody>
      </p:sp>
      <p:pic>
        <p:nvPicPr>
          <p:cNvPr id="9219" name="Picture 9" descr="strongDiagram of the iPhones Archicture/strong">
            <a:hlinkClick r:id="rId2" tooltip="iPhone Architecture"/>
          </p:cNvPr>
          <p:cNvPicPr>
            <a:picLocks noGrp="1" noChangeAspect="1" noChangeArrowheads="1"/>
          </p:cNvPicPr>
          <p:nvPr>
            <p:ph sz="half" idx="2"/>
          </p:nvPr>
        </p:nvPicPr>
        <p:blipFill>
          <a:blip r:embed="rId3"/>
          <a:srcRect/>
          <a:stretch>
            <a:fillRect/>
          </a:stretch>
        </p:blipFill>
        <p:spPr>
          <a:xfrm>
            <a:off x="609600" y="685800"/>
            <a:ext cx="7924800" cy="5441950"/>
          </a:xfrm>
        </p:spPr>
      </p:pic>
      <p:sp>
        <p:nvSpPr>
          <p:cNvPr id="9220" name="Text Box 12"/>
          <p:cNvSpPr txBox="1">
            <a:spLocks noChangeArrowheads="1"/>
          </p:cNvSpPr>
          <p:nvPr/>
        </p:nvSpPr>
        <p:spPr bwMode="auto">
          <a:xfrm>
            <a:off x="6553200" y="6324600"/>
            <a:ext cx="2009775" cy="274638"/>
          </a:xfrm>
          <a:prstGeom prst="rect">
            <a:avLst/>
          </a:prstGeom>
          <a:noFill/>
          <a:ln w="9525">
            <a:noFill/>
            <a:miter lim="800000"/>
            <a:headEnd/>
            <a:tailEnd/>
          </a:ln>
        </p:spPr>
        <p:txBody>
          <a:bodyPr wrap="none">
            <a:prstTxWarp prst="textNoShape">
              <a:avLst/>
            </a:prstTxWarp>
            <a:spAutoFit/>
          </a:bodyPr>
          <a:lstStyle/>
          <a:p>
            <a:r>
              <a:rPr lang="en-US" sz="1200"/>
              <a:t>Copyright the Coffee Desk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1066800"/>
            <a:ext cx="7772400" cy="2994025"/>
          </a:xfrm>
        </p:spPr>
        <p:txBody>
          <a:bodyPr/>
          <a:lstStyle/>
          <a:p>
            <a:pPr eaLnBrk="1" hangingPunct="1"/>
            <a:r>
              <a:rPr lang="en-US"/>
              <a:t>iPhone</a:t>
            </a:r>
            <a:br>
              <a:rPr lang="en-US"/>
            </a:br>
            <a:r>
              <a:rPr lang="en-US"/>
              <a:t>Core Application Architecture</a:t>
            </a:r>
            <a:br>
              <a:rPr lang="en-US"/>
            </a:b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457200" y="1219200"/>
            <a:ext cx="8229600" cy="4906963"/>
          </a:xfrm>
        </p:spPr>
        <p:txBody>
          <a:bodyPr/>
          <a:lstStyle/>
          <a:p>
            <a:pPr eaLnBrk="1" hangingPunct="1">
              <a:lnSpc>
                <a:spcPct val="80000"/>
              </a:lnSpc>
            </a:pPr>
            <a:r>
              <a:rPr lang="en-US" sz="2000"/>
              <a:t>iPhone application is built using the UIKit framework </a:t>
            </a:r>
          </a:p>
          <a:p>
            <a:pPr eaLnBrk="1" hangingPunct="1">
              <a:lnSpc>
                <a:spcPct val="80000"/>
              </a:lnSpc>
            </a:pPr>
            <a:r>
              <a:rPr lang="en-US" sz="2000"/>
              <a:t>Has essentially the same core architecture. </a:t>
            </a:r>
          </a:p>
          <a:p>
            <a:pPr eaLnBrk="1" hangingPunct="1">
              <a:lnSpc>
                <a:spcPct val="80000"/>
              </a:lnSpc>
            </a:pPr>
            <a:r>
              <a:rPr lang="en-US" sz="2000"/>
              <a:t>UIKit provides the key objects needed to run the application and to coordinate the handling of user input and the display of content on the screen.</a:t>
            </a:r>
          </a:p>
          <a:p>
            <a:pPr eaLnBrk="1" hangingPunct="1">
              <a:lnSpc>
                <a:spcPct val="80000"/>
              </a:lnSpc>
            </a:pPr>
            <a:r>
              <a:rPr lang="en-US" sz="2000"/>
              <a:t>Differences between applications: </a:t>
            </a:r>
          </a:p>
          <a:p>
            <a:pPr lvl="1" eaLnBrk="1" hangingPunct="1">
              <a:lnSpc>
                <a:spcPct val="80000"/>
              </a:lnSpc>
            </a:pPr>
            <a:r>
              <a:rPr lang="en-US" sz="1800"/>
              <a:t>How they configure these default objects </a:t>
            </a:r>
          </a:p>
          <a:p>
            <a:pPr lvl="1" eaLnBrk="1" hangingPunct="1">
              <a:lnSpc>
                <a:spcPct val="80000"/>
              </a:lnSpc>
            </a:pPr>
            <a:r>
              <a:rPr lang="en-US" sz="1800"/>
              <a:t>where they incorporate custom objects to augment their application’s user interface and behavior.</a:t>
            </a:r>
          </a:p>
          <a:p>
            <a:pPr eaLnBrk="1" hangingPunct="1">
              <a:lnSpc>
                <a:spcPct val="80000"/>
              </a:lnSpc>
            </a:pPr>
            <a:r>
              <a:rPr lang="en-US" sz="2000"/>
              <a:t>Customizations may happen at the highest levels of the application.</a:t>
            </a:r>
          </a:p>
          <a:p>
            <a:pPr eaLnBrk="1" hangingPunct="1">
              <a:lnSpc>
                <a:spcPct val="80000"/>
              </a:lnSpc>
            </a:pPr>
            <a:r>
              <a:rPr lang="en-US" sz="2000"/>
              <a:t>UIKit framework manages the majority of the application’s key infrastructure. </a:t>
            </a:r>
          </a:p>
          <a:p>
            <a:pPr eaLnBrk="1" hangingPunct="1">
              <a:lnSpc>
                <a:spcPct val="80000"/>
              </a:lnSpc>
            </a:pPr>
            <a:r>
              <a:rPr lang="en-US" sz="2000"/>
              <a:t>An iPhone application receives events continuously from the system using the </a:t>
            </a:r>
            <a:r>
              <a:rPr lang="en-US" sz="2000">
                <a:hlinkClick r:id="rId2"/>
              </a:rPr>
              <a:t>UIApplication</a:t>
            </a:r>
            <a:r>
              <a:rPr lang="en-US" sz="2000"/>
              <a:t> object, but responding to the events is the responsibility of the custom code.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1020762"/>
          </a:xfrm>
        </p:spPr>
        <p:txBody>
          <a:bodyPr/>
          <a:lstStyle/>
          <a:p>
            <a:pPr eaLnBrk="1" hangingPunct="1"/>
            <a:r>
              <a:rPr lang="en-US"/>
              <a:t>	Application life cycle</a:t>
            </a:r>
          </a:p>
        </p:txBody>
      </p:sp>
      <p:sp>
        <p:nvSpPr>
          <p:cNvPr id="12291" name="Rectangle 3"/>
          <p:cNvSpPr>
            <a:spLocks noGrp="1" noChangeArrowheads="1"/>
          </p:cNvSpPr>
          <p:nvPr>
            <p:ph type="body" sz="half" idx="1"/>
          </p:nvPr>
        </p:nvSpPr>
        <p:spPr/>
        <p:txBody>
          <a:bodyPr/>
          <a:lstStyle/>
          <a:p>
            <a:pPr eaLnBrk="1" hangingPunct="1">
              <a:buFontTx/>
              <a:buNone/>
            </a:pPr>
            <a:r>
              <a:rPr lang="en-US" sz="2800"/>
              <a:t> </a:t>
            </a:r>
          </a:p>
        </p:txBody>
      </p:sp>
      <p:pic>
        <p:nvPicPr>
          <p:cNvPr id="12292" name="Picture 4" descr="Application life cycle"/>
          <p:cNvPicPr>
            <a:picLocks noGrp="1" noChangeAspect="1" noChangeArrowheads="1"/>
          </p:cNvPicPr>
          <p:nvPr>
            <p:ph sz="half" idx="2"/>
          </p:nvPr>
        </p:nvPicPr>
        <p:blipFill>
          <a:blip r:embed="rId2"/>
          <a:srcRect/>
          <a:stretch>
            <a:fillRect/>
          </a:stretch>
        </p:blipFill>
        <p:spPr>
          <a:xfrm>
            <a:off x="762000" y="1524000"/>
            <a:ext cx="7620000" cy="49530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314" name="Picture 2" descr="Application life cycle"/>
          <p:cNvPicPr>
            <a:picLocks noChangeAspect="1" noChangeArrowheads="1"/>
          </p:cNvPicPr>
          <p:nvPr/>
        </p:nvPicPr>
        <p:blipFill>
          <a:blip r:embed="rId2"/>
          <a:srcRect/>
          <a:stretch>
            <a:fillRect/>
          </a:stretch>
        </p:blipFill>
        <p:spPr bwMode="auto">
          <a:xfrm>
            <a:off x="1371600" y="152400"/>
            <a:ext cx="5991225" cy="657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2" descr="UIApplication Delegate messaging flowchart"/>
          <p:cNvPicPr>
            <a:picLocks noChangeAspect="1" noChangeArrowheads="1"/>
          </p:cNvPicPr>
          <p:nvPr/>
        </p:nvPicPr>
        <p:blipFill>
          <a:blip r:embed="rId2"/>
          <a:srcRect/>
          <a:stretch>
            <a:fillRect/>
          </a:stretch>
        </p:blipFill>
        <p:spPr bwMode="auto">
          <a:xfrm>
            <a:off x="1905000" y="0"/>
            <a:ext cx="5486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0178" name="Picture 2" descr="C:\Course\iphone\Fall_2012\images\lifecycle.jpg"/>
          <p:cNvPicPr>
            <a:picLocks noChangeAspect="1" noChangeArrowheads="1"/>
          </p:cNvPicPr>
          <p:nvPr/>
        </p:nvPicPr>
        <p:blipFill>
          <a:blip r:embed="rId2"/>
          <a:srcRect/>
          <a:stretch>
            <a:fillRect/>
          </a:stretch>
        </p:blipFill>
        <p:spPr bwMode="auto">
          <a:xfrm>
            <a:off x="1066800" y="228600"/>
            <a:ext cx="6553200" cy="6415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304800" y="152400"/>
            <a:ext cx="8229600" cy="6553200"/>
          </a:xfrm>
        </p:spPr>
        <p:txBody>
          <a:bodyPr/>
          <a:lstStyle/>
          <a:p>
            <a:pPr eaLnBrk="1" hangingPunct="1"/>
            <a:r>
              <a:rPr lang="en-US" sz="2000" dirty="0">
                <a:ea typeface="ＭＳ Ｐゴシック" pitchFamily="4" charset="-128"/>
                <a:cs typeface="ＭＳ Ｐゴシック" pitchFamily="4" charset="-128"/>
              </a:rPr>
              <a:t>Methods of your application delegate called during state transitions: </a:t>
            </a:r>
          </a:p>
          <a:p>
            <a:pPr eaLnBrk="1" hangingPunct="1"/>
            <a:r>
              <a:rPr lang="en-US" sz="2000" dirty="0">
                <a:ea typeface="ＭＳ Ｐゴシック" pitchFamily="4" charset="-128"/>
                <a:cs typeface="ＭＳ Ｐゴシック" pitchFamily="4" charset="-128"/>
                <a:hlinkClick r:id="rId2" action="ppaction://hlinkfile"/>
              </a:rPr>
              <a:t>application:didFinishLaunchingWithOptions:</a:t>
            </a:r>
            <a:endParaRPr lang="en-US" sz="2000" dirty="0">
              <a:ea typeface="ＭＳ Ｐゴシック" pitchFamily="4" charset="-128"/>
              <a:cs typeface="ＭＳ Ｐゴシック" pitchFamily="4" charset="-128"/>
            </a:endParaRPr>
          </a:p>
          <a:p>
            <a:pPr lvl="2" eaLnBrk="1" hangingPunct="1"/>
            <a:r>
              <a:rPr lang="en-US" sz="1400" i="1" dirty="0" err="1">
                <a:ea typeface="ＭＳ Ｐゴシック" pitchFamily="4" charset="-128"/>
              </a:rPr>
              <a:t>launchOptions</a:t>
            </a:r>
            <a:r>
              <a:rPr lang="en-US" sz="1400" i="1" dirty="0">
                <a:ea typeface="ＭＳ Ｐゴシック" pitchFamily="4" charset="-128"/>
              </a:rPr>
              <a:t>: </a:t>
            </a:r>
            <a:r>
              <a:rPr lang="en-US" sz="1400" dirty="0">
                <a:ea typeface="ＭＳ Ｐゴシック" pitchFamily="4" charset="-128"/>
              </a:rPr>
              <a:t> A dictionary indicating the reason the application was launched (if any). The contents of this dictionary may be empty in situations where the user launched the application directly. </a:t>
            </a:r>
          </a:p>
          <a:p>
            <a:pPr lvl="2" eaLnBrk="1" hangingPunct="1"/>
            <a:r>
              <a:rPr lang="en-US" sz="1400" dirty="0">
                <a:ea typeface="ＭＳ Ｐゴシック" pitchFamily="4" charset="-128"/>
              </a:rPr>
              <a:t>Called during the initial startup sequence followed by either the </a:t>
            </a:r>
            <a:r>
              <a:rPr lang="en-US" sz="2000" dirty="0">
                <a:ea typeface="ＭＳ Ｐゴシック" pitchFamily="4" charset="-128"/>
                <a:hlinkClick r:id="rId3" action="ppaction://hlinkfile"/>
              </a:rPr>
              <a:t>applicationDidBecomeActive:</a:t>
            </a:r>
            <a:r>
              <a:rPr lang="en-US" sz="2000" dirty="0">
                <a:ea typeface="ＭＳ Ｐゴシック" pitchFamily="4" charset="-128"/>
              </a:rPr>
              <a:t> or </a:t>
            </a:r>
            <a:r>
              <a:rPr lang="en-US" sz="2000" dirty="0">
                <a:ea typeface="ＭＳ Ｐゴシック" pitchFamily="4" charset="-128"/>
                <a:hlinkClick r:id="rId4" action="ppaction://hlinkfile"/>
              </a:rPr>
              <a:t>applicationDidEnterBackground:</a:t>
            </a:r>
            <a:endParaRPr lang="en-US" sz="2000" dirty="0">
              <a:ea typeface="ＭＳ Ｐゴシック" pitchFamily="4" charset="-128"/>
            </a:endParaRPr>
          </a:p>
          <a:p>
            <a:pPr lvl="2" eaLnBrk="1" hangingPunct="1"/>
            <a:r>
              <a:rPr lang="en-US" sz="1400" dirty="0" err="1">
                <a:ea typeface="ＭＳ Ｐゴシック" pitchFamily="4" charset="-128"/>
              </a:rPr>
              <a:t>NSApplicationDidFinishLaunchingNotification</a:t>
            </a:r>
            <a:r>
              <a:rPr lang="en-US" sz="1400" dirty="0">
                <a:ea typeface="ＭＳ Ｐゴシック" pitchFamily="4" charset="-128"/>
              </a:rPr>
              <a:t> can be added in any class to listen to the same event</a:t>
            </a:r>
          </a:p>
          <a:p>
            <a:pPr eaLnBrk="1" hangingPunct="1"/>
            <a:r>
              <a:rPr lang="en-US" sz="2000" dirty="0">
                <a:ea typeface="ＭＳ Ｐゴシック" pitchFamily="4" charset="-128"/>
                <a:cs typeface="ＭＳ Ｐゴシック" pitchFamily="4" charset="-128"/>
                <a:hlinkClick r:id="rId3" action="ppaction://hlinkfile"/>
              </a:rPr>
              <a:t>applicationDidBecomeActive:</a:t>
            </a:r>
            <a:endParaRPr lang="en-US" sz="2000" dirty="0">
              <a:ea typeface="ＭＳ Ｐゴシック" pitchFamily="4" charset="-128"/>
              <a:cs typeface="ＭＳ Ｐゴシック" pitchFamily="4" charset="-128"/>
            </a:endParaRPr>
          </a:p>
          <a:p>
            <a:pPr eaLnBrk="1" hangingPunct="1"/>
            <a:r>
              <a:rPr lang="en-US" sz="2000" dirty="0">
                <a:ea typeface="ＭＳ Ｐゴシック" pitchFamily="4" charset="-128"/>
                <a:cs typeface="ＭＳ Ｐゴシック" pitchFamily="4" charset="-128"/>
                <a:hlinkClick r:id="rId5" action="ppaction://hlinkfile"/>
              </a:rPr>
              <a:t>applicationWillResignActive:</a:t>
            </a:r>
            <a:endParaRPr lang="en-US" sz="2000" dirty="0">
              <a:ea typeface="ＭＳ Ｐゴシック" pitchFamily="4" charset="-128"/>
              <a:cs typeface="ＭＳ Ｐゴシック" pitchFamily="4" charset="-128"/>
            </a:endParaRPr>
          </a:p>
          <a:p>
            <a:pPr lvl="2" eaLnBrk="1" hangingPunct="1"/>
            <a:r>
              <a:rPr lang="en-US" sz="1400" dirty="0">
                <a:ea typeface="ＭＳ Ｐゴシック" pitchFamily="4" charset="-128"/>
              </a:rPr>
              <a:t>Called when the user presses the Home button or the system launches another application</a:t>
            </a:r>
          </a:p>
          <a:p>
            <a:pPr eaLnBrk="1" hangingPunct="1"/>
            <a:r>
              <a:rPr lang="en-US" sz="1400" dirty="0">
                <a:ea typeface="ＭＳ Ｐゴシック" pitchFamily="4" charset="-128"/>
                <a:cs typeface="ＭＳ Ｐゴシック" pitchFamily="4" charset="-128"/>
                <a:hlinkClick r:id="rId6" action="ppaction://hlinkfile"/>
              </a:rPr>
              <a:t>applicationWillEnterForeground</a:t>
            </a:r>
            <a:r>
              <a:rPr lang="en-US" sz="2000" dirty="0">
                <a:ea typeface="ＭＳ Ｐゴシック" pitchFamily="4" charset="-128"/>
                <a:cs typeface="ＭＳ Ｐゴシック" pitchFamily="4" charset="-128"/>
                <a:hlinkClick r:id="rId6" action="ppaction://hlinkfile"/>
              </a:rPr>
              <a:t>:</a:t>
            </a:r>
            <a:endParaRPr lang="en-US" sz="2000" dirty="0">
              <a:ea typeface="ＭＳ Ｐゴシック" pitchFamily="4" charset="-128"/>
              <a:cs typeface="ＭＳ Ｐゴシック" pitchFamily="4" charset="-128"/>
            </a:endParaRPr>
          </a:p>
          <a:p>
            <a:pPr lvl="1" eaLnBrk="1" hangingPunct="1"/>
            <a:r>
              <a:rPr lang="en-US" sz="1600" dirty="0"/>
              <a:t>The application is about to enter the foreground.</a:t>
            </a:r>
          </a:p>
          <a:p>
            <a:pPr lvl="1" eaLnBrk="1" hangingPunct="1"/>
            <a:r>
              <a:rPr lang="en-US" sz="1600" dirty="0">
                <a:hlinkClick r:id="rId7" action="ppaction://hlinkfile"/>
              </a:rPr>
              <a:t>UIApplicationWillEnterForegroundNotification</a:t>
            </a:r>
            <a:r>
              <a:rPr lang="en-US" sz="1600" dirty="0"/>
              <a:t> notification is also available for tracking when your application reenters the foreground.</a:t>
            </a:r>
          </a:p>
          <a:p>
            <a:pPr eaLnBrk="1" hangingPunct="1"/>
            <a:r>
              <a:rPr lang="en-US" sz="2000" dirty="0">
                <a:ea typeface="ＭＳ Ｐゴシック" pitchFamily="4" charset="-128"/>
                <a:cs typeface="ＭＳ Ｐゴシック" pitchFamily="4" charset="-128"/>
                <a:hlinkClick r:id="rId8" action="ppaction://hlinkfile"/>
              </a:rPr>
              <a:t>applicationWillTerminate:</a:t>
            </a:r>
            <a:endParaRPr lang="en-US" sz="2000" dirty="0">
              <a:ea typeface="ＭＳ Ｐゴシック" pitchFamily="4" charset="-128"/>
              <a:cs typeface="ＭＳ Ｐゴシック" pitchFamily="4" charset="-128"/>
            </a:endParaRPr>
          </a:p>
          <a:p>
            <a:pPr lvl="1" eaLnBrk="1" hangingPunct="1"/>
            <a:r>
              <a:rPr lang="en-US" sz="1400" dirty="0"/>
              <a:t>The application is about to be terminated and purged from memory entirely.</a:t>
            </a:r>
          </a:p>
          <a:p>
            <a:pPr lvl="1" eaLnBrk="1" hangingPunct="1"/>
            <a:r>
              <a:rPr lang="en-US" sz="1400" dirty="0"/>
              <a:t>Use this method to perform any final clean-up tasks, such as freeing shared resources, saving user data, invalidating timers, and storing enough application state to reconstitute the application’s interface when it is </a:t>
            </a:r>
            <a:r>
              <a:rPr lang="en-US" sz="1400" dirty="0" err="1"/>
              <a:t>relaunched</a:t>
            </a:r>
            <a:r>
              <a:rPr lang="en-US" sz="1400" dirty="0"/>
              <a:t>. </a:t>
            </a:r>
          </a:p>
          <a:p>
            <a:pPr eaLnBrk="1" hangingPunct="1"/>
            <a:r>
              <a:rPr lang="en-US" sz="2000" dirty="0">
                <a:ea typeface="ＭＳ Ｐゴシック" pitchFamily="4" charset="-128"/>
                <a:cs typeface="ＭＳ Ｐゴシック" pitchFamily="4" charset="-128"/>
                <a:hlinkClick r:id="rId4" action="ppaction://hlinkfile"/>
              </a:rPr>
              <a:t>applicationDidEnterBackground: </a:t>
            </a:r>
            <a:endParaRPr lang="en-US" sz="1600" dirty="0">
              <a:ea typeface="ＭＳ Ｐゴシック" pitchFamily="4" charset="-128"/>
              <a:cs typeface="ＭＳ Ｐゴシック" pitchFamily="4" charset="-128"/>
            </a:endParaRPr>
          </a:p>
          <a:p>
            <a:pPr lvl="1" eaLnBrk="1" hangingPunct="1"/>
            <a:endParaRPr lang="en-US" dirty="0"/>
          </a:p>
          <a:p>
            <a:pPr eaLnBrk="1" hangingPunct="1"/>
            <a:endParaRPr lang="en-US" dirty="0">
              <a:ea typeface="ＭＳ Ｐゴシック" pitchFamily="4" charset="-128"/>
              <a:cs typeface="ＭＳ Ｐゴシック" pitchFamily="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err="1" smtClean="0"/>
              <a:t>iOS</a:t>
            </a:r>
            <a:r>
              <a:rPr lang="en-US" dirty="0" smtClean="0"/>
              <a:t> </a:t>
            </a:r>
            <a:r>
              <a:rPr lang="en-US" dirty="0"/>
              <a:t>Technologies </a:t>
            </a:r>
          </a:p>
        </p:txBody>
      </p:sp>
      <p:sp>
        <p:nvSpPr>
          <p:cNvPr id="3075" name="Rectangle 3"/>
          <p:cNvSpPr>
            <a:spLocks noGrp="1" noChangeArrowheads="1"/>
          </p:cNvSpPr>
          <p:nvPr>
            <p:ph type="body" sz="half" idx="1"/>
          </p:nvPr>
        </p:nvSpPr>
        <p:spPr/>
        <p:txBody>
          <a:bodyPr/>
          <a:lstStyle/>
          <a:p>
            <a:pPr eaLnBrk="1" hangingPunct="1"/>
            <a:r>
              <a:rPr lang="en-US" sz="2800"/>
              <a:t>Set of layers, </a:t>
            </a:r>
          </a:p>
          <a:p>
            <a:pPr eaLnBrk="1" hangingPunct="1"/>
            <a:r>
              <a:rPr lang="en-US" sz="2800"/>
              <a:t>from fundamental services on which all applications rely, </a:t>
            </a:r>
          </a:p>
          <a:p>
            <a:pPr eaLnBrk="1" hangingPunct="1"/>
            <a:r>
              <a:rPr lang="en-US" sz="2800"/>
              <a:t>to higher-level layers that contain more sophisticated services and technologies. </a:t>
            </a:r>
          </a:p>
        </p:txBody>
      </p:sp>
      <p:pic>
        <p:nvPicPr>
          <p:cNvPr id="3076" name="Picture 6" descr="Layers of iPhone OS"/>
          <p:cNvPicPr>
            <a:picLocks noGrp="1" noChangeAspect="1" noChangeArrowheads="1"/>
          </p:cNvPicPr>
          <p:nvPr>
            <p:ph sz="half" idx="2"/>
          </p:nvPr>
        </p:nvPicPr>
        <p:blipFill>
          <a:blip r:embed="rId2"/>
          <a:srcRect/>
          <a:stretch>
            <a:fillRect/>
          </a:stretch>
        </p:blipFill>
        <p:spPr>
          <a:xfrm>
            <a:off x="4572000" y="2057400"/>
            <a:ext cx="4038600" cy="320040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sz="2400" dirty="0" smtClean="0">
                <a:ea typeface="ＭＳ Ｐゴシック" pitchFamily="4" charset="-128"/>
                <a:cs typeface="ＭＳ Ｐゴシック" pitchFamily="4" charset="-128"/>
              </a:rPr>
              <a:t>Methods of your application delegate called during state transitions ( Swift) </a:t>
            </a:r>
          </a:p>
          <a:p>
            <a:r>
              <a:rPr lang="en-US" sz="2400" dirty="0" err="1" smtClean="0"/>
              <a:t>func</a:t>
            </a:r>
            <a:r>
              <a:rPr lang="en-US" sz="2400" dirty="0" smtClean="0"/>
              <a:t> application(_ application: </a:t>
            </a:r>
            <a:r>
              <a:rPr lang="en-US" sz="2400" dirty="0" smtClean="0">
                <a:hlinkClick r:id="rId2"/>
              </a:rPr>
              <a:t>UIApplication</a:t>
            </a:r>
            <a:r>
              <a:rPr lang="en-US" sz="2400" dirty="0" smtClean="0"/>
              <a:t>, </a:t>
            </a:r>
            <a:r>
              <a:rPr lang="en-US" sz="2400" dirty="0" err="1" smtClean="0"/>
              <a:t>didFinishLaunchingWithOptions</a:t>
            </a:r>
            <a:r>
              <a:rPr lang="en-US" sz="2400" dirty="0" smtClean="0"/>
              <a:t> </a:t>
            </a:r>
            <a:r>
              <a:rPr lang="en-US" sz="2400" dirty="0" err="1" smtClean="0"/>
              <a:t>launchOptions</a:t>
            </a:r>
            <a:r>
              <a:rPr lang="en-US" sz="2400" dirty="0" smtClean="0"/>
              <a:t>: [</a:t>
            </a:r>
            <a:r>
              <a:rPr lang="en-US" sz="2400" dirty="0" smtClean="0">
                <a:hlinkClick r:id="rId3"/>
              </a:rPr>
              <a:t>UIApplicationLaunchOptionsKey</a:t>
            </a:r>
            <a:r>
              <a:rPr lang="en-US" sz="2400" dirty="0" smtClean="0"/>
              <a:t> : Any]? = nil) -&gt; </a:t>
            </a:r>
            <a:r>
              <a:rPr lang="en-US" sz="2400" dirty="0" smtClean="0">
                <a:hlinkClick r:id="rId4"/>
              </a:rPr>
              <a:t>Bool</a:t>
            </a:r>
            <a:endParaRPr lang="en-US" sz="2400" dirty="0" smtClean="0"/>
          </a:p>
          <a:p>
            <a:endParaRPr lang="en-US" sz="2400" dirty="0" smtClean="0"/>
          </a:p>
          <a:p>
            <a:pPr lvl="1"/>
            <a:r>
              <a:rPr lang="en-US" sz="2400" b="1" dirty="0" err="1" smtClean="0"/>
              <a:t>application(_:willFinishLaunchingWithOptions</a:t>
            </a:r>
            <a:r>
              <a:rPr lang="en-US" sz="2400" b="1" dirty="0" smtClean="0"/>
              <a:t>:)</a:t>
            </a:r>
          </a:p>
          <a:p>
            <a:pPr lvl="1">
              <a:buNone/>
            </a:pPr>
            <a:endParaRPr lang="en-US" sz="2400" b="1" dirty="0" smtClean="0"/>
          </a:p>
          <a:p>
            <a:r>
              <a:rPr lang="en-US" sz="2400" dirty="0" err="1" smtClean="0"/>
              <a:t>func</a:t>
            </a:r>
            <a:r>
              <a:rPr lang="en-US" sz="2400" dirty="0" smtClean="0"/>
              <a:t> </a:t>
            </a:r>
            <a:r>
              <a:rPr lang="en-US" sz="2400" dirty="0" err="1" smtClean="0"/>
              <a:t>applicationDidEnterBackground</a:t>
            </a:r>
            <a:r>
              <a:rPr lang="en-US" sz="2400" dirty="0" smtClean="0"/>
              <a:t>(_ application: </a:t>
            </a:r>
            <a:r>
              <a:rPr lang="en-US" sz="2400" dirty="0" smtClean="0">
                <a:hlinkClick r:id="rId2"/>
              </a:rPr>
              <a:t>UIApplication</a:t>
            </a:r>
            <a:r>
              <a:rPr lang="en-US" sz="2400" dirty="0" smtClean="0"/>
              <a:t>) </a:t>
            </a:r>
          </a:p>
          <a:p>
            <a:r>
              <a:rPr lang="en-US" sz="2400" dirty="0" err="1" smtClean="0"/>
              <a:t>func</a:t>
            </a:r>
            <a:r>
              <a:rPr lang="en-US" sz="2400" dirty="0" smtClean="0"/>
              <a:t> </a:t>
            </a:r>
            <a:r>
              <a:rPr lang="en-US" sz="2400" dirty="0" err="1" smtClean="0"/>
              <a:t>applicationDidBecomeActive</a:t>
            </a:r>
            <a:r>
              <a:rPr lang="en-US" sz="2400" dirty="0" smtClean="0"/>
              <a:t>(_ application: </a:t>
            </a:r>
            <a:r>
              <a:rPr lang="en-US" sz="2400" dirty="0" smtClean="0">
                <a:hlinkClick r:id="rId2"/>
              </a:rPr>
              <a:t>UIApplication</a:t>
            </a:r>
            <a:r>
              <a:rPr lang="en-US" sz="2400" dirty="0" smtClean="0"/>
              <a:t>)</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  </a:t>
            </a:r>
          </a:p>
        </p:txBody>
      </p:sp>
      <p:sp>
        <p:nvSpPr>
          <p:cNvPr id="16387" name="Rectangle 3"/>
          <p:cNvSpPr>
            <a:spLocks noGrp="1" noChangeArrowheads="1"/>
          </p:cNvSpPr>
          <p:nvPr>
            <p:ph type="body" idx="1"/>
          </p:nvPr>
        </p:nvSpPr>
        <p:spPr>
          <a:xfrm>
            <a:off x="457200" y="762000"/>
            <a:ext cx="8229600" cy="5364163"/>
          </a:xfrm>
        </p:spPr>
        <p:txBody>
          <a:bodyPr/>
          <a:lstStyle/>
          <a:p>
            <a:pPr eaLnBrk="1" hangingPunct="1">
              <a:lnSpc>
                <a:spcPct val="80000"/>
              </a:lnSpc>
            </a:pPr>
            <a:r>
              <a:rPr lang="en-US" sz="2400"/>
              <a:t>The UIApplicationMain function at the heart of the preceding listing takes four parameters and uses them to initialize the application. </a:t>
            </a:r>
          </a:p>
          <a:p>
            <a:pPr lvl="1" eaLnBrk="1" hangingPunct="1">
              <a:lnSpc>
                <a:spcPct val="80000"/>
              </a:lnSpc>
            </a:pPr>
            <a:r>
              <a:rPr lang="en-US" sz="2000"/>
              <a:t>argc and argv, </a:t>
            </a:r>
          </a:p>
          <a:p>
            <a:pPr lvl="1" eaLnBrk="1" hangingPunct="1">
              <a:lnSpc>
                <a:spcPct val="80000"/>
              </a:lnSpc>
            </a:pPr>
            <a:r>
              <a:rPr lang="en-US" sz="2000"/>
              <a:t>The class of the application object ( UIApplication by default), </a:t>
            </a:r>
          </a:p>
          <a:p>
            <a:pPr lvl="1" eaLnBrk="1" hangingPunct="1">
              <a:lnSpc>
                <a:spcPct val="80000"/>
              </a:lnSpc>
            </a:pPr>
            <a:r>
              <a:rPr lang="en-US" sz="2000"/>
              <a:t>The class of the application delegate ( loaded from template). </a:t>
            </a:r>
          </a:p>
          <a:p>
            <a:pPr lvl="1" eaLnBrk="1" hangingPunct="1">
              <a:lnSpc>
                <a:spcPct val="80000"/>
              </a:lnSpc>
              <a:buFontTx/>
              <a:buNone/>
            </a:pPr>
            <a:endParaRPr lang="en-US" sz="2000"/>
          </a:p>
          <a:p>
            <a:pPr eaLnBrk="1" hangingPunct="1">
              <a:lnSpc>
                <a:spcPct val="80000"/>
              </a:lnSpc>
            </a:pPr>
            <a:r>
              <a:rPr lang="en-US" sz="2400" b="1"/>
              <a:t>The Application Delegate</a:t>
            </a:r>
          </a:p>
          <a:p>
            <a:pPr eaLnBrk="1" hangingPunct="1">
              <a:lnSpc>
                <a:spcPct val="80000"/>
              </a:lnSpc>
              <a:buFontTx/>
              <a:buNone/>
            </a:pPr>
            <a:endParaRPr lang="en-US" sz="2400" b="1"/>
          </a:p>
          <a:p>
            <a:pPr lvl="1" eaLnBrk="1" hangingPunct="1">
              <a:lnSpc>
                <a:spcPct val="80000"/>
              </a:lnSpc>
            </a:pPr>
            <a:r>
              <a:rPr lang="en-US" sz="2000"/>
              <a:t>Monitors the high-level behavior of the application</a:t>
            </a:r>
          </a:p>
          <a:p>
            <a:pPr lvl="1" eaLnBrk="1" hangingPunct="1">
              <a:lnSpc>
                <a:spcPct val="80000"/>
              </a:lnSpc>
            </a:pPr>
            <a:r>
              <a:rPr lang="en-US" sz="2000"/>
              <a:t>A custom object that you provide. </a:t>
            </a:r>
          </a:p>
          <a:p>
            <a:pPr lvl="1" eaLnBrk="1" hangingPunct="1">
              <a:lnSpc>
                <a:spcPct val="80000"/>
              </a:lnSpc>
            </a:pPr>
            <a:r>
              <a:rPr lang="en-US" sz="2000"/>
              <a:t>Delegation is a mechanism used to avoid sub-classing complex UIKit objects, such as the default UIApplication object. Instead of subclassing and overriding methods, you use the complex object unmodified and put your custom code inside the delegate object. As interesting events occur, the complex object sends messages to your delegate object. You can use these “hooks” to execute your custom code and implement the behavior you need.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The Event-Handling Cycle</a:t>
            </a:r>
          </a:p>
        </p:txBody>
      </p:sp>
      <p:sp>
        <p:nvSpPr>
          <p:cNvPr id="18435" name="Rectangle 3"/>
          <p:cNvSpPr>
            <a:spLocks noGrp="1" noChangeArrowheads="1"/>
          </p:cNvSpPr>
          <p:nvPr>
            <p:ph type="body" idx="1"/>
          </p:nvPr>
        </p:nvSpPr>
        <p:spPr/>
        <p:txBody>
          <a:bodyPr/>
          <a:lstStyle/>
          <a:p>
            <a:pPr eaLnBrk="1" hangingPunct="1">
              <a:lnSpc>
                <a:spcPct val="80000"/>
              </a:lnSpc>
            </a:pPr>
            <a:r>
              <a:rPr lang="en-US" sz="2000"/>
              <a:t>After the UIApplicationMain function initializes the application, it starts the infrastructure needed to manage the application’s event and drawing cycle, which is depicted in Figure 1-2. </a:t>
            </a:r>
          </a:p>
          <a:p>
            <a:pPr eaLnBrk="1" hangingPunct="1">
              <a:lnSpc>
                <a:spcPct val="80000"/>
              </a:lnSpc>
            </a:pPr>
            <a:r>
              <a:rPr lang="en-US" sz="2000"/>
              <a:t>As the user interacts with a device, iPhone OS detects touch events and places them in the application’s event queue. </a:t>
            </a:r>
          </a:p>
          <a:p>
            <a:pPr eaLnBrk="1" hangingPunct="1">
              <a:lnSpc>
                <a:spcPct val="80000"/>
              </a:lnSpc>
            </a:pPr>
            <a:r>
              <a:rPr lang="en-US" sz="2000"/>
              <a:t>The event-handling infrastructure of the UIApplication object takes each event off the top of this queue and delivers it to the object that best suited to handle it.</a:t>
            </a:r>
          </a:p>
          <a:p>
            <a:pPr eaLnBrk="1" hangingPunct="1">
              <a:lnSpc>
                <a:spcPct val="80000"/>
              </a:lnSpc>
            </a:pPr>
            <a:r>
              <a:rPr lang="en-US" sz="2000"/>
              <a:t> For example, a touch event occurring in a button would be delivered to the corresponding button object. </a:t>
            </a:r>
          </a:p>
          <a:p>
            <a:pPr eaLnBrk="1" hangingPunct="1">
              <a:lnSpc>
                <a:spcPct val="80000"/>
              </a:lnSpc>
            </a:pPr>
            <a:r>
              <a:rPr lang="en-US" sz="2000"/>
              <a:t>Events can also be delivered to </a:t>
            </a:r>
            <a:r>
              <a:rPr lang="en-US" sz="2000">
                <a:hlinkClick r:id="rId2"/>
              </a:rPr>
              <a:t>controller objects</a:t>
            </a:r>
            <a:r>
              <a:rPr lang="en-US" sz="2000"/>
              <a:t> and other objects indirectly responsible for handling touch events in the application.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The Event-Handling Cycle</a:t>
            </a:r>
          </a:p>
        </p:txBody>
      </p:sp>
      <p:sp>
        <p:nvSpPr>
          <p:cNvPr id="19459" name="Rectangle 3"/>
          <p:cNvSpPr>
            <a:spLocks noGrp="1" noChangeArrowheads="1"/>
          </p:cNvSpPr>
          <p:nvPr>
            <p:ph type="body" idx="1"/>
          </p:nvPr>
        </p:nvSpPr>
        <p:spPr/>
        <p:txBody>
          <a:bodyPr/>
          <a:lstStyle/>
          <a:p>
            <a:pPr eaLnBrk="1" hangingPunct="1">
              <a:buFontTx/>
              <a:buNone/>
            </a:pPr>
            <a:r>
              <a:rPr lang="en-US"/>
              <a:t> </a:t>
            </a:r>
          </a:p>
        </p:txBody>
      </p:sp>
      <p:pic>
        <p:nvPicPr>
          <p:cNvPr id="5" name="Picture 4"/>
          <p:cNvPicPr>
            <a:picLocks noChangeAspect="1"/>
          </p:cNvPicPr>
          <p:nvPr/>
        </p:nvPicPr>
        <p:blipFill>
          <a:blip r:embed="rId2"/>
          <a:stretch>
            <a:fillRect/>
          </a:stretch>
        </p:blipFill>
        <p:spPr>
          <a:xfrm>
            <a:off x="533400" y="1447800"/>
            <a:ext cx="8229600" cy="4953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457200"/>
            <a:ext cx="8229600" cy="5668963"/>
          </a:xfrm>
        </p:spPr>
        <p:txBody>
          <a:bodyPr/>
          <a:lstStyle/>
          <a:p>
            <a:pPr eaLnBrk="1" hangingPunct="1">
              <a:buFontTx/>
              <a:buNone/>
            </a:pPr>
            <a:r>
              <a:rPr lang="en-US" sz="1600"/>
              <a:t> - A run loop monitors sources of input for a given thread of execution. </a:t>
            </a:r>
          </a:p>
          <a:p>
            <a:pPr eaLnBrk="1" hangingPunct="1">
              <a:buFontTx/>
              <a:buNone/>
            </a:pPr>
            <a:r>
              <a:rPr lang="en-US" sz="1600"/>
              <a:t> - When an input source has data to process, the run loop wakes up the thread and dispatches control to the handler for that input source. </a:t>
            </a:r>
          </a:p>
          <a:p>
            <a:pPr eaLnBrk="1" hangingPunct="1">
              <a:buFontTx/>
              <a:buNone/>
            </a:pPr>
            <a:r>
              <a:rPr lang="en-US" sz="1600"/>
              <a:t> - When the handler finishes, control passes back to the run loop, which processes the next event or puts the thread to sleep if there is nothing more to do. </a:t>
            </a:r>
          </a:p>
          <a:p>
            <a:pPr eaLnBrk="1" hangingPunct="1">
              <a:buFontTx/>
              <a:buNone/>
            </a:pPr>
            <a:r>
              <a:rPr lang="en-US" sz="1600"/>
              <a:t>- Can install  own input sources, including ports and timers, on a run loop using the </a:t>
            </a:r>
            <a:r>
              <a:rPr lang="en-US" sz="1600">
                <a:hlinkClick r:id="rId2"/>
              </a:rPr>
              <a:t>NSRunLoop</a:t>
            </a:r>
            <a:r>
              <a:rPr lang="en-US" sz="1600"/>
              <a:t> class of the Foundation framework.</a:t>
            </a:r>
            <a:r>
              <a:rPr lang="en-US"/>
              <a:t> </a:t>
            </a:r>
          </a:p>
        </p:txBody>
      </p:sp>
      <p:pic>
        <p:nvPicPr>
          <p:cNvPr id="20483" name="Picture 3" descr="Processing events in the main run loop"/>
          <p:cNvPicPr>
            <a:picLocks noChangeAspect="1" noChangeArrowheads="1"/>
          </p:cNvPicPr>
          <p:nvPr/>
        </p:nvPicPr>
        <p:blipFill>
          <a:blip r:embed="rId3"/>
          <a:srcRect/>
          <a:stretch>
            <a:fillRect/>
          </a:stretch>
        </p:blipFill>
        <p:spPr bwMode="auto">
          <a:xfrm>
            <a:off x="990600" y="3124200"/>
            <a:ext cx="670560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Event Delivery</a:t>
            </a:r>
          </a:p>
        </p:txBody>
      </p:sp>
      <p:sp>
        <p:nvSpPr>
          <p:cNvPr id="21507" name="Rectangle 3"/>
          <p:cNvSpPr>
            <a:spLocks noGrp="1" noChangeArrowheads="1"/>
          </p:cNvSpPr>
          <p:nvPr>
            <p:ph type="body" idx="1"/>
          </p:nvPr>
        </p:nvSpPr>
        <p:spPr/>
        <p:txBody>
          <a:bodyPr/>
          <a:lstStyle/>
          <a:p>
            <a:pPr eaLnBrk="1" hangingPunct="1">
              <a:lnSpc>
                <a:spcPct val="80000"/>
              </a:lnSpc>
            </a:pPr>
            <a:r>
              <a:rPr lang="en-US" sz="1800"/>
              <a:t>The </a:t>
            </a:r>
            <a:r>
              <a:rPr lang="en-US" sz="1800">
                <a:hlinkClick r:id="rId2"/>
              </a:rPr>
              <a:t>singleton</a:t>
            </a:r>
            <a:r>
              <a:rPr lang="en-US" sz="1800"/>
              <a:t> </a:t>
            </a:r>
            <a:r>
              <a:rPr lang="en-US" sz="1800">
                <a:hlinkClick r:id="rId3"/>
              </a:rPr>
              <a:t>UIApplication</a:t>
            </a:r>
            <a:r>
              <a:rPr lang="en-US" sz="1800"/>
              <a:t> object managing the application takes an event from the top of the queue and dispatches it for handling – typically to the window currently the focus for user events—</a:t>
            </a:r>
          </a:p>
          <a:p>
            <a:pPr eaLnBrk="1" hangingPunct="1">
              <a:lnSpc>
                <a:spcPct val="80000"/>
              </a:lnSpc>
            </a:pPr>
            <a:r>
              <a:rPr lang="en-US" sz="1800"/>
              <a:t>The </a:t>
            </a:r>
            <a:r>
              <a:rPr lang="en-US" sz="1800">
                <a:hlinkClick r:id="rId4"/>
              </a:rPr>
              <a:t>UIWindow</a:t>
            </a:r>
            <a:r>
              <a:rPr lang="en-US" sz="1800"/>
              <a:t> object representing that window sends the event to an initial object for handling. </a:t>
            </a:r>
          </a:p>
          <a:p>
            <a:pPr eaLnBrk="1" hangingPunct="1">
              <a:lnSpc>
                <a:spcPct val="80000"/>
              </a:lnSpc>
            </a:pPr>
            <a:r>
              <a:rPr lang="en-US" sz="1800"/>
              <a:t>That object is different for touch events and motion events.</a:t>
            </a:r>
          </a:p>
          <a:p>
            <a:pPr eaLnBrk="1" hangingPunct="1">
              <a:lnSpc>
                <a:spcPct val="80000"/>
              </a:lnSpc>
            </a:pPr>
            <a:endParaRPr lang="en-US" sz="1800" b="1"/>
          </a:p>
          <a:p>
            <a:pPr eaLnBrk="1" hangingPunct="1">
              <a:lnSpc>
                <a:spcPct val="80000"/>
              </a:lnSpc>
            </a:pPr>
            <a:r>
              <a:rPr lang="en-US" sz="1800" b="1"/>
              <a:t>Touch events.</a:t>
            </a:r>
            <a:r>
              <a:rPr lang="en-US" sz="1800"/>
              <a:t> </a:t>
            </a:r>
          </a:p>
          <a:p>
            <a:pPr lvl="1" eaLnBrk="1" hangingPunct="1">
              <a:lnSpc>
                <a:spcPct val="80000"/>
              </a:lnSpc>
            </a:pPr>
            <a:r>
              <a:rPr lang="en-US" sz="1600"/>
              <a:t>The window object uses hit-testing and the responder chain to find the view to receive the touch event. </a:t>
            </a:r>
          </a:p>
          <a:p>
            <a:pPr lvl="1" eaLnBrk="1" hangingPunct="1">
              <a:lnSpc>
                <a:spcPct val="80000"/>
              </a:lnSpc>
            </a:pPr>
            <a:r>
              <a:rPr lang="en-US" sz="1600"/>
              <a:t>Calls </a:t>
            </a:r>
            <a:r>
              <a:rPr lang="en-US" sz="1600">
                <a:hlinkClick r:id="rId5"/>
              </a:rPr>
              <a:t>hitTest:withEvent:</a:t>
            </a:r>
            <a:r>
              <a:rPr lang="en-US" sz="1600"/>
              <a:t> on the top-most view of the view hierarchy; </a:t>
            </a:r>
          </a:p>
          <a:p>
            <a:pPr lvl="1" eaLnBrk="1" hangingPunct="1">
              <a:lnSpc>
                <a:spcPct val="80000"/>
              </a:lnSpc>
            </a:pPr>
            <a:r>
              <a:rPr lang="en-US" sz="1600"/>
              <a:t>proceeds by recursively calling </a:t>
            </a:r>
            <a:r>
              <a:rPr lang="en-US" sz="1600">
                <a:hlinkClick r:id="rId6"/>
              </a:rPr>
              <a:t>pointInside:withEvent:</a:t>
            </a:r>
            <a:r>
              <a:rPr lang="en-US" sz="1600"/>
              <a:t> on each view in the view hierarchy that returns YES, proceeding down the hierarchy until it finds the subview within whose bounds the touch took place. That view becomes the hit-test view. </a:t>
            </a:r>
          </a:p>
          <a:p>
            <a:pPr lvl="1" eaLnBrk="1" hangingPunct="1">
              <a:lnSpc>
                <a:spcPct val="80000"/>
              </a:lnSpc>
            </a:pPr>
            <a:r>
              <a:rPr lang="en-US" sz="1600"/>
              <a:t>If the hit-test view cannot handle the event, the event travels up the responder chain  until the system finds a view that can handle it. </a:t>
            </a:r>
          </a:p>
          <a:p>
            <a:pPr lvl="1" eaLnBrk="1" hangingPunct="1">
              <a:lnSpc>
                <a:spcPct val="80000"/>
              </a:lnSpc>
            </a:pPr>
            <a:r>
              <a:rPr lang="en-US" sz="1600"/>
              <a:t>A touch object is associated with its hit-test view for its lifetime, even if the touch represented by the object subsequently moves outside the view.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Event Delivery (Cont)</a:t>
            </a:r>
          </a:p>
        </p:txBody>
      </p:sp>
      <p:sp>
        <p:nvSpPr>
          <p:cNvPr id="22531" name="Rectangle 3"/>
          <p:cNvSpPr>
            <a:spLocks noGrp="1" noChangeArrowheads="1"/>
          </p:cNvSpPr>
          <p:nvPr>
            <p:ph type="body" idx="1"/>
          </p:nvPr>
        </p:nvSpPr>
        <p:spPr/>
        <p:txBody>
          <a:bodyPr/>
          <a:lstStyle/>
          <a:p>
            <a:pPr eaLnBrk="1" hangingPunct="1">
              <a:lnSpc>
                <a:spcPct val="90000"/>
              </a:lnSpc>
            </a:pPr>
            <a:r>
              <a:rPr lang="en-US" sz="2800" b="1"/>
              <a:t>Motion events</a:t>
            </a:r>
            <a:r>
              <a:rPr lang="en-US" sz="2800"/>
              <a:t>. </a:t>
            </a:r>
          </a:p>
          <a:p>
            <a:pPr lvl="1" eaLnBrk="1" hangingPunct="1">
              <a:lnSpc>
                <a:spcPct val="90000"/>
              </a:lnSpc>
            </a:pPr>
            <a:r>
              <a:rPr lang="en-US" sz="2400"/>
              <a:t>The window object sends the motion event to the first responder for handling. </a:t>
            </a:r>
          </a:p>
          <a:p>
            <a:pPr lvl="1" eaLnBrk="1" hangingPunct="1">
              <a:lnSpc>
                <a:spcPct val="90000"/>
              </a:lnSpc>
            </a:pPr>
            <a:r>
              <a:rPr lang="en-US" sz="2400"/>
              <a:t>Although the hit-test view and the first responder are often the same view object, they do not have to be the same. </a:t>
            </a:r>
          </a:p>
          <a:p>
            <a:pPr lvl="1" eaLnBrk="1" hangingPunct="1">
              <a:lnSpc>
                <a:spcPct val="90000"/>
              </a:lnSpc>
            </a:pPr>
            <a:r>
              <a:rPr lang="en-US" sz="2400"/>
              <a:t>The UIApplication object and each UIWindow object dispatches events in the </a:t>
            </a:r>
            <a:r>
              <a:rPr lang="en-US" sz="2400">
                <a:hlinkClick r:id="rId2"/>
              </a:rPr>
              <a:t>sendEvent:</a:t>
            </a:r>
            <a:r>
              <a:rPr lang="en-US" sz="2400"/>
              <a:t> method. </a:t>
            </a:r>
          </a:p>
          <a:p>
            <a:pPr lvl="1" eaLnBrk="1" hangingPunct="1">
              <a:lnSpc>
                <a:spcPct val="90000"/>
              </a:lnSpc>
            </a:pPr>
            <a:r>
              <a:rPr lang="en-US" sz="2400"/>
              <a:t>Because these methods are funnel points for events coming into an application, you can subclass UIApplication or UIWindow and </a:t>
            </a:r>
            <a:r>
              <a:rPr lang="en-US" sz="2400">
                <a:hlinkClick r:id="rId3"/>
              </a:rPr>
              <a:t>override</a:t>
            </a:r>
            <a:r>
              <a:rPr lang="en-US" sz="2400"/>
              <a:t> the sendEvent</a:t>
            </a:r>
          </a:p>
          <a:p>
            <a:pPr eaLnBrk="1" hangingPunct="1">
              <a:lnSpc>
                <a:spcPct val="90000"/>
              </a:lnSpc>
            </a:pPr>
            <a:endParaRPr lang="en-US" sz="2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t>Responder Objects and the Responder Chain</a:t>
            </a:r>
          </a:p>
        </p:txBody>
      </p:sp>
      <p:sp>
        <p:nvSpPr>
          <p:cNvPr id="23555" name="Rectangle 3"/>
          <p:cNvSpPr>
            <a:spLocks noGrp="1" noChangeArrowheads="1"/>
          </p:cNvSpPr>
          <p:nvPr>
            <p:ph type="body" idx="1"/>
          </p:nvPr>
        </p:nvSpPr>
        <p:spPr>
          <a:xfrm>
            <a:off x="457200" y="1447800"/>
            <a:ext cx="8229600" cy="4678363"/>
          </a:xfrm>
        </p:spPr>
        <p:txBody>
          <a:bodyPr/>
          <a:lstStyle/>
          <a:p>
            <a:pPr eaLnBrk="1" hangingPunct="1">
              <a:lnSpc>
                <a:spcPct val="80000"/>
              </a:lnSpc>
            </a:pPr>
            <a:r>
              <a:rPr lang="en-US" sz="1400"/>
              <a:t>A responder object is an object that can respond to events and handle them.</a:t>
            </a:r>
          </a:p>
          <a:p>
            <a:pPr eaLnBrk="1" hangingPunct="1">
              <a:lnSpc>
                <a:spcPct val="80000"/>
              </a:lnSpc>
            </a:pPr>
            <a:r>
              <a:rPr lang="en-US" sz="1400"/>
              <a:t> </a:t>
            </a:r>
            <a:r>
              <a:rPr lang="en-US" sz="1400">
                <a:hlinkClick r:id="rId2"/>
              </a:rPr>
              <a:t>UIResponder</a:t>
            </a:r>
            <a:r>
              <a:rPr lang="en-US" sz="1400"/>
              <a:t> is the base class for all responder objects, also known as, simply, responders. </a:t>
            </a:r>
          </a:p>
          <a:p>
            <a:pPr eaLnBrk="1" hangingPunct="1">
              <a:lnSpc>
                <a:spcPct val="80000"/>
              </a:lnSpc>
            </a:pPr>
            <a:r>
              <a:rPr lang="en-US" sz="1400"/>
              <a:t>It defines the programmatic interface not only for event handling but for common responder behavior. </a:t>
            </a:r>
          </a:p>
          <a:p>
            <a:pPr eaLnBrk="1" hangingPunct="1">
              <a:lnSpc>
                <a:spcPct val="80000"/>
              </a:lnSpc>
            </a:pPr>
            <a:r>
              <a:rPr lang="en-US" sz="1400">
                <a:hlinkClick r:id="rId3"/>
              </a:rPr>
              <a:t>UIApplication</a:t>
            </a:r>
            <a:r>
              <a:rPr lang="en-US" sz="1400"/>
              <a:t>, </a:t>
            </a:r>
            <a:r>
              <a:rPr lang="en-US" sz="1400">
                <a:hlinkClick r:id="rId4"/>
              </a:rPr>
              <a:t>UIView</a:t>
            </a:r>
            <a:r>
              <a:rPr lang="en-US" sz="1400"/>
              <a:t>, and all UIKit classes that descend from UIView (including </a:t>
            </a:r>
            <a:r>
              <a:rPr lang="en-US" sz="1400">
                <a:hlinkClick r:id="rId5"/>
              </a:rPr>
              <a:t>UIWindow</a:t>
            </a:r>
            <a:r>
              <a:rPr lang="en-US" sz="1400"/>
              <a:t>) inherit directly or indirectly from UIResponder - their instances are responder objects.</a:t>
            </a:r>
          </a:p>
          <a:p>
            <a:pPr eaLnBrk="1" hangingPunct="1">
              <a:lnSpc>
                <a:spcPct val="80000"/>
              </a:lnSpc>
            </a:pPr>
            <a:r>
              <a:rPr lang="en-US" sz="1400"/>
              <a:t>The first responder is the responder object in an application (usually a UIView object) that is designated to be the first recipient of events other than touch events. </a:t>
            </a:r>
          </a:p>
          <a:p>
            <a:pPr eaLnBrk="1" hangingPunct="1">
              <a:lnSpc>
                <a:spcPct val="80000"/>
              </a:lnSpc>
            </a:pPr>
            <a:r>
              <a:rPr lang="en-US" sz="1400"/>
              <a:t>A UIWindow object sends the first responder these events in messages, giving it the first shot at handling them. </a:t>
            </a:r>
          </a:p>
          <a:p>
            <a:pPr eaLnBrk="1" hangingPunct="1">
              <a:lnSpc>
                <a:spcPct val="80000"/>
              </a:lnSpc>
            </a:pPr>
            <a:r>
              <a:rPr lang="en-US" sz="1400"/>
              <a:t>To receive these messages, the responder object must implement </a:t>
            </a:r>
            <a:r>
              <a:rPr lang="en-US" sz="1400">
                <a:hlinkClick r:id="rId6"/>
              </a:rPr>
              <a:t>canBecomeFirstResponder</a:t>
            </a:r>
            <a:r>
              <a:rPr lang="en-US" sz="1400"/>
              <a:t> to return YES; it must also receive a </a:t>
            </a:r>
            <a:r>
              <a:rPr lang="en-US" sz="1400">
                <a:hlinkClick r:id="rId7"/>
              </a:rPr>
              <a:t>becomeFirstResponder</a:t>
            </a:r>
            <a:r>
              <a:rPr lang="en-US" sz="1400"/>
              <a:t> message (which it can invoke on itself).</a:t>
            </a:r>
          </a:p>
          <a:p>
            <a:pPr eaLnBrk="1" hangingPunct="1">
              <a:lnSpc>
                <a:spcPct val="80000"/>
              </a:lnSpc>
            </a:pPr>
            <a:r>
              <a:rPr lang="en-US" sz="1400"/>
              <a:t>The first responder is the first view in a window to receive the following type of events and messages:</a:t>
            </a:r>
          </a:p>
          <a:p>
            <a:pPr lvl="1" eaLnBrk="1" hangingPunct="1">
              <a:lnSpc>
                <a:spcPct val="80000"/>
              </a:lnSpc>
            </a:pPr>
            <a:r>
              <a:rPr lang="en-US" sz="1200"/>
              <a:t>Motion events—via calls to the </a:t>
            </a:r>
            <a:r>
              <a:rPr lang="en-US" sz="1200">
                <a:hlinkClick r:id="rId2"/>
              </a:rPr>
              <a:t>UIResponder</a:t>
            </a:r>
            <a:r>
              <a:rPr lang="en-US" sz="1200"/>
              <a:t> motion-handling methods</a:t>
            </a:r>
          </a:p>
          <a:p>
            <a:pPr lvl="1" eaLnBrk="1" hangingPunct="1">
              <a:lnSpc>
                <a:spcPct val="80000"/>
              </a:lnSpc>
            </a:pPr>
            <a:r>
              <a:rPr lang="en-US" sz="1200"/>
              <a:t>Action messages—sent when the user manipulates a control (such as a button or slider) and no target is specified for the action message</a:t>
            </a:r>
          </a:p>
          <a:p>
            <a:pPr lvl="1" eaLnBrk="1" hangingPunct="1">
              <a:lnSpc>
                <a:spcPct val="80000"/>
              </a:lnSpc>
            </a:pPr>
            <a:r>
              <a:rPr lang="en-US" sz="1200"/>
              <a:t>Editing-menu messages—sent when users tap the commands of the editing menu </a:t>
            </a:r>
          </a:p>
          <a:p>
            <a:pPr eaLnBrk="1" hangingPunct="1">
              <a:lnSpc>
                <a:spcPct val="80000"/>
              </a:lnSpc>
            </a:pPr>
            <a:r>
              <a:rPr lang="en-US" sz="1400"/>
              <a:t>The first responder also plays a role in text editing. </a:t>
            </a:r>
          </a:p>
          <a:p>
            <a:pPr eaLnBrk="1" hangingPunct="1">
              <a:lnSpc>
                <a:spcPct val="80000"/>
              </a:lnSpc>
            </a:pPr>
            <a:r>
              <a:rPr lang="en-US" sz="1400"/>
              <a:t>A text view or text field that is the focus of editing is made the first responder, which causes the virtual keyboard to appear.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a:t>The responder chain in iPhone OS </a:t>
            </a:r>
          </a:p>
        </p:txBody>
      </p:sp>
      <p:sp>
        <p:nvSpPr>
          <p:cNvPr id="24579" name="Rectangle 3"/>
          <p:cNvSpPr>
            <a:spLocks noGrp="1" noChangeArrowheads="1"/>
          </p:cNvSpPr>
          <p:nvPr>
            <p:ph type="body" idx="1"/>
          </p:nvPr>
        </p:nvSpPr>
        <p:spPr/>
        <p:txBody>
          <a:bodyPr/>
          <a:lstStyle/>
          <a:p>
            <a:pPr eaLnBrk="1" hangingPunct="1">
              <a:buFontTx/>
              <a:buNone/>
            </a:pPr>
            <a:r>
              <a:rPr lang="en-US"/>
              <a:t> </a:t>
            </a:r>
          </a:p>
        </p:txBody>
      </p:sp>
      <p:pic>
        <p:nvPicPr>
          <p:cNvPr id="24580" name="Picture 4" descr="uikit_responder_chain"/>
          <p:cNvPicPr>
            <a:picLocks noChangeAspect="1" noChangeArrowheads="1"/>
          </p:cNvPicPr>
          <p:nvPr/>
        </p:nvPicPr>
        <p:blipFill>
          <a:blip r:embed="rId2"/>
          <a:srcRect/>
          <a:stretch>
            <a:fillRect/>
          </a:stretch>
        </p:blipFill>
        <p:spPr bwMode="auto">
          <a:xfrm>
            <a:off x="2667000" y="1981200"/>
            <a:ext cx="3962400" cy="420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381000"/>
          </a:xfrm>
        </p:spPr>
        <p:txBody>
          <a:bodyPr/>
          <a:lstStyle/>
          <a:p>
            <a:pPr eaLnBrk="1" hangingPunct="1"/>
            <a:r>
              <a:rPr lang="en-US" sz="4000"/>
              <a:t>Regulating Event Delivery</a:t>
            </a:r>
          </a:p>
        </p:txBody>
      </p:sp>
      <p:sp>
        <p:nvSpPr>
          <p:cNvPr id="25603" name="Rectangle 3"/>
          <p:cNvSpPr>
            <a:spLocks noGrp="1" noChangeArrowheads="1"/>
          </p:cNvSpPr>
          <p:nvPr>
            <p:ph type="body" idx="1"/>
          </p:nvPr>
        </p:nvSpPr>
        <p:spPr>
          <a:xfrm>
            <a:off x="457200" y="838200"/>
            <a:ext cx="8229600" cy="5791200"/>
          </a:xfrm>
        </p:spPr>
        <p:txBody>
          <a:bodyPr/>
          <a:lstStyle/>
          <a:p>
            <a:pPr eaLnBrk="1" hangingPunct="1">
              <a:lnSpc>
                <a:spcPct val="80000"/>
              </a:lnSpc>
            </a:pPr>
            <a:r>
              <a:rPr lang="en-US" sz="1400"/>
              <a:t>UIKit gives applications programmatic means to simplify event handling or to turn off the stream of events completely. </a:t>
            </a:r>
          </a:p>
          <a:p>
            <a:pPr eaLnBrk="1" hangingPunct="1">
              <a:lnSpc>
                <a:spcPct val="80000"/>
              </a:lnSpc>
            </a:pPr>
            <a:r>
              <a:rPr lang="en-US" sz="1400" b="1"/>
              <a:t>Turning off delivery of touch events</a:t>
            </a:r>
            <a:r>
              <a:rPr lang="en-US" sz="1400"/>
              <a:t>. </a:t>
            </a:r>
          </a:p>
          <a:p>
            <a:pPr lvl="1" eaLnBrk="1" hangingPunct="1">
              <a:lnSpc>
                <a:spcPct val="80000"/>
              </a:lnSpc>
            </a:pPr>
            <a:r>
              <a:rPr lang="en-US" sz="1400"/>
              <a:t>By default, a view receives touch events, but you can set its </a:t>
            </a:r>
            <a:r>
              <a:rPr lang="en-US" sz="1400">
                <a:hlinkClick r:id="rId2"/>
              </a:rPr>
              <a:t>userInteractionEnabled</a:t>
            </a:r>
            <a:r>
              <a:rPr lang="en-US" sz="1400"/>
              <a:t> </a:t>
            </a:r>
            <a:r>
              <a:rPr lang="en-US" sz="1400">
                <a:hlinkClick r:id="rId3"/>
              </a:rPr>
              <a:t>property</a:t>
            </a:r>
            <a:r>
              <a:rPr lang="en-US" sz="1400"/>
              <a:t> to NO to turn off delivery of events. </a:t>
            </a:r>
          </a:p>
          <a:p>
            <a:pPr lvl="1" eaLnBrk="1" hangingPunct="1">
              <a:lnSpc>
                <a:spcPct val="80000"/>
              </a:lnSpc>
            </a:pPr>
            <a:r>
              <a:rPr lang="en-US" sz="1400"/>
              <a:t>A view also does not receive events if it’s hidden or if it’s transparent.</a:t>
            </a:r>
          </a:p>
          <a:p>
            <a:pPr eaLnBrk="1" hangingPunct="1">
              <a:lnSpc>
                <a:spcPct val="80000"/>
              </a:lnSpc>
            </a:pPr>
            <a:r>
              <a:rPr lang="en-US" sz="1400" b="1"/>
              <a:t>Turning off delivery of touch events for a period. </a:t>
            </a:r>
          </a:p>
          <a:p>
            <a:pPr lvl="1" eaLnBrk="1" hangingPunct="1">
              <a:lnSpc>
                <a:spcPct val="80000"/>
              </a:lnSpc>
            </a:pPr>
            <a:r>
              <a:rPr lang="en-US" sz="1400"/>
              <a:t>An application can call the UIApplication method </a:t>
            </a:r>
            <a:r>
              <a:rPr lang="en-US" sz="1400">
                <a:hlinkClick r:id="rId4"/>
              </a:rPr>
              <a:t>beginIgnoringInteractionEvents</a:t>
            </a:r>
            <a:r>
              <a:rPr lang="en-US" sz="1400"/>
              <a:t> and later call the </a:t>
            </a:r>
            <a:r>
              <a:rPr lang="en-US" sz="1400">
                <a:hlinkClick r:id="rId5"/>
              </a:rPr>
              <a:t>endIgnoringInteractionEvents</a:t>
            </a:r>
            <a:r>
              <a:rPr lang="en-US" sz="1400"/>
              <a:t> method. </a:t>
            </a:r>
          </a:p>
          <a:p>
            <a:pPr eaLnBrk="1" hangingPunct="1">
              <a:lnSpc>
                <a:spcPct val="80000"/>
              </a:lnSpc>
            </a:pPr>
            <a:r>
              <a:rPr lang="en-US" sz="1400" b="1"/>
              <a:t>Turning on delivery of multiple touches.</a:t>
            </a:r>
            <a:r>
              <a:rPr lang="en-US" sz="1400"/>
              <a:t> </a:t>
            </a:r>
          </a:p>
          <a:p>
            <a:pPr lvl="1" eaLnBrk="1" hangingPunct="1">
              <a:lnSpc>
                <a:spcPct val="80000"/>
              </a:lnSpc>
            </a:pPr>
            <a:r>
              <a:rPr lang="en-US" sz="1400"/>
              <a:t>By default, a view ignores all but the first touch during a multi-touch sequence. </a:t>
            </a:r>
          </a:p>
          <a:p>
            <a:pPr lvl="1" eaLnBrk="1" hangingPunct="1">
              <a:lnSpc>
                <a:spcPct val="80000"/>
              </a:lnSpc>
            </a:pPr>
            <a:r>
              <a:rPr lang="en-US" sz="1400"/>
              <a:t>If you want the view to handle multiple touches you must enable this capability for the view. </a:t>
            </a:r>
          </a:p>
          <a:p>
            <a:pPr lvl="1" eaLnBrk="1" hangingPunct="1">
              <a:lnSpc>
                <a:spcPct val="80000"/>
              </a:lnSpc>
            </a:pPr>
            <a:r>
              <a:rPr lang="en-US" sz="1400"/>
              <a:t>You do this programmatically by setting the </a:t>
            </a:r>
            <a:r>
              <a:rPr lang="en-US" sz="1400">
                <a:hlinkClick r:id="rId6"/>
              </a:rPr>
              <a:t>multipleTouchEnabled</a:t>
            </a:r>
            <a:r>
              <a:rPr lang="en-US" sz="1400"/>
              <a:t> property of your view to YES, or in Interface Builder by setting the related attribute in the inspector for the related view. </a:t>
            </a:r>
          </a:p>
          <a:p>
            <a:pPr eaLnBrk="1" hangingPunct="1">
              <a:lnSpc>
                <a:spcPct val="80000"/>
              </a:lnSpc>
            </a:pPr>
            <a:r>
              <a:rPr lang="en-US" sz="1400" b="1"/>
              <a:t>Restricting event delivery to a single view</a:t>
            </a:r>
            <a:r>
              <a:rPr lang="en-US" sz="1400"/>
              <a:t>. </a:t>
            </a:r>
          </a:p>
          <a:p>
            <a:pPr lvl="1" eaLnBrk="1" hangingPunct="1">
              <a:lnSpc>
                <a:spcPct val="80000"/>
              </a:lnSpc>
            </a:pPr>
            <a:r>
              <a:rPr lang="en-US" sz="1400"/>
              <a:t>By default, a view’s </a:t>
            </a:r>
            <a:r>
              <a:rPr lang="en-US" sz="1400">
                <a:hlinkClick r:id="rId7"/>
              </a:rPr>
              <a:t>exclusiveTouch</a:t>
            </a:r>
            <a:r>
              <a:rPr lang="en-US" sz="1400"/>
              <a:t> property is set to NO, does not block other views in a window from receiving touches. </a:t>
            </a:r>
          </a:p>
          <a:p>
            <a:pPr lvl="1" eaLnBrk="1" hangingPunct="1">
              <a:lnSpc>
                <a:spcPct val="80000"/>
              </a:lnSpc>
            </a:pPr>
            <a:r>
              <a:rPr lang="en-US" sz="1400"/>
              <a:t>If you set the property to YES, you mark the view so that, if it is tracking touches, it is the only view in the window that is tracking touches. Other views in the window cannot receive those touches.</a:t>
            </a:r>
          </a:p>
          <a:p>
            <a:pPr lvl="1" eaLnBrk="1" hangingPunct="1">
              <a:lnSpc>
                <a:spcPct val="80000"/>
              </a:lnSpc>
            </a:pPr>
            <a:r>
              <a:rPr lang="en-US" sz="1400"/>
              <a:t>A view that is marked “exclusive touch” does not receive touches that are associated with other views in the same window.</a:t>
            </a:r>
          </a:p>
          <a:p>
            <a:pPr lvl="1" eaLnBrk="1" hangingPunct="1">
              <a:lnSpc>
                <a:spcPct val="80000"/>
              </a:lnSpc>
            </a:pPr>
            <a:r>
              <a:rPr lang="en-US" sz="1400"/>
              <a:t> If a finger contacts an exclusive-touch view, then that touch is delivered only if that view is the only view tracking a finger in that window. </a:t>
            </a:r>
          </a:p>
          <a:p>
            <a:pPr lvl="1" eaLnBrk="1" hangingPunct="1">
              <a:lnSpc>
                <a:spcPct val="80000"/>
              </a:lnSpc>
            </a:pPr>
            <a:r>
              <a:rPr lang="en-US" sz="1400"/>
              <a:t>If a finger touches a non-exclusive view, then that touch is delivered only if there is not another finger tracking in an exclusive-touch view. </a:t>
            </a:r>
          </a:p>
          <a:p>
            <a:pPr eaLnBrk="1" hangingPunct="1">
              <a:lnSpc>
                <a:spcPct val="80000"/>
              </a:lnSpc>
            </a:pPr>
            <a:r>
              <a:rPr lang="en-US" sz="1400" b="1"/>
              <a:t>Restricting event delivery to subviews</a:t>
            </a:r>
            <a:r>
              <a:rPr lang="en-US" sz="1400"/>
              <a:t>. A custom UIView class can override </a:t>
            </a:r>
            <a:r>
              <a:rPr lang="en-US" sz="1400">
                <a:hlinkClick r:id="rId8"/>
              </a:rPr>
              <a:t>hitTest:withEvent:</a:t>
            </a:r>
            <a:r>
              <a:rPr lang="en-US" sz="1400"/>
              <a:t> to restrict the delivery of multi-touch events to its subviews.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868362"/>
          </a:xfrm>
        </p:spPr>
        <p:txBody>
          <a:bodyPr/>
          <a:lstStyle/>
          <a:p>
            <a:pPr eaLnBrk="1" hangingPunct="1"/>
            <a:r>
              <a:rPr lang="en-US" dirty="0"/>
              <a:t>Cocoa Touch</a:t>
            </a:r>
          </a:p>
        </p:txBody>
      </p:sp>
      <p:sp>
        <p:nvSpPr>
          <p:cNvPr id="34819" name="Rectangle 3"/>
          <p:cNvSpPr>
            <a:spLocks noGrp="1" noChangeArrowheads="1"/>
          </p:cNvSpPr>
          <p:nvPr>
            <p:ph type="body" idx="1"/>
          </p:nvPr>
        </p:nvSpPr>
        <p:spPr>
          <a:xfrm>
            <a:off x="457200" y="1066800"/>
            <a:ext cx="8229600" cy="5562600"/>
          </a:xfrm>
        </p:spPr>
        <p:txBody>
          <a:bodyPr/>
          <a:lstStyle/>
          <a:p>
            <a:pPr eaLnBrk="1" hangingPunct="1">
              <a:lnSpc>
                <a:spcPct val="90000"/>
              </a:lnSpc>
            </a:pPr>
            <a:r>
              <a:rPr lang="en-US" sz="2400" dirty="0"/>
              <a:t>An object-oriented library of tools that contains many of the objects and methods needed to develop applications for </a:t>
            </a:r>
            <a:r>
              <a:rPr lang="en-US" sz="2400" dirty="0" err="1"/>
              <a:t>iPhone</a:t>
            </a:r>
            <a:r>
              <a:rPr lang="en-US" sz="2400" dirty="0"/>
              <a:t>, iPod, and </a:t>
            </a:r>
            <a:r>
              <a:rPr lang="en-US" sz="2400" dirty="0" err="1"/>
              <a:t>iPad</a:t>
            </a:r>
            <a:r>
              <a:rPr lang="en-US" sz="2400" dirty="0"/>
              <a:t>.</a:t>
            </a:r>
            <a:r>
              <a:rPr lang="en-US" sz="2400" dirty="0" smtClean="0"/>
              <a:t> </a:t>
            </a:r>
          </a:p>
          <a:p>
            <a:pPr eaLnBrk="1" hangingPunct="1">
              <a:lnSpc>
                <a:spcPct val="90000"/>
              </a:lnSpc>
            </a:pPr>
            <a:r>
              <a:rPr lang="en-US" sz="2400" dirty="0" smtClean="0"/>
              <a:t>The tools are packaged as frameworks</a:t>
            </a:r>
          </a:p>
          <a:p>
            <a:pPr eaLnBrk="1" hangingPunct="1">
              <a:lnSpc>
                <a:spcPct val="90000"/>
              </a:lnSpc>
            </a:pPr>
            <a:r>
              <a:rPr lang="en-US" sz="2400" dirty="0" smtClean="0"/>
              <a:t>These frameworks define the appearance of the app, and makes user interface development simple.</a:t>
            </a:r>
          </a:p>
          <a:p>
            <a:pPr eaLnBrk="1" hangingPunct="1">
              <a:lnSpc>
                <a:spcPct val="90000"/>
              </a:lnSpc>
            </a:pPr>
            <a:r>
              <a:rPr lang="en-US" sz="2400" dirty="0" smtClean="0"/>
              <a:t>Provides the basic app infrastructure and support for key technologies such as :</a:t>
            </a:r>
          </a:p>
          <a:p>
            <a:pPr lvl="1" eaLnBrk="1" hangingPunct="1">
              <a:lnSpc>
                <a:spcPct val="90000"/>
              </a:lnSpc>
            </a:pPr>
            <a:r>
              <a:rPr lang="en-US" sz="2000" dirty="0" smtClean="0"/>
              <a:t>multitasking, touch-based input, push notifications, and many high-level system services. . </a:t>
            </a:r>
            <a:endParaRPr lang="en-US" sz="2000" dirty="0"/>
          </a:p>
          <a:p>
            <a:pPr eaLnBrk="1" hangingPunct="1">
              <a:lnSpc>
                <a:spcPct val="90000"/>
              </a:lnSpc>
            </a:pPr>
            <a:r>
              <a:rPr lang="en-US" sz="2400" dirty="0"/>
              <a:t>By providing these tools to programmers, it takes the tedium out of writing applications.</a:t>
            </a:r>
            <a:endParaRPr lang="en-US" sz="2400" dirty="0" smtClean="0"/>
          </a:p>
          <a:p>
            <a:pPr eaLnBrk="1" hangingPunct="1">
              <a:lnSpc>
                <a:spcPct val="90000"/>
              </a:lnSpc>
            </a:pPr>
            <a:r>
              <a:rPr lang="en-US" sz="2400" dirty="0" smtClean="0"/>
              <a:t>Cocoa </a:t>
            </a:r>
            <a:r>
              <a:rPr lang="en-US" sz="2400" dirty="0"/>
              <a:t>Touch is based on the </a:t>
            </a:r>
            <a:r>
              <a:rPr lang="en-US" sz="2400" dirty="0">
                <a:hlinkClick r:id="rId2" tooltip="Mac OS X"/>
              </a:rPr>
              <a:t>Mac OS X</a:t>
            </a:r>
            <a:r>
              <a:rPr lang="en-US" sz="2400" dirty="0"/>
              <a:t> </a:t>
            </a:r>
            <a:r>
              <a:rPr lang="en-US" sz="2400" dirty="0">
                <a:hlinkClick r:id="rId3" tooltip="Cocoa (API)"/>
              </a:rPr>
              <a:t>Cocoa API</a:t>
            </a:r>
            <a:r>
              <a:rPr lang="en-US" sz="2400" dirty="0"/>
              <a:t> toolset and, like it is primarily written in the </a:t>
            </a:r>
            <a:r>
              <a:rPr lang="en-US" sz="2400" dirty="0">
                <a:hlinkClick r:id="rId4" tooltip="Objective-C"/>
              </a:rPr>
              <a:t>Objective-C</a:t>
            </a:r>
            <a:r>
              <a:rPr lang="en-US" sz="2400" dirty="0"/>
              <a:t> language.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639763"/>
          </a:xfrm>
        </p:spPr>
        <p:txBody>
          <a:bodyPr/>
          <a:lstStyle/>
          <a:p>
            <a:pPr eaLnBrk="1" hangingPunct="1"/>
            <a:r>
              <a:rPr lang="en-US" sz="4000"/>
              <a:t>iPhone SDK </a:t>
            </a:r>
          </a:p>
        </p:txBody>
      </p:sp>
      <p:sp>
        <p:nvSpPr>
          <p:cNvPr id="26627" name="Rectangle 3"/>
          <p:cNvSpPr>
            <a:spLocks noGrp="1" noChangeArrowheads="1"/>
          </p:cNvSpPr>
          <p:nvPr>
            <p:ph type="body" idx="1"/>
          </p:nvPr>
        </p:nvSpPr>
        <p:spPr>
          <a:xfrm>
            <a:off x="457200" y="990600"/>
            <a:ext cx="8229600" cy="5715000"/>
          </a:xfrm>
        </p:spPr>
        <p:txBody>
          <a:bodyPr/>
          <a:lstStyle/>
          <a:p>
            <a:pPr eaLnBrk="1" hangingPunct="1">
              <a:lnSpc>
                <a:spcPct val="80000"/>
              </a:lnSpc>
            </a:pPr>
            <a:r>
              <a:rPr lang="en-US" sz="1800"/>
              <a:t>The SDK comes with all of the interfaces, tools, and resources needed to develop applications from an Intel-based Macintosh computer. </a:t>
            </a:r>
          </a:p>
          <a:p>
            <a:pPr eaLnBrk="1" hangingPunct="1">
              <a:lnSpc>
                <a:spcPct val="80000"/>
              </a:lnSpc>
            </a:pPr>
            <a:r>
              <a:rPr lang="en-US" sz="1800"/>
              <a:t>The system interfaces are delivered in special packages called frameworks. </a:t>
            </a:r>
          </a:p>
          <a:p>
            <a:pPr eaLnBrk="1" hangingPunct="1">
              <a:lnSpc>
                <a:spcPct val="80000"/>
              </a:lnSpc>
            </a:pPr>
            <a:r>
              <a:rPr lang="en-US" sz="1800"/>
              <a:t>A </a:t>
            </a:r>
            <a:r>
              <a:rPr lang="en-US" sz="1800" b="1"/>
              <a:t>framework</a:t>
            </a:r>
            <a:r>
              <a:rPr lang="en-US" sz="1800"/>
              <a:t> is a directory that contains a dynamic shared library and the resources (such as header files, images, helper applications, and so on) needed to support that library. </a:t>
            </a:r>
          </a:p>
          <a:p>
            <a:pPr eaLnBrk="1" hangingPunct="1">
              <a:lnSpc>
                <a:spcPct val="80000"/>
              </a:lnSpc>
            </a:pPr>
            <a:r>
              <a:rPr lang="en-US" sz="1800"/>
              <a:t>To use frameworks, you link them into your application project just as you would any other shared library.</a:t>
            </a:r>
          </a:p>
          <a:p>
            <a:pPr eaLnBrk="1" hangingPunct="1">
              <a:lnSpc>
                <a:spcPct val="80000"/>
              </a:lnSpc>
            </a:pPr>
            <a:r>
              <a:rPr lang="en-US" sz="1800"/>
              <a:t>Some other technologies are delivered in the form of standard shared libraries. </a:t>
            </a:r>
          </a:p>
          <a:p>
            <a:pPr eaLnBrk="1" hangingPunct="1">
              <a:lnSpc>
                <a:spcPct val="80000"/>
              </a:lnSpc>
              <a:buFontTx/>
              <a:buNone/>
            </a:pPr>
            <a:endParaRPr lang="en-US" sz="1800"/>
          </a:p>
          <a:p>
            <a:pPr eaLnBrk="1" hangingPunct="1">
              <a:lnSpc>
                <a:spcPct val="80000"/>
              </a:lnSpc>
            </a:pPr>
            <a:r>
              <a:rPr lang="en-US" sz="1800"/>
              <a:t>Key components of the SDK include the following:</a:t>
            </a:r>
          </a:p>
          <a:p>
            <a:pPr eaLnBrk="1" hangingPunct="1">
              <a:lnSpc>
                <a:spcPct val="80000"/>
              </a:lnSpc>
            </a:pPr>
            <a:r>
              <a:rPr lang="en-US" sz="1800" b="1"/>
              <a:t>Xcode Tools</a:t>
            </a:r>
            <a:r>
              <a:rPr lang="en-US" sz="1800"/>
              <a:t> - provides the tools that support application development, including the following key applications:</a:t>
            </a:r>
          </a:p>
          <a:p>
            <a:pPr lvl="1" eaLnBrk="1" hangingPunct="1">
              <a:lnSpc>
                <a:spcPct val="80000"/>
              </a:lnSpc>
            </a:pPr>
            <a:r>
              <a:rPr lang="en-US" sz="1800" b="1"/>
              <a:t>Xcode</a:t>
            </a:r>
            <a:r>
              <a:rPr lang="en-US" sz="1800"/>
              <a:t> - an integrated development environment that manages your application projects and lets you edit, compile, run, and debug your code. </a:t>
            </a:r>
          </a:p>
          <a:p>
            <a:pPr lvl="1" eaLnBrk="1" hangingPunct="1">
              <a:lnSpc>
                <a:spcPct val="80000"/>
              </a:lnSpc>
            </a:pPr>
            <a:r>
              <a:rPr lang="en-US" sz="1800" b="1"/>
              <a:t>Interface Builder</a:t>
            </a:r>
            <a:r>
              <a:rPr lang="en-US" sz="1800"/>
              <a:t> - a tool to use to assemble the user interface visually. The interface objects you create are then saved to a special resource file format and loaded into your application at runtime. </a:t>
            </a:r>
          </a:p>
          <a:p>
            <a:pPr lvl="1" eaLnBrk="1" hangingPunct="1">
              <a:lnSpc>
                <a:spcPct val="80000"/>
              </a:lnSpc>
            </a:pPr>
            <a:r>
              <a:rPr lang="en-US" sz="1800" b="1"/>
              <a:t>Instruments</a:t>
            </a:r>
            <a:r>
              <a:rPr lang="en-US" sz="1800"/>
              <a:t> - a runtime performance analysis and debugging tool. To gather information about application’s runtime behavior and identify potential problems.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792162"/>
          </a:xfrm>
        </p:spPr>
        <p:txBody>
          <a:bodyPr/>
          <a:lstStyle/>
          <a:p>
            <a:pPr eaLnBrk="1" hangingPunct="1"/>
            <a:r>
              <a:rPr lang="en-US"/>
              <a:t>  </a:t>
            </a:r>
          </a:p>
        </p:txBody>
      </p:sp>
      <p:sp>
        <p:nvSpPr>
          <p:cNvPr id="27651" name="Rectangle 3"/>
          <p:cNvSpPr>
            <a:spLocks noGrp="1" noChangeArrowheads="1"/>
          </p:cNvSpPr>
          <p:nvPr>
            <p:ph type="body" idx="1"/>
          </p:nvPr>
        </p:nvSpPr>
        <p:spPr>
          <a:xfrm>
            <a:off x="457200" y="1219200"/>
            <a:ext cx="8229600" cy="4906963"/>
          </a:xfrm>
        </p:spPr>
        <p:txBody>
          <a:bodyPr/>
          <a:lstStyle/>
          <a:p>
            <a:pPr eaLnBrk="1" hangingPunct="1">
              <a:lnSpc>
                <a:spcPct val="80000"/>
              </a:lnSpc>
            </a:pPr>
            <a:r>
              <a:rPr lang="en-US" sz="2800" b="1"/>
              <a:t>iPhone Simulator</a:t>
            </a:r>
            <a:r>
              <a:rPr lang="en-US" sz="2800"/>
              <a:t> - a Mac OS X application that simulates the iPhone technology stack, allowing to test iPhone applications locally on an Intel–based Macintosh computer. </a:t>
            </a:r>
          </a:p>
          <a:p>
            <a:pPr eaLnBrk="1" hangingPunct="1">
              <a:lnSpc>
                <a:spcPct val="80000"/>
              </a:lnSpc>
            </a:pPr>
            <a:r>
              <a:rPr lang="en-US" sz="2800" b="1"/>
              <a:t>iPhone Reference Library-</a:t>
            </a:r>
            <a:r>
              <a:rPr lang="en-US" sz="2800"/>
              <a:t> the SDK includes the reference documentation for iPhone OS by default.</a:t>
            </a:r>
          </a:p>
          <a:p>
            <a:pPr eaLnBrk="1" hangingPunct="1">
              <a:lnSpc>
                <a:spcPct val="80000"/>
              </a:lnSpc>
            </a:pPr>
            <a:r>
              <a:rPr lang="en-US" sz="2800"/>
              <a:t>Debug an attached device. </a:t>
            </a:r>
          </a:p>
          <a:p>
            <a:pPr eaLnBrk="1" hangingPunct="1">
              <a:lnSpc>
                <a:spcPct val="80000"/>
              </a:lnSpc>
            </a:pPr>
            <a:r>
              <a:rPr lang="en-US" sz="2800"/>
              <a:t>Development on an actual device requires signing up for Apple’s paid iPhone Developer Program and configuring a device for development purposes. </a:t>
            </a:r>
          </a:p>
          <a:p>
            <a:pPr eaLnBrk="1" hangingPunct="1">
              <a:lnSpc>
                <a:spcPct val="80000"/>
              </a:lnSpc>
            </a:pPr>
            <a:endParaRPr lang="en-US" sz="2400"/>
          </a:p>
        </p:txBody>
      </p:sp>
      <p:sp>
        <p:nvSpPr>
          <p:cNvPr id="27652" name="Rectangle 4"/>
          <p:cNvSpPr>
            <a:spLocks noChangeArrowheads="1"/>
          </p:cNvSpPr>
          <p:nvPr/>
        </p:nvSpPr>
        <p:spPr bwMode="auto">
          <a:xfrm>
            <a:off x="1828800" y="304800"/>
            <a:ext cx="4572000" cy="519113"/>
          </a:xfrm>
          <a:prstGeom prst="rect">
            <a:avLst/>
          </a:prstGeom>
          <a:noFill/>
          <a:ln w="9525">
            <a:noFill/>
            <a:miter lim="800000"/>
            <a:headEnd/>
            <a:tailEnd/>
          </a:ln>
        </p:spPr>
        <p:txBody>
          <a:bodyPr>
            <a:prstTxWarp prst="textNoShape">
              <a:avLst/>
            </a:prstTxWarp>
            <a:spAutoFit/>
          </a:bodyPr>
          <a:lstStyle/>
          <a:p>
            <a:pPr algn="ctr"/>
            <a:r>
              <a:rPr lang="en-US" sz="2800" b="1">
                <a:solidFill>
                  <a:schemeClr val="tx2"/>
                </a:solidFill>
              </a:rPr>
              <a:t>iPhone SDK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iPhone</a:t>
            </a:r>
          </a:p>
        </p:txBody>
      </p:sp>
      <p:sp>
        <p:nvSpPr>
          <p:cNvPr id="28675" name="Rectangle 3"/>
          <p:cNvSpPr>
            <a:spLocks noGrp="1" noChangeArrowheads="1"/>
          </p:cNvSpPr>
          <p:nvPr>
            <p:ph type="body" idx="1"/>
          </p:nvPr>
        </p:nvSpPr>
        <p:spPr/>
        <p:txBody>
          <a:bodyPr/>
          <a:lstStyle/>
          <a:p>
            <a:pPr eaLnBrk="1" hangingPunct="1">
              <a:buFontTx/>
              <a:buNone/>
            </a:pPr>
            <a:r>
              <a:rPr lang="en-US"/>
              <a:t>  </a:t>
            </a:r>
          </a:p>
        </p:txBody>
      </p:sp>
      <p:pic>
        <p:nvPicPr>
          <p:cNvPr id="28676" name="Picture 5" descr="iPhone and iPod touch"/>
          <p:cNvPicPr>
            <a:picLocks noChangeAspect="1" noChangeArrowheads="1"/>
          </p:cNvPicPr>
          <p:nvPr/>
        </p:nvPicPr>
        <p:blipFill>
          <a:blip r:embed="rId2"/>
          <a:srcRect/>
          <a:stretch>
            <a:fillRect/>
          </a:stretch>
        </p:blipFill>
        <p:spPr bwMode="auto">
          <a:xfrm>
            <a:off x="1524000" y="1371600"/>
            <a:ext cx="6553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Objective-C</a:t>
            </a:r>
          </a:p>
        </p:txBody>
      </p:sp>
      <p:sp>
        <p:nvSpPr>
          <p:cNvPr id="36867" name="Rectangle 3"/>
          <p:cNvSpPr>
            <a:spLocks noGrp="1" noChangeArrowheads="1"/>
          </p:cNvSpPr>
          <p:nvPr>
            <p:ph type="body" idx="1"/>
          </p:nvPr>
        </p:nvSpPr>
        <p:spPr/>
        <p:txBody>
          <a:bodyPr/>
          <a:lstStyle/>
          <a:p>
            <a:pPr eaLnBrk="1" hangingPunct="1">
              <a:lnSpc>
                <a:spcPct val="80000"/>
              </a:lnSpc>
            </a:pPr>
            <a:r>
              <a:rPr lang="en-US" sz="2000"/>
              <a:t>defines a small but powerful set of extensions to the ANSI C programming language that enables sophisticated object-oriented programming. </a:t>
            </a:r>
          </a:p>
          <a:p>
            <a:pPr eaLnBrk="1" hangingPunct="1">
              <a:lnSpc>
                <a:spcPct val="80000"/>
              </a:lnSpc>
            </a:pPr>
            <a:r>
              <a:rPr lang="en-US" sz="2000"/>
              <a:t>Objective-C is the native language for Cocoa programming—</a:t>
            </a:r>
          </a:p>
          <a:p>
            <a:pPr eaLnBrk="1" hangingPunct="1">
              <a:lnSpc>
                <a:spcPct val="80000"/>
              </a:lnSpc>
            </a:pPr>
            <a:r>
              <a:rPr lang="en-US" sz="2000"/>
              <a:t>it’s the language that the frameworks are written in, and the language that most applications are written in. </a:t>
            </a:r>
          </a:p>
          <a:p>
            <a:pPr eaLnBrk="1" hangingPunct="1">
              <a:lnSpc>
                <a:spcPct val="80000"/>
              </a:lnSpc>
            </a:pPr>
            <a:r>
              <a:rPr lang="en-US" sz="2000"/>
              <a:t>You can also use some other languages—such as Python and Ruby—to develop programs using the Cocoa frameworks. </a:t>
            </a:r>
          </a:p>
          <a:p>
            <a:pPr eaLnBrk="1" hangingPunct="1">
              <a:lnSpc>
                <a:spcPct val="80000"/>
              </a:lnSpc>
            </a:pPr>
            <a:r>
              <a:rPr lang="en-US" sz="2000"/>
              <a:t>Objective-C rests on a foundation of ANSI C</a:t>
            </a:r>
          </a:p>
          <a:p>
            <a:pPr eaLnBrk="1" hangingPunct="1">
              <a:lnSpc>
                <a:spcPct val="80000"/>
              </a:lnSpc>
            </a:pPr>
            <a:r>
              <a:rPr lang="en-US" sz="2000"/>
              <a:t>You can freely intermix straight C code with Objective-C code. </a:t>
            </a:r>
          </a:p>
          <a:p>
            <a:pPr eaLnBrk="1" hangingPunct="1">
              <a:lnSpc>
                <a:spcPct val="80000"/>
              </a:lnSpc>
            </a:pPr>
            <a:r>
              <a:rPr lang="en-US" sz="2000"/>
              <a:t>The code can call functions defined in non-Cocoa programmatic interfaces, such as the BSD library interfaces in /usr/include. </a:t>
            </a:r>
          </a:p>
          <a:p>
            <a:pPr eaLnBrk="1" hangingPunct="1">
              <a:lnSpc>
                <a:spcPct val="80000"/>
              </a:lnSpc>
            </a:pPr>
            <a:r>
              <a:rPr lang="en-US" sz="2000"/>
              <a:t>You can mix C++ code with your Cocoa code and link them into the same executable.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Swift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Swift is Apple’s brand new programming </a:t>
            </a:r>
            <a:r>
              <a:rPr lang="en-US" dirty="0" smtClean="0"/>
              <a:t>language</a:t>
            </a:r>
          </a:p>
          <a:p>
            <a:r>
              <a:rPr lang="en-US" dirty="0" smtClean="0"/>
              <a:t>Swift is an innovative  programming language for Cocoa and Cocoa Touch</a:t>
            </a:r>
          </a:p>
          <a:p>
            <a:r>
              <a:rPr lang="en-US" dirty="0" smtClean="0"/>
              <a:t>Swift is a successor to the C and Objective-C languages. It includes:</a:t>
            </a:r>
          </a:p>
          <a:p>
            <a:pPr lvl="1"/>
            <a:r>
              <a:rPr lang="en-US" dirty="0" smtClean="0"/>
              <a:t> low-level primitives such as types, </a:t>
            </a:r>
          </a:p>
          <a:p>
            <a:pPr lvl="1"/>
            <a:r>
              <a:rPr lang="en-US" dirty="0" smtClean="0"/>
              <a:t>flow control, and operators. </a:t>
            </a:r>
          </a:p>
          <a:p>
            <a:pPr lvl="1"/>
            <a:r>
              <a:rPr lang="en-US" dirty="0" smtClean="0"/>
              <a:t>Provides object-oriented features such as classes, protocols, and generics.</a:t>
            </a:r>
          </a:p>
          <a:p>
            <a:r>
              <a:rPr lang="en-US" dirty="0" smtClean="0"/>
              <a:t>A playground is a new type of file that allows you to test out Swift code, and see the results of each line in the sidebar.</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28600"/>
            <a:ext cx="8824157" cy="534640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a:t>Creating an iPhone Project</a:t>
            </a:r>
            <a:br>
              <a:rPr lang="en-US" sz="4000"/>
            </a:br>
            <a:r>
              <a:rPr lang="en-US" sz="4000"/>
              <a:t>(Old SDK Versions)</a:t>
            </a:r>
          </a:p>
        </p:txBody>
      </p:sp>
      <p:sp>
        <p:nvSpPr>
          <p:cNvPr id="37891" name="Rectangle 3"/>
          <p:cNvSpPr>
            <a:spLocks noGrp="1" noChangeArrowheads="1"/>
          </p:cNvSpPr>
          <p:nvPr>
            <p:ph type="body" idx="1"/>
          </p:nvPr>
        </p:nvSpPr>
        <p:spPr/>
        <p:txBody>
          <a:bodyPr/>
          <a:lstStyle/>
          <a:p>
            <a:pPr eaLnBrk="1" hangingPunct="1">
              <a:lnSpc>
                <a:spcPct val="80000"/>
              </a:lnSpc>
            </a:pPr>
            <a:r>
              <a:rPr lang="en-US" sz="1600"/>
              <a:t>SDK has templates for application types that you can choose from:</a:t>
            </a:r>
          </a:p>
          <a:p>
            <a:pPr eaLnBrk="1" hangingPunct="1">
              <a:lnSpc>
                <a:spcPct val="80000"/>
              </a:lnSpc>
            </a:pPr>
            <a:r>
              <a:rPr lang="en-US" sz="1600" b="1"/>
              <a:t>Navigation-Based Application</a:t>
            </a:r>
          </a:p>
          <a:p>
            <a:pPr lvl="1" eaLnBrk="1" hangingPunct="1">
              <a:lnSpc>
                <a:spcPct val="80000"/>
              </a:lnSpc>
            </a:pPr>
            <a:r>
              <a:rPr lang="en-US" sz="1400"/>
              <a:t> An application that presents data hierarchically, using multiple screens. </a:t>
            </a:r>
          </a:p>
          <a:p>
            <a:pPr lvl="1" eaLnBrk="1" hangingPunct="1">
              <a:lnSpc>
                <a:spcPct val="80000"/>
              </a:lnSpc>
            </a:pPr>
            <a:r>
              <a:rPr lang="en-US" sz="1400"/>
              <a:t>The Contacts application is an example of a navigation-based application.</a:t>
            </a:r>
          </a:p>
          <a:p>
            <a:pPr eaLnBrk="1" hangingPunct="1">
              <a:lnSpc>
                <a:spcPct val="80000"/>
              </a:lnSpc>
            </a:pPr>
            <a:r>
              <a:rPr lang="en-US" sz="1600" b="1"/>
              <a:t>OpenGL ES Application</a:t>
            </a:r>
          </a:p>
          <a:p>
            <a:pPr lvl="1" eaLnBrk="1" hangingPunct="1">
              <a:lnSpc>
                <a:spcPct val="80000"/>
              </a:lnSpc>
            </a:pPr>
            <a:r>
              <a:rPr lang="en-US" sz="1400"/>
              <a:t>An application that uses an OpenGL ES–based view to present images or animation.</a:t>
            </a:r>
          </a:p>
          <a:p>
            <a:pPr eaLnBrk="1" hangingPunct="1">
              <a:lnSpc>
                <a:spcPct val="80000"/>
              </a:lnSpc>
            </a:pPr>
            <a:r>
              <a:rPr lang="en-US" sz="1600" b="1"/>
              <a:t>Tab Bar Application</a:t>
            </a:r>
          </a:p>
          <a:p>
            <a:pPr lvl="1" eaLnBrk="1" hangingPunct="1">
              <a:lnSpc>
                <a:spcPct val="80000"/>
              </a:lnSpc>
            </a:pPr>
            <a:r>
              <a:rPr lang="en-US" sz="1400"/>
              <a:t>An application that presents a radio interface that lets the user choose from several screens. </a:t>
            </a:r>
          </a:p>
          <a:p>
            <a:pPr lvl="1" eaLnBrk="1" hangingPunct="1">
              <a:lnSpc>
                <a:spcPct val="80000"/>
              </a:lnSpc>
            </a:pPr>
            <a:r>
              <a:rPr lang="en-US" sz="1400"/>
              <a:t>The Clock application is an example of a tab bar application.</a:t>
            </a:r>
          </a:p>
          <a:p>
            <a:pPr eaLnBrk="1" hangingPunct="1">
              <a:lnSpc>
                <a:spcPct val="80000"/>
              </a:lnSpc>
            </a:pPr>
            <a:r>
              <a:rPr lang="en-US" sz="1600" b="1"/>
              <a:t>Utility Application</a:t>
            </a:r>
          </a:p>
          <a:p>
            <a:pPr lvl="1" eaLnBrk="1" hangingPunct="1">
              <a:lnSpc>
                <a:spcPct val="80000"/>
              </a:lnSpc>
            </a:pPr>
            <a:r>
              <a:rPr lang="en-US" sz="1400"/>
              <a:t> An application that implements a main view and lets the user access a flip-side view to perform simple customizations. </a:t>
            </a:r>
          </a:p>
          <a:p>
            <a:pPr lvl="1" eaLnBrk="1" hangingPunct="1">
              <a:lnSpc>
                <a:spcPct val="80000"/>
              </a:lnSpc>
            </a:pPr>
            <a:r>
              <a:rPr lang="en-US" sz="1400"/>
              <a:t>The Stocks application is an example of a utility application.</a:t>
            </a:r>
          </a:p>
          <a:p>
            <a:pPr eaLnBrk="1" hangingPunct="1">
              <a:lnSpc>
                <a:spcPct val="80000"/>
              </a:lnSpc>
            </a:pPr>
            <a:r>
              <a:rPr lang="en-US" sz="1600" b="1"/>
              <a:t>View-Based Application</a:t>
            </a:r>
          </a:p>
          <a:p>
            <a:pPr lvl="1" eaLnBrk="1" hangingPunct="1">
              <a:lnSpc>
                <a:spcPct val="80000"/>
              </a:lnSpc>
            </a:pPr>
            <a:r>
              <a:rPr lang="en-US" sz="1400"/>
              <a:t> An application that uses a single view to implement its user interface.</a:t>
            </a:r>
          </a:p>
          <a:p>
            <a:pPr eaLnBrk="1" hangingPunct="1">
              <a:lnSpc>
                <a:spcPct val="80000"/>
              </a:lnSpc>
            </a:pPr>
            <a:r>
              <a:rPr lang="en-US" sz="1600" b="1"/>
              <a:t>Window-Based Application</a:t>
            </a:r>
          </a:p>
          <a:p>
            <a:pPr lvl="1" eaLnBrk="1" hangingPunct="1">
              <a:lnSpc>
                <a:spcPct val="80000"/>
              </a:lnSpc>
            </a:pPr>
            <a:r>
              <a:rPr lang="en-US" sz="1400"/>
              <a:t> This template serves as a starting point for any application, containing an application delegate and a window. </a:t>
            </a:r>
          </a:p>
          <a:p>
            <a:pPr lvl="1" eaLnBrk="1" hangingPunct="1">
              <a:lnSpc>
                <a:spcPct val="80000"/>
              </a:lnSpc>
            </a:pPr>
            <a:r>
              <a:rPr lang="en-US" sz="1400"/>
              <a:t>Use this template when you want to implement your own view hierarchy.</a:t>
            </a:r>
          </a:p>
          <a:p>
            <a:pPr eaLnBrk="1" hangingPunct="1">
              <a:lnSpc>
                <a:spcPct val="80000"/>
              </a:lnSpc>
            </a:pPr>
            <a:endParaRPr lang="en-US"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Creating an iPhone Project</a:t>
            </a:r>
            <a:br>
              <a:rPr lang="en-US"/>
            </a:br>
            <a:r>
              <a:rPr lang="en-US"/>
              <a:t>(New SDK Versions)</a:t>
            </a:r>
          </a:p>
        </p:txBody>
      </p:sp>
      <p:pic>
        <p:nvPicPr>
          <p:cNvPr id="4" name="Picture 3" descr="Screen Shot 2017.png"/>
          <p:cNvPicPr>
            <a:picLocks noChangeAspect="1"/>
          </p:cNvPicPr>
          <p:nvPr/>
        </p:nvPicPr>
        <p:blipFill>
          <a:blip r:embed="rId2"/>
          <a:stretch>
            <a:fillRect/>
          </a:stretch>
        </p:blipFill>
        <p:spPr>
          <a:xfrm>
            <a:off x="609600" y="1752601"/>
            <a:ext cx="7916334" cy="510539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0" y="381000"/>
            <a:ext cx="9144000" cy="5943600"/>
          </a:xfrm>
        </p:spPr>
        <p:txBody>
          <a:bodyPr/>
          <a:lstStyle/>
          <a:p>
            <a:r>
              <a:rPr lang="en-US" b="1" dirty="0" smtClean="0"/>
              <a:t>Master</a:t>
            </a:r>
            <a:r>
              <a:rPr lang="en-US" b="1" dirty="0"/>
              <a:t>-Detail Application</a:t>
            </a:r>
            <a:endParaRPr lang="en-US" dirty="0"/>
          </a:p>
          <a:p>
            <a:pPr lvl="1"/>
            <a:r>
              <a:rPr lang="en-US" sz="2400" dirty="0"/>
              <a:t>Usually based around lists and tables, master-detail applications let users drill their way through a hierarchical interface. </a:t>
            </a:r>
          </a:p>
          <a:p>
            <a:pPr lvl="1"/>
            <a:r>
              <a:rPr lang="en-US" sz="2400" dirty="0"/>
              <a:t>offer a tree-structured collection of interface choices, each choice sliding to a new screen or presenting, in the case of the </a:t>
            </a:r>
            <a:r>
              <a:rPr lang="en-US" sz="2400" dirty="0" err="1"/>
              <a:t>iPad</a:t>
            </a:r>
            <a:r>
              <a:rPr lang="en-US" sz="2400" dirty="0"/>
              <a:t>, in a separate detail view. </a:t>
            </a:r>
          </a:p>
          <a:p>
            <a:pPr lvl="1"/>
            <a:r>
              <a:rPr lang="en-US" sz="2400" dirty="0"/>
              <a:t>The bars at the top of the navigation screens include an integrated Back </a:t>
            </a:r>
            <a:r>
              <a:rPr lang="en-US" sz="2400" dirty="0" err="1"/>
              <a:t>button,letting</a:t>
            </a:r>
            <a:r>
              <a:rPr lang="en-US" sz="2400" dirty="0"/>
              <a:t> users return to previous screens with a single tap .On the </a:t>
            </a:r>
            <a:r>
              <a:rPr lang="en-US" sz="2400" dirty="0" err="1"/>
              <a:t>iPad,split</a:t>
            </a:r>
            <a:r>
              <a:rPr lang="en-US" sz="2400" dirty="0"/>
              <a:t> views automatically accommodate themselves to match device orientations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00" y="304800"/>
            <a:ext cx="8229600" cy="5821363"/>
          </a:xfrm>
        </p:spPr>
        <p:txBody>
          <a:bodyPr/>
          <a:lstStyle/>
          <a:p>
            <a:r>
              <a:rPr lang="en-US" sz="2400" b="1" dirty="0" err="1" smtClean="0"/>
              <a:t>OpenGLGame</a:t>
            </a:r>
            <a:r>
              <a:rPr lang="en-US" sz="2400" b="1" dirty="0" smtClean="0"/>
              <a:t>/Game</a:t>
            </a:r>
          </a:p>
          <a:p>
            <a:pPr lvl="1"/>
            <a:r>
              <a:rPr lang="en-US" sz="2400" dirty="0"/>
              <a:t>When programming with </a:t>
            </a:r>
            <a:r>
              <a:rPr lang="en-US" sz="2400" dirty="0" err="1"/>
              <a:t>OpenGLES,all</a:t>
            </a:r>
            <a:r>
              <a:rPr lang="en-US" sz="2400" dirty="0"/>
              <a:t> you need is a view to draw in to and a timer that offers an animation </a:t>
            </a:r>
            <a:r>
              <a:rPr lang="en-US" sz="2400" dirty="0" err="1"/>
              <a:t>heartbeat.TheOpenGLGametem</a:t>
            </a:r>
            <a:r>
              <a:rPr lang="en-US" sz="2400" dirty="0"/>
              <a:t>-</a:t>
            </a:r>
          </a:p>
          <a:p>
            <a:r>
              <a:rPr lang="en-US" sz="2400" b="1" dirty="0"/>
              <a:t>Page-Based Application</a:t>
            </a:r>
            <a:endParaRPr lang="en-US" sz="2400" dirty="0"/>
          </a:p>
          <a:p>
            <a:pPr lvl="1"/>
            <a:r>
              <a:rPr lang="en-US" sz="2400" dirty="0"/>
              <a:t>Create a book-style application by choosing this page view controller-based template.</a:t>
            </a:r>
            <a:endParaRPr lang="en-US" sz="2400" dirty="0" smtClean="0"/>
          </a:p>
          <a:p>
            <a:pPr lvl="1"/>
            <a:r>
              <a:rPr lang="en-US" sz="2400" dirty="0" smtClean="0"/>
              <a:t>Since </a:t>
            </a:r>
            <a:r>
              <a:rPr lang="en-US" sz="2400" dirty="0" err="1" smtClean="0"/>
              <a:t>iOS</a:t>
            </a:r>
            <a:r>
              <a:rPr lang="en-US" sz="2400" dirty="0" smtClean="0"/>
              <a:t> </a:t>
            </a:r>
            <a:r>
              <a:rPr lang="en-US" sz="2400" dirty="0"/>
              <a:t>5 ,the page view controller allows users to navigate through an electronic “</a:t>
            </a:r>
            <a:r>
              <a:rPr lang="en-US" sz="2400" dirty="0" err="1"/>
              <a:t>book”using</a:t>
            </a:r>
            <a:r>
              <a:rPr lang="en-US" sz="2400" dirty="0"/>
              <a:t> familiar touch-based gestures</a:t>
            </a:r>
            <a:r>
              <a:rPr lang="en-US" sz="2400" dirty="0" smtClean="0"/>
              <a:t>.</a:t>
            </a:r>
          </a:p>
          <a:p>
            <a:pPr lvl="1"/>
            <a:r>
              <a:rPr lang="en-US" sz="2400" dirty="0" smtClean="0"/>
              <a:t>May not be in the latest </a:t>
            </a:r>
            <a:r>
              <a:rPr lang="en-US" sz="2400" dirty="0" err="1" smtClean="0"/>
              <a:t>iOS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153400" cy="609600"/>
          </a:xfrm>
        </p:spPr>
        <p:txBody>
          <a:bodyPr/>
          <a:lstStyle/>
          <a:p>
            <a:pPr eaLnBrk="1" hangingPunct="1"/>
            <a:r>
              <a:rPr lang="en-US" dirty="0"/>
              <a:t>Cocoa Touch Layer</a:t>
            </a:r>
          </a:p>
        </p:txBody>
      </p:sp>
      <p:sp>
        <p:nvSpPr>
          <p:cNvPr id="4099" name="Rectangle 3"/>
          <p:cNvSpPr>
            <a:spLocks noGrp="1" noChangeArrowheads="1"/>
          </p:cNvSpPr>
          <p:nvPr>
            <p:ph type="body" idx="1"/>
          </p:nvPr>
        </p:nvSpPr>
        <p:spPr>
          <a:xfrm>
            <a:off x="457200" y="685800"/>
            <a:ext cx="8305800" cy="5943600"/>
          </a:xfrm>
        </p:spPr>
        <p:txBody>
          <a:bodyPr/>
          <a:lstStyle/>
          <a:p>
            <a:pPr eaLnBrk="1" hangingPunct="1"/>
            <a:r>
              <a:rPr lang="en-US" sz="2400" dirty="0" err="1"/>
              <a:t>UIApplication</a:t>
            </a:r>
            <a:r>
              <a:rPr lang="en-US" sz="2400" dirty="0"/>
              <a:t> : a centralized point of control and coordination</a:t>
            </a:r>
            <a:r>
              <a:rPr lang="en-US" sz="2400" dirty="0" smtClean="0"/>
              <a:t> </a:t>
            </a:r>
          </a:p>
          <a:p>
            <a:pPr eaLnBrk="1" hangingPunct="1"/>
            <a:r>
              <a:rPr lang="en-US" sz="2400" dirty="0" smtClean="0"/>
              <a:t>Address Book UI Framework</a:t>
            </a:r>
          </a:p>
          <a:p>
            <a:pPr eaLnBrk="1" hangingPunct="1"/>
            <a:r>
              <a:rPr lang="en-US" sz="2400" dirty="0" smtClean="0"/>
              <a:t> </a:t>
            </a:r>
            <a:r>
              <a:rPr lang="en-US" sz="2400" dirty="0" err="1" smtClean="0"/>
              <a:t>EventKit</a:t>
            </a:r>
            <a:r>
              <a:rPr lang="en-US" sz="2400" dirty="0" smtClean="0"/>
              <a:t> UI Framework </a:t>
            </a:r>
          </a:p>
          <a:p>
            <a:pPr lvl="1" eaLnBrk="1" hangingPunct="1"/>
            <a:r>
              <a:rPr lang="en-US" sz="2000" dirty="0" smtClean="0"/>
              <a:t>viewing and editing calendar-related events</a:t>
            </a:r>
          </a:p>
          <a:p>
            <a:pPr eaLnBrk="1" hangingPunct="1"/>
            <a:r>
              <a:rPr lang="en-US" sz="2400" dirty="0" err="1" smtClean="0"/>
              <a:t>MessageUI.framework</a:t>
            </a:r>
            <a:r>
              <a:rPr lang="en-US" sz="2400" dirty="0" smtClean="0"/>
              <a:t> </a:t>
            </a:r>
            <a:r>
              <a:rPr lang="en-US" sz="2400" dirty="0"/>
              <a:t>– email support</a:t>
            </a:r>
          </a:p>
          <a:p>
            <a:pPr eaLnBrk="1" hangingPunct="1"/>
            <a:r>
              <a:rPr lang="en-US" sz="2400" dirty="0" err="1"/>
              <a:t>MapKit.framework</a:t>
            </a:r>
            <a:r>
              <a:rPr lang="en-US" sz="2400" dirty="0" smtClean="0"/>
              <a:t> </a:t>
            </a:r>
          </a:p>
          <a:p>
            <a:pPr eaLnBrk="1" hangingPunct="1"/>
            <a:r>
              <a:rPr lang="en-US" sz="2400" dirty="0" err="1" smtClean="0"/>
              <a:t>iAd</a:t>
            </a:r>
            <a:r>
              <a:rPr lang="en-US" sz="2400" dirty="0" smtClean="0"/>
              <a:t> Framework</a:t>
            </a:r>
          </a:p>
          <a:p>
            <a:pPr eaLnBrk="1" hangingPunct="1"/>
            <a:r>
              <a:rPr lang="en-US" sz="2400" dirty="0" smtClean="0"/>
              <a:t>Notification Center Framework</a:t>
            </a:r>
          </a:p>
          <a:p>
            <a:pPr eaLnBrk="1" hangingPunct="1"/>
            <a:r>
              <a:rPr lang="en-US" sz="2400" dirty="0" smtClean="0"/>
              <a:t>Social Framework</a:t>
            </a:r>
          </a:p>
          <a:p>
            <a:pPr lvl="1" eaLnBrk="1" hangingPunct="1"/>
            <a:r>
              <a:rPr lang="en-US" sz="2000" dirty="0" smtClean="0"/>
              <a:t>for accessing the user’s social media accounts</a:t>
            </a:r>
            <a:endParaRPr lang="en-US" sz="2400" dirty="0" smtClean="0"/>
          </a:p>
          <a:p>
            <a:pPr eaLnBrk="1" hangingPunct="1"/>
            <a:r>
              <a:rPr lang="en-US" sz="2400" dirty="0" err="1" smtClean="0"/>
              <a:t>PushKit</a:t>
            </a:r>
            <a:r>
              <a:rPr lang="en-US" sz="2400" dirty="0" smtClean="0"/>
              <a:t> Framework (</a:t>
            </a:r>
            <a:r>
              <a:rPr lang="en-US" sz="1800" dirty="0" smtClean="0"/>
              <a:t>registration support for VoIP apps</a:t>
            </a:r>
            <a:r>
              <a:rPr lang="en-US" sz="2400" dirty="0" smtClean="0"/>
              <a:t>)</a:t>
            </a:r>
          </a:p>
          <a:p>
            <a:pPr eaLnBrk="1" hangingPunct="1"/>
            <a:r>
              <a:rPr lang="en-US" sz="2400" dirty="0" err="1"/>
              <a:t>GameKit.framework</a:t>
            </a:r>
            <a:r>
              <a:rPr lang="en-US" sz="2400" dirty="0"/>
              <a:t>  -- </a:t>
            </a:r>
            <a:r>
              <a:rPr lang="en-US" sz="1800" dirty="0"/>
              <a:t>peer to peer </a:t>
            </a:r>
            <a:r>
              <a:rPr lang="en-US" sz="1800" dirty="0" smtClean="0"/>
              <a:t>support</a:t>
            </a:r>
          </a:p>
          <a:p>
            <a:pPr eaLnBrk="1" hangingPunct="1"/>
            <a:r>
              <a:rPr lang="en-US" sz="2400" dirty="0" err="1" smtClean="0"/>
              <a:t>UIKit</a:t>
            </a:r>
            <a:r>
              <a:rPr lang="en-US" sz="2400" dirty="0" smtClean="0"/>
              <a:t> </a:t>
            </a:r>
            <a:r>
              <a:rPr lang="en-US" sz="2400" dirty="0"/>
              <a:t>Framework: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381000"/>
            <a:ext cx="8229600" cy="5745163"/>
          </a:xfrm>
        </p:spPr>
        <p:txBody>
          <a:bodyPr/>
          <a:lstStyle/>
          <a:p>
            <a:r>
              <a:rPr lang="en-US" sz="2400" b="1"/>
              <a:t>Single View Application</a:t>
            </a:r>
            <a:endParaRPr lang="en-US" sz="2400"/>
          </a:p>
          <a:p>
            <a:pPr lvl="1"/>
            <a:r>
              <a:rPr lang="en-US" sz="2400"/>
              <a:t>This simple template provides a basic starting point for a primary view controller, offering storyboards for both iPhone and iPad distribution.Choose this style when you’re looking for an app that centers on a primary view rather than one that needs a specialized container style, such as a navigation controller, tab bar controller, split view controller, page view controller, and so on.</a:t>
            </a:r>
          </a:p>
          <a:p>
            <a:r>
              <a:rPr lang="en-US" sz="2400" b="1"/>
              <a:t>Tabbed Application</a:t>
            </a:r>
            <a:endParaRPr lang="en-US" sz="2400"/>
          </a:p>
          <a:p>
            <a:pPr lvl="1"/>
            <a:r>
              <a:rPr lang="en-US" sz="2000"/>
              <a:t>Apple’s iPod and YouTube applications offer typical examples of tab bar applications.</a:t>
            </a:r>
          </a:p>
          <a:p>
            <a:pPr lvl="1"/>
            <a:r>
              <a:rPr lang="en-US" sz="2000"/>
              <a:t>In these applications, users can choose from a series parallel screens by tapping buttons in a bar at the bottom of the application.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457200" y="609600"/>
            <a:ext cx="8229600" cy="6248400"/>
          </a:xfrm>
        </p:spPr>
        <p:txBody>
          <a:bodyPr/>
          <a:lstStyle/>
          <a:p>
            <a:r>
              <a:rPr lang="en-US" b="1" dirty="0"/>
              <a:t>Utility Application</a:t>
            </a:r>
          </a:p>
          <a:p>
            <a:pPr lvl="1"/>
            <a:r>
              <a:rPr lang="en-US" dirty="0"/>
              <a:t>The simplest style of application, </a:t>
            </a:r>
          </a:p>
          <a:p>
            <a:pPr lvl="1"/>
            <a:r>
              <a:rPr lang="en-US" dirty="0"/>
              <a:t>The  template creates a two-sided single-view presentation like the ones you see in the Stocks and Weather application</a:t>
            </a:r>
            <a:r>
              <a:rPr lang="en-US" dirty="0" smtClean="0"/>
              <a:t>.</a:t>
            </a:r>
          </a:p>
          <a:p>
            <a:pPr lvl="1"/>
            <a:r>
              <a:rPr lang="en-US" dirty="0" smtClean="0"/>
              <a:t>May not be in the latest </a:t>
            </a:r>
            <a:r>
              <a:rPr lang="en-US" dirty="0" err="1" smtClean="0"/>
              <a:t>iOS</a:t>
            </a:r>
            <a:endParaRPr lang="en-US" dirty="0" smtClean="0"/>
          </a:p>
          <a:p>
            <a:r>
              <a:rPr lang="en-US" b="1" dirty="0"/>
              <a:t>Empty Application</a:t>
            </a:r>
            <a:endParaRPr lang="en-US" dirty="0"/>
          </a:p>
          <a:p>
            <a:pPr lvl="1"/>
            <a:r>
              <a:rPr lang="en-US" dirty="0"/>
              <a:t>The window-based application essentially offers the same template as the Single View one but without the storyboards.</a:t>
            </a:r>
          </a:p>
          <a:p>
            <a:pPr lvl="1"/>
            <a:r>
              <a:rPr lang="en-US" dirty="0"/>
              <a:t>An application delegate and a customizable window, and that’s about it</a:t>
            </a:r>
            <a:r>
              <a:rPr lang="en-US" dirty="0" smtClean="0"/>
              <a:t>.</a:t>
            </a:r>
          </a:p>
          <a:p>
            <a:pPr lvl="1"/>
            <a:r>
              <a:rPr lang="en-US" dirty="0" smtClean="0"/>
              <a:t>May not be in the latest </a:t>
            </a:r>
            <a:r>
              <a:rPr lang="en-US" dirty="0" err="1" smtClean="0"/>
              <a:t>iOS</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533400"/>
            <a:ext cx="8305800" cy="594231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57200" y="152400"/>
            <a:ext cx="8229600" cy="5973763"/>
          </a:xfrm>
        </p:spPr>
        <p:txBody>
          <a:bodyPr/>
          <a:lstStyle/>
          <a:p>
            <a:pPr eaLnBrk="1" hangingPunct="1">
              <a:buFontTx/>
              <a:buNone/>
            </a:pPr>
            <a:r>
              <a:rPr lang="en-US"/>
              <a:t> </a:t>
            </a:r>
          </a:p>
        </p:txBody>
      </p:sp>
      <p:pic>
        <p:nvPicPr>
          <p:cNvPr id="4" name="Picture 3"/>
          <p:cNvPicPr>
            <a:picLocks noChangeAspect="1"/>
          </p:cNvPicPr>
          <p:nvPr/>
        </p:nvPicPr>
        <p:blipFill>
          <a:blip r:embed="rId2"/>
          <a:stretch>
            <a:fillRect/>
          </a:stretch>
        </p:blipFill>
        <p:spPr>
          <a:xfrm>
            <a:off x="0" y="228600"/>
            <a:ext cx="9144000" cy="66294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Design Patterns</a:t>
            </a:r>
          </a:p>
        </p:txBody>
      </p:sp>
      <p:sp>
        <p:nvSpPr>
          <p:cNvPr id="52227" name="Rectangle 3"/>
          <p:cNvSpPr>
            <a:spLocks noGrp="1" noChangeArrowheads="1"/>
          </p:cNvSpPr>
          <p:nvPr>
            <p:ph type="body" idx="1"/>
          </p:nvPr>
        </p:nvSpPr>
        <p:spPr/>
        <p:txBody>
          <a:bodyPr/>
          <a:lstStyle/>
          <a:p>
            <a:pPr eaLnBrk="1" hangingPunct="1"/>
            <a:r>
              <a:rPr lang="en-US"/>
              <a:t>main patterns that are commonly used in most applications:</a:t>
            </a:r>
          </a:p>
          <a:p>
            <a:pPr eaLnBrk="1" hangingPunct="1">
              <a:buFontTx/>
              <a:buNone/>
            </a:pPr>
            <a:endParaRPr lang="en-US"/>
          </a:p>
          <a:p>
            <a:pPr eaLnBrk="1" hangingPunct="1"/>
            <a:r>
              <a:rPr lang="en-US"/>
              <a:t>Delegation</a:t>
            </a:r>
          </a:p>
          <a:p>
            <a:pPr eaLnBrk="1" hangingPunct="1"/>
            <a:r>
              <a:rPr lang="en-US"/>
              <a:t>Model View Controller</a:t>
            </a:r>
          </a:p>
          <a:p>
            <a:pPr eaLnBrk="1" hangingPunct="1"/>
            <a:r>
              <a:rPr lang="en-US"/>
              <a:t>Target-Action</a:t>
            </a:r>
          </a:p>
          <a:p>
            <a:pPr eaLnBrk="1" hangingPunct="1"/>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Main files in a Single View App Template</a:t>
            </a:r>
          </a:p>
        </p:txBody>
      </p:sp>
      <p:pic>
        <p:nvPicPr>
          <p:cNvPr id="53251" name="Picture 2" descr="C:\Course\iphone\Fall_2012\images\main.jpg"/>
          <p:cNvPicPr>
            <a:picLocks noGrp="1" noChangeAspect="1" noChangeArrowheads="1"/>
          </p:cNvPicPr>
          <p:nvPr>
            <p:ph idx="1"/>
          </p:nvPr>
        </p:nvPicPr>
        <p:blipFill>
          <a:blip r:embed="rId2"/>
          <a:srcRect/>
          <a:stretch>
            <a:fillRect/>
          </a:stretch>
        </p:blipFill>
        <p:spPr>
          <a:xfrm>
            <a:off x="1858963" y="1981200"/>
            <a:ext cx="5075237" cy="389255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Delegation</a:t>
            </a:r>
          </a:p>
        </p:txBody>
      </p:sp>
      <p:sp>
        <p:nvSpPr>
          <p:cNvPr id="54275" name="Rectangle 3"/>
          <p:cNvSpPr>
            <a:spLocks noGrp="1" noChangeArrowheads="1"/>
          </p:cNvSpPr>
          <p:nvPr>
            <p:ph type="body" idx="1"/>
          </p:nvPr>
        </p:nvSpPr>
        <p:spPr>
          <a:xfrm>
            <a:off x="457200" y="1447800"/>
            <a:ext cx="8229600" cy="5029200"/>
          </a:xfrm>
        </p:spPr>
        <p:txBody>
          <a:bodyPr/>
          <a:lstStyle/>
          <a:p>
            <a:pPr eaLnBrk="1" hangingPunct="1">
              <a:lnSpc>
                <a:spcPct val="80000"/>
              </a:lnSpc>
            </a:pPr>
            <a:endParaRPr lang="en-US" sz="1800"/>
          </a:p>
          <a:p>
            <a:pPr eaLnBrk="1" hangingPunct="1">
              <a:lnSpc>
                <a:spcPct val="80000"/>
              </a:lnSpc>
            </a:pPr>
            <a:r>
              <a:rPr lang="en-US" sz="1800">
                <a:hlinkClick r:id="rId2"/>
              </a:rPr>
              <a:t>Delegation</a:t>
            </a:r>
            <a:r>
              <a:rPr lang="en-US" sz="1800"/>
              <a:t> is a pattern where one object periodically sends </a:t>
            </a:r>
            <a:r>
              <a:rPr lang="en-US" sz="1800">
                <a:hlinkClick r:id="rId3"/>
              </a:rPr>
              <a:t>messages</a:t>
            </a:r>
            <a:r>
              <a:rPr lang="en-US" sz="1800"/>
              <a:t> to another object specified as its delegate to ask for input or to notify the delegate that an event is occurring. </a:t>
            </a:r>
          </a:p>
          <a:p>
            <a:pPr eaLnBrk="1" hangingPunct="1">
              <a:lnSpc>
                <a:spcPct val="80000"/>
              </a:lnSpc>
            </a:pPr>
            <a:r>
              <a:rPr lang="en-US" sz="1800"/>
              <a:t>Use it as an alternative to class inheritance for extending the functionality of reusable objects.</a:t>
            </a:r>
          </a:p>
          <a:p>
            <a:pPr eaLnBrk="1" hangingPunct="1">
              <a:lnSpc>
                <a:spcPct val="80000"/>
              </a:lnSpc>
            </a:pPr>
            <a:r>
              <a:rPr lang="en-US" sz="1800"/>
              <a:t>In the HelloWorld example, the application object tells its delegate that the main start-up routines have finished and that the custom configuration can begin. </a:t>
            </a:r>
          </a:p>
          <a:p>
            <a:pPr eaLnBrk="1" hangingPunct="1">
              <a:lnSpc>
                <a:spcPct val="80000"/>
              </a:lnSpc>
            </a:pPr>
            <a:r>
              <a:rPr lang="en-US" sz="1800"/>
              <a:t>Want the delegate to create an instance of a controller to set up and manage the view. </a:t>
            </a:r>
          </a:p>
          <a:p>
            <a:pPr eaLnBrk="1" hangingPunct="1">
              <a:lnSpc>
                <a:spcPct val="80000"/>
              </a:lnSpc>
            </a:pPr>
            <a:r>
              <a:rPr lang="en-US" sz="1800"/>
              <a:t>For an input text field, it will tell its delegate (which is usually the same controller) when the user has tapped the Return key.</a:t>
            </a:r>
          </a:p>
          <a:p>
            <a:pPr eaLnBrk="1" hangingPunct="1">
              <a:lnSpc>
                <a:spcPct val="80000"/>
              </a:lnSpc>
            </a:pPr>
            <a:r>
              <a:rPr lang="en-US" sz="1800"/>
              <a:t>Delegate methods are typically grouped together into a </a:t>
            </a:r>
            <a:r>
              <a:rPr lang="en-US" sz="1800">
                <a:hlinkClick r:id="rId4"/>
              </a:rPr>
              <a:t>protocol</a:t>
            </a:r>
            <a:r>
              <a:rPr lang="en-US" sz="1800"/>
              <a:t>. </a:t>
            </a:r>
          </a:p>
          <a:p>
            <a:pPr eaLnBrk="1" hangingPunct="1">
              <a:lnSpc>
                <a:spcPct val="80000"/>
              </a:lnSpc>
            </a:pPr>
            <a:r>
              <a:rPr lang="en-US" sz="1800"/>
              <a:t>A protocol is basically just a list of methods. </a:t>
            </a:r>
          </a:p>
          <a:p>
            <a:pPr eaLnBrk="1" hangingPunct="1">
              <a:lnSpc>
                <a:spcPct val="80000"/>
              </a:lnSpc>
            </a:pPr>
            <a:r>
              <a:rPr lang="en-US" sz="1800"/>
              <a:t>If a class conforms to a protocol, it guarantees that it implements the required methods of a protocol. (Protocols may also include optional methods.) </a:t>
            </a:r>
          </a:p>
          <a:p>
            <a:pPr eaLnBrk="1" hangingPunct="1">
              <a:lnSpc>
                <a:spcPct val="80000"/>
              </a:lnSpc>
            </a:pPr>
            <a:r>
              <a:rPr lang="en-US" sz="1800"/>
              <a:t>The delegate protocol specifies all the messages an object might send to its delegate.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Model-View-Controller</a:t>
            </a:r>
          </a:p>
        </p:txBody>
      </p:sp>
      <p:sp>
        <p:nvSpPr>
          <p:cNvPr id="55299" name="Rectangle 3"/>
          <p:cNvSpPr>
            <a:spLocks noGrp="1" noChangeArrowheads="1"/>
          </p:cNvSpPr>
          <p:nvPr>
            <p:ph type="body" idx="1"/>
          </p:nvPr>
        </p:nvSpPr>
        <p:spPr>
          <a:xfrm>
            <a:off x="457200" y="1295400"/>
            <a:ext cx="8229600" cy="4648200"/>
          </a:xfrm>
        </p:spPr>
        <p:txBody>
          <a:bodyPr/>
          <a:lstStyle/>
          <a:p>
            <a:pPr eaLnBrk="1" hangingPunct="1">
              <a:lnSpc>
                <a:spcPct val="80000"/>
              </a:lnSpc>
            </a:pPr>
            <a:endParaRPr lang="en-US" sz="1600"/>
          </a:p>
          <a:p>
            <a:pPr eaLnBrk="1" hangingPunct="1">
              <a:lnSpc>
                <a:spcPct val="80000"/>
              </a:lnSpc>
            </a:pPr>
            <a:r>
              <a:rPr lang="en-US" sz="1600"/>
              <a:t>The </a:t>
            </a:r>
            <a:r>
              <a:rPr lang="en-US" sz="1600">
                <a:hlinkClick r:id="rId2"/>
              </a:rPr>
              <a:t>Model-View-Controller</a:t>
            </a:r>
            <a:r>
              <a:rPr lang="en-US" sz="1600"/>
              <a:t> (or “MVC”) design pattern sets out three roles for objects in an application:</a:t>
            </a:r>
          </a:p>
          <a:p>
            <a:pPr eaLnBrk="1" hangingPunct="1">
              <a:lnSpc>
                <a:spcPct val="80000"/>
              </a:lnSpc>
              <a:buFontTx/>
              <a:buNone/>
            </a:pPr>
            <a:endParaRPr lang="en-US" sz="1600"/>
          </a:p>
          <a:p>
            <a:pPr eaLnBrk="1" hangingPunct="1">
              <a:lnSpc>
                <a:spcPct val="80000"/>
              </a:lnSpc>
            </a:pPr>
            <a:r>
              <a:rPr lang="en-US" sz="1600" b="1"/>
              <a:t>Model objects</a:t>
            </a:r>
            <a:r>
              <a:rPr lang="en-US" sz="1600"/>
              <a:t> </a:t>
            </a:r>
          </a:p>
          <a:p>
            <a:pPr lvl="1" eaLnBrk="1" hangingPunct="1">
              <a:lnSpc>
                <a:spcPct val="80000"/>
              </a:lnSpc>
            </a:pPr>
            <a:r>
              <a:rPr lang="en-US" sz="1400"/>
              <a:t>represent data such as Circles and Squares in a drawing application.</a:t>
            </a:r>
          </a:p>
          <a:p>
            <a:pPr lvl="1" eaLnBrk="1" hangingPunct="1">
              <a:lnSpc>
                <a:spcPct val="80000"/>
              </a:lnSpc>
            </a:pPr>
            <a:r>
              <a:rPr lang="en-US" sz="1400"/>
              <a:t>In HelloWorld, the model is very simple—just a string—and it’s not actually used outside of a single method, so strictly speaking it’s not even necessary. It’s the principle that’s important here.</a:t>
            </a:r>
          </a:p>
          <a:p>
            <a:pPr lvl="1" eaLnBrk="1" hangingPunct="1">
              <a:lnSpc>
                <a:spcPct val="80000"/>
              </a:lnSpc>
            </a:pPr>
            <a:r>
              <a:rPr lang="en-US" sz="1400"/>
              <a:t>the model can be simple or more complicated and accessed from a variety of locations.</a:t>
            </a:r>
          </a:p>
          <a:p>
            <a:pPr eaLnBrk="1" hangingPunct="1">
              <a:lnSpc>
                <a:spcPct val="80000"/>
              </a:lnSpc>
            </a:pPr>
            <a:r>
              <a:rPr lang="en-US" sz="1600" b="1"/>
              <a:t>View objects</a:t>
            </a:r>
            <a:r>
              <a:rPr lang="en-US" sz="1600"/>
              <a:t> </a:t>
            </a:r>
          </a:p>
          <a:p>
            <a:pPr lvl="1" eaLnBrk="1" hangingPunct="1">
              <a:lnSpc>
                <a:spcPct val="80000"/>
              </a:lnSpc>
            </a:pPr>
            <a:r>
              <a:rPr lang="en-US" sz="1400"/>
              <a:t>know how to display data (model objects) and may allow the user to edit the data.</a:t>
            </a:r>
          </a:p>
          <a:p>
            <a:pPr lvl="1" eaLnBrk="1" hangingPunct="1">
              <a:lnSpc>
                <a:spcPct val="80000"/>
              </a:lnSpc>
            </a:pPr>
            <a:r>
              <a:rPr lang="en-US" sz="1400"/>
              <a:t>May need a main view to contain several other views</a:t>
            </a:r>
          </a:p>
          <a:p>
            <a:pPr lvl="1" eaLnBrk="1" hangingPunct="1">
              <a:lnSpc>
                <a:spcPct val="80000"/>
              </a:lnSpc>
            </a:pPr>
            <a:r>
              <a:rPr lang="en-US" sz="1400"/>
              <a:t>For example: a text field to capture information from the user, a second text field to display text based on the user’s input, and a button to let the user tell us that the secondary text should be updated.</a:t>
            </a:r>
          </a:p>
          <a:p>
            <a:pPr eaLnBrk="1" hangingPunct="1">
              <a:lnSpc>
                <a:spcPct val="80000"/>
              </a:lnSpc>
            </a:pPr>
            <a:r>
              <a:rPr lang="en-US" sz="1600" b="1"/>
              <a:t>Controller objects</a:t>
            </a:r>
          </a:p>
          <a:p>
            <a:pPr lvl="1" eaLnBrk="1" hangingPunct="1">
              <a:lnSpc>
                <a:spcPct val="80000"/>
              </a:lnSpc>
            </a:pPr>
            <a:r>
              <a:rPr lang="en-US" sz="1400"/>
              <a:t>mediate between models and views.</a:t>
            </a:r>
          </a:p>
          <a:p>
            <a:pPr lvl="1" eaLnBrk="1" hangingPunct="1">
              <a:lnSpc>
                <a:spcPct val="80000"/>
              </a:lnSpc>
            </a:pPr>
            <a:r>
              <a:rPr lang="en-US" sz="1400"/>
              <a:t>For example: the controller object takes the data from the input text field, stores it in a string, and updates a second text field appropriately. </a:t>
            </a:r>
          </a:p>
          <a:p>
            <a:pPr lvl="1" eaLnBrk="1" hangingPunct="1">
              <a:lnSpc>
                <a:spcPct val="80000"/>
              </a:lnSpc>
            </a:pPr>
            <a:r>
              <a:rPr lang="en-US" sz="1400"/>
              <a:t>Where the update is initiated as a result of an action sent by the button.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Target-Action</a:t>
            </a:r>
          </a:p>
        </p:txBody>
      </p:sp>
      <p:sp>
        <p:nvSpPr>
          <p:cNvPr id="57347" name="Rectangle 3"/>
          <p:cNvSpPr>
            <a:spLocks noGrp="1" noChangeArrowheads="1"/>
          </p:cNvSpPr>
          <p:nvPr>
            <p:ph type="body" idx="1"/>
          </p:nvPr>
        </p:nvSpPr>
        <p:spPr>
          <a:xfrm>
            <a:off x="457200" y="1600200"/>
            <a:ext cx="8229600" cy="4648200"/>
          </a:xfrm>
        </p:spPr>
        <p:txBody>
          <a:bodyPr/>
          <a:lstStyle/>
          <a:p>
            <a:pPr eaLnBrk="1" hangingPunct="1">
              <a:lnSpc>
                <a:spcPct val="90000"/>
              </a:lnSpc>
            </a:pPr>
            <a:endParaRPr lang="en-US" sz="2800"/>
          </a:p>
          <a:p>
            <a:pPr eaLnBrk="1" hangingPunct="1">
              <a:lnSpc>
                <a:spcPct val="90000"/>
              </a:lnSpc>
            </a:pPr>
            <a:r>
              <a:rPr lang="en-US" sz="2800"/>
              <a:t>The target-action mechanism enables a view object that presents a control— such as a button or slider—in response to a user event (such as a click or a tap) to send a message (the action) to another object (the target)</a:t>
            </a:r>
          </a:p>
          <a:p>
            <a:pPr eaLnBrk="1" hangingPunct="1">
              <a:lnSpc>
                <a:spcPct val="90000"/>
              </a:lnSpc>
            </a:pPr>
            <a:r>
              <a:rPr lang="en-US" sz="2800"/>
              <a:t>The target can interpret the message and handle it as an application-specific instruction.</a:t>
            </a:r>
          </a:p>
          <a:p>
            <a:pPr eaLnBrk="1" hangingPunct="1">
              <a:lnSpc>
                <a:spcPct val="90000"/>
              </a:lnSpc>
            </a:pPr>
            <a:r>
              <a:rPr lang="en-US" sz="2800"/>
              <a:t>For example, when a button is tapped, the button tells the controller to update its model and view based on the user’s input.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322" name="Picture 2" descr="https://developer.apple.com/library/ios/documentation/iphone/conceptual/iphoneosprogrammingguide/Art/core_objects_2x.png"/>
          <p:cNvPicPr>
            <a:picLocks noChangeAspect="1" noChangeArrowheads="1"/>
          </p:cNvPicPr>
          <p:nvPr/>
        </p:nvPicPr>
        <p:blipFill>
          <a:blip r:embed="rId2"/>
          <a:srcRect/>
          <a:stretch>
            <a:fillRect/>
          </a:stretch>
        </p:blipFill>
        <p:spPr bwMode="auto">
          <a:xfrm>
            <a:off x="2209800" y="2209800"/>
            <a:ext cx="4972050" cy="4371975"/>
          </a:xfrm>
          <a:prstGeom prst="rect">
            <a:avLst/>
          </a:prstGeom>
          <a:noFill/>
          <a:ln w="9525">
            <a:noFill/>
            <a:miter lim="800000"/>
            <a:headEnd/>
            <a:tailEnd/>
          </a:ln>
        </p:spPr>
      </p:pic>
      <p:sp>
        <p:nvSpPr>
          <p:cNvPr id="56323" name="Rectangle 2"/>
          <p:cNvSpPr>
            <a:spLocks noChangeArrowheads="1"/>
          </p:cNvSpPr>
          <p:nvPr/>
        </p:nvSpPr>
        <p:spPr bwMode="auto">
          <a:xfrm>
            <a:off x="5867400" y="6096000"/>
            <a:ext cx="2903538" cy="369888"/>
          </a:xfrm>
          <a:prstGeom prst="rect">
            <a:avLst/>
          </a:prstGeom>
          <a:noFill/>
          <a:ln w="9525">
            <a:noFill/>
            <a:miter lim="800000"/>
            <a:headEnd/>
            <a:tailEnd/>
          </a:ln>
        </p:spPr>
        <p:txBody>
          <a:bodyPr wrap="none">
            <a:prstTxWarp prst="textNoShape">
              <a:avLst/>
            </a:prstTxWarp>
            <a:spAutoFit/>
          </a:bodyPr>
          <a:lstStyle/>
          <a:p>
            <a:r>
              <a:rPr lang="en-US" dirty="0"/>
              <a:t> Key objects in an </a:t>
            </a:r>
            <a:r>
              <a:rPr lang="en-US" dirty="0" err="1"/>
              <a:t>iOS</a:t>
            </a:r>
            <a:r>
              <a:rPr lang="en-US" dirty="0"/>
              <a:t> app</a:t>
            </a:r>
          </a:p>
        </p:txBody>
      </p:sp>
      <p:sp>
        <p:nvSpPr>
          <p:cNvPr id="5" name="Title 4"/>
          <p:cNvSpPr>
            <a:spLocks noGrp="1"/>
          </p:cNvSpPr>
          <p:nvPr>
            <p:ph type="title"/>
          </p:nvPr>
        </p:nvSpPr>
        <p:spPr/>
        <p:txBody>
          <a:bodyPr/>
          <a:lstStyle/>
          <a:p>
            <a:r>
              <a:rPr lang="en-US" dirty="0" smtClean="0">
                <a:solidFill>
                  <a:schemeClr val="tx2"/>
                </a:solidFill>
                <a:latin typeface="+mj-lt"/>
                <a:ea typeface="+mj-ea"/>
                <a:cs typeface="+mj-cs"/>
              </a:rPr>
              <a:t>The Structure of an App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0"/>
            <a:ext cx="8229600" cy="6858000"/>
          </a:xfrm>
        </p:spPr>
        <p:txBody>
          <a:bodyPr/>
          <a:lstStyle/>
          <a:p>
            <a:pPr eaLnBrk="1" hangingPunct="1">
              <a:lnSpc>
                <a:spcPct val="80000"/>
              </a:lnSpc>
            </a:pPr>
            <a:endParaRPr lang="en-US" sz="1800" dirty="0"/>
          </a:p>
          <a:p>
            <a:pPr eaLnBrk="1" hangingPunct="1">
              <a:lnSpc>
                <a:spcPct val="80000"/>
              </a:lnSpc>
            </a:pPr>
            <a:r>
              <a:rPr lang="en-US" sz="1800" dirty="0"/>
              <a:t>The </a:t>
            </a:r>
            <a:r>
              <a:rPr lang="en-US" sz="1800" dirty="0" err="1"/>
              <a:t>UIKit</a:t>
            </a:r>
            <a:r>
              <a:rPr lang="en-US" sz="1800" dirty="0"/>
              <a:t> framework (</a:t>
            </a:r>
            <a:r>
              <a:rPr lang="en-US" sz="1800" dirty="0" err="1"/>
              <a:t>UIKit.framework</a:t>
            </a:r>
            <a:r>
              <a:rPr lang="en-US" sz="1800" dirty="0"/>
              <a:t>) contains Objective-</a:t>
            </a:r>
            <a:r>
              <a:rPr lang="en-US" sz="1800" dirty="0" smtClean="0"/>
              <a:t>C/swift programming </a:t>
            </a:r>
            <a:r>
              <a:rPr lang="en-US" sz="1800" dirty="0"/>
              <a:t>interfaces that provide the key infrastructure for implementing graphical, event-driven applications in </a:t>
            </a:r>
            <a:r>
              <a:rPr lang="en-US" sz="1800" dirty="0" err="1" smtClean="0"/>
              <a:t>iOS</a:t>
            </a:r>
            <a:r>
              <a:rPr lang="en-US" sz="1800" dirty="0"/>
              <a:t>.</a:t>
            </a:r>
          </a:p>
          <a:p>
            <a:pPr eaLnBrk="1" hangingPunct="1">
              <a:lnSpc>
                <a:spcPct val="80000"/>
              </a:lnSpc>
            </a:pPr>
            <a:r>
              <a:rPr lang="en-US" sz="1800" dirty="0"/>
              <a:t> Every application in </a:t>
            </a:r>
            <a:r>
              <a:rPr lang="en-US" sz="1800" dirty="0" err="1" smtClean="0"/>
              <a:t>iOS</a:t>
            </a:r>
            <a:r>
              <a:rPr lang="en-US" sz="1800" dirty="0" smtClean="0"/>
              <a:t> </a:t>
            </a:r>
            <a:r>
              <a:rPr lang="en-US" sz="1800" dirty="0"/>
              <a:t>uses this framework to implement its core set of features: </a:t>
            </a:r>
          </a:p>
          <a:p>
            <a:pPr lvl="1" eaLnBrk="1" hangingPunct="1">
              <a:lnSpc>
                <a:spcPct val="80000"/>
              </a:lnSpc>
            </a:pPr>
            <a:r>
              <a:rPr lang="en-US" sz="1600" dirty="0"/>
              <a:t>Application management</a:t>
            </a:r>
          </a:p>
          <a:p>
            <a:pPr lvl="1" eaLnBrk="1" hangingPunct="1">
              <a:lnSpc>
                <a:spcPct val="80000"/>
              </a:lnSpc>
            </a:pPr>
            <a:r>
              <a:rPr lang="en-US" sz="1600" dirty="0"/>
              <a:t>Cut, copy, and paste support</a:t>
            </a:r>
          </a:p>
          <a:p>
            <a:pPr lvl="1" eaLnBrk="1" hangingPunct="1">
              <a:lnSpc>
                <a:spcPct val="80000"/>
              </a:lnSpc>
            </a:pPr>
            <a:r>
              <a:rPr lang="en-US" sz="1600" dirty="0"/>
              <a:t>Graphics and windowing support</a:t>
            </a:r>
          </a:p>
          <a:p>
            <a:pPr lvl="1" eaLnBrk="1" hangingPunct="1">
              <a:lnSpc>
                <a:spcPct val="80000"/>
              </a:lnSpc>
            </a:pPr>
            <a:r>
              <a:rPr lang="en-US" sz="1600" dirty="0"/>
              <a:t>Support for handling touch and motion-based events </a:t>
            </a:r>
          </a:p>
          <a:p>
            <a:pPr lvl="1" eaLnBrk="1" hangingPunct="1">
              <a:lnSpc>
                <a:spcPct val="80000"/>
              </a:lnSpc>
            </a:pPr>
            <a:r>
              <a:rPr lang="en-US" sz="1600" dirty="0"/>
              <a:t>User interface management</a:t>
            </a:r>
          </a:p>
          <a:p>
            <a:pPr lvl="1" eaLnBrk="1" hangingPunct="1">
              <a:lnSpc>
                <a:spcPct val="80000"/>
              </a:lnSpc>
            </a:pPr>
            <a:r>
              <a:rPr lang="en-US" sz="1600" dirty="0"/>
              <a:t>Objects representing the standard system views and controls</a:t>
            </a:r>
          </a:p>
          <a:p>
            <a:pPr lvl="1" eaLnBrk="1" hangingPunct="1">
              <a:lnSpc>
                <a:spcPct val="80000"/>
              </a:lnSpc>
            </a:pPr>
            <a:r>
              <a:rPr lang="en-US" sz="1600" dirty="0"/>
              <a:t>Support for text and web content</a:t>
            </a:r>
          </a:p>
          <a:p>
            <a:pPr lvl="1" eaLnBrk="1" hangingPunct="1">
              <a:lnSpc>
                <a:spcPct val="80000"/>
              </a:lnSpc>
            </a:pPr>
            <a:r>
              <a:rPr lang="en-US" sz="1600" dirty="0"/>
              <a:t>Integration with other applications on the system through URL schemes</a:t>
            </a:r>
          </a:p>
          <a:p>
            <a:pPr lvl="1" eaLnBrk="1" hangingPunct="1">
              <a:lnSpc>
                <a:spcPct val="80000"/>
              </a:lnSpc>
            </a:pPr>
            <a:r>
              <a:rPr lang="en-US" sz="1600" dirty="0"/>
              <a:t>Support for the Apple push notification service; see </a:t>
            </a:r>
            <a:r>
              <a:rPr lang="en-US" sz="1600" dirty="0">
                <a:hlinkClick r:id="" action="ppaction://noaction"/>
              </a:rPr>
              <a:t>“Apple Push Notification Service”</a:t>
            </a:r>
            <a:endParaRPr lang="en-US" sz="1600" dirty="0"/>
          </a:p>
          <a:p>
            <a:pPr lvl="1" eaLnBrk="1" hangingPunct="1">
              <a:lnSpc>
                <a:spcPct val="80000"/>
              </a:lnSpc>
            </a:pPr>
            <a:r>
              <a:rPr lang="en-US" sz="1600" dirty="0"/>
              <a:t>Accessibility support for disabled users</a:t>
            </a:r>
          </a:p>
          <a:p>
            <a:pPr eaLnBrk="1" hangingPunct="1">
              <a:lnSpc>
                <a:spcPct val="80000"/>
              </a:lnSpc>
            </a:pPr>
            <a:r>
              <a:rPr lang="en-US" sz="1800" dirty="0"/>
              <a:t>In addition to providing the fundamental code for building your application, </a:t>
            </a:r>
            <a:r>
              <a:rPr lang="en-US" sz="1800" dirty="0" err="1"/>
              <a:t>UIKit</a:t>
            </a:r>
            <a:r>
              <a:rPr lang="en-US" sz="1800" dirty="0"/>
              <a:t> also incorporates support for some device-specific features, such as the following:</a:t>
            </a:r>
          </a:p>
          <a:p>
            <a:pPr lvl="1" eaLnBrk="1" hangingPunct="1">
              <a:lnSpc>
                <a:spcPct val="80000"/>
              </a:lnSpc>
            </a:pPr>
            <a:r>
              <a:rPr lang="en-US" sz="1600" dirty="0"/>
              <a:t>Accelerometer data</a:t>
            </a:r>
          </a:p>
          <a:p>
            <a:pPr lvl="1" eaLnBrk="1" hangingPunct="1">
              <a:lnSpc>
                <a:spcPct val="80000"/>
              </a:lnSpc>
            </a:pPr>
            <a:r>
              <a:rPr lang="en-US" sz="1600" dirty="0"/>
              <a:t>The built-in camera (where present)</a:t>
            </a:r>
          </a:p>
          <a:p>
            <a:pPr lvl="1" eaLnBrk="1" hangingPunct="1">
              <a:lnSpc>
                <a:spcPct val="80000"/>
              </a:lnSpc>
            </a:pPr>
            <a:r>
              <a:rPr lang="en-US" sz="1600" dirty="0"/>
              <a:t>The user’s photo library</a:t>
            </a:r>
          </a:p>
          <a:p>
            <a:pPr lvl="1" eaLnBrk="1" hangingPunct="1">
              <a:lnSpc>
                <a:spcPct val="80000"/>
              </a:lnSpc>
            </a:pPr>
            <a:r>
              <a:rPr lang="en-US" sz="1600" dirty="0"/>
              <a:t>Device name and model information</a:t>
            </a:r>
          </a:p>
          <a:p>
            <a:pPr lvl="1" eaLnBrk="1" hangingPunct="1">
              <a:lnSpc>
                <a:spcPct val="80000"/>
              </a:lnSpc>
            </a:pPr>
            <a:r>
              <a:rPr lang="en-US" sz="1600" dirty="0"/>
              <a:t>Battery state information</a:t>
            </a:r>
          </a:p>
          <a:p>
            <a:pPr lvl="1" eaLnBrk="1" hangingPunct="1">
              <a:lnSpc>
                <a:spcPct val="80000"/>
              </a:lnSpc>
            </a:pPr>
            <a:r>
              <a:rPr lang="en-US" sz="1600" dirty="0"/>
              <a:t>Proximity sensor </a:t>
            </a:r>
            <a:r>
              <a:rPr lang="en-US" sz="1600" dirty="0" smtClean="0"/>
              <a:t>information</a:t>
            </a:r>
          </a:p>
          <a:p>
            <a:pPr lvl="1" eaLnBrk="1" hangingPunct="1">
              <a:lnSpc>
                <a:spcPct val="80000"/>
              </a:lnSpc>
            </a:pPr>
            <a:r>
              <a:rPr lang="en-US" sz="1600" dirty="0" smtClean="0"/>
              <a:t>Remote control information from attached headsets</a:t>
            </a:r>
          </a:p>
          <a:p>
            <a:pPr eaLnBrk="1" hangingPunct="1">
              <a:lnSpc>
                <a:spcPct val="80000"/>
              </a:lnSpc>
            </a:pPr>
            <a:endParaRPr 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682" name="Picture 2" descr="https://developer.apple.com/library/ios/documentation/iphone/conceptual/iphoneosprogrammingguide/Art/high_level_flow_2x.png"/>
          <p:cNvPicPr>
            <a:picLocks noChangeAspect="1" noChangeArrowheads="1"/>
          </p:cNvPicPr>
          <p:nvPr/>
        </p:nvPicPr>
        <p:blipFill>
          <a:blip r:embed="rId2"/>
          <a:srcRect/>
          <a:stretch>
            <a:fillRect/>
          </a:stretch>
        </p:blipFill>
        <p:spPr bwMode="auto">
          <a:xfrm>
            <a:off x="2286000" y="1676400"/>
            <a:ext cx="3324225" cy="3990975"/>
          </a:xfrm>
          <a:prstGeom prst="rect">
            <a:avLst/>
          </a:prstGeom>
          <a:noFill/>
          <a:ln w="9525">
            <a:noFill/>
            <a:miter lim="800000"/>
            <a:headEnd/>
            <a:tailEnd/>
          </a:ln>
        </p:spPr>
      </p:pic>
      <p:sp>
        <p:nvSpPr>
          <p:cNvPr id="71683" name="Rectangle 2"/>
          <p:cNvSpPr>
            <a:spLocks noChangeArrowheads="1"/>
          </p:cNvSpPr>
          <p:nvPr/>
        </p:nvSpPr>
        <p:spPr bwMode="auto">
          <a:xfrm>
            <a:off x="5867400" y="3429000"/>
            <a:ext cx="3121025" cy="369888"/>
          </a:xfrm>
          <a:prstGeom prst="rect">
            <a:avLst/>
          </a:prstGeom>
          <a:noFill/>
          <a:ln w="9525">
            <a:noFill/>
            <a:miter lim="800000"/>
            <a:headEnd/>
            <a:tailEnd/>
          </a:ln>
        </p:spPr>
        <p:txBody>
          <a:bodyPr wrap="none">
            <a:prstTxWarp prst="textNoShape">
              <a:avLst/>
            </a:prstTxWarp>
            <a:spAutoFit/>
          </a:bodyPr>
          <a:lstStyle/>
          <a:p>
            <a:r>
              <a:rPr lang="en-US" dirty="0"/>
              <a:t>State changes in an </a:t>
            </a:r>
            <a:r>
              <a:rPr lang="en-US" dirty="0" err="1"/>
              <a:t>iOS</a:t>
            </a:r>
            <a:r>
              <a:rPr lang="en-US" dirty="0"/>
              <a:t> app</a:t>
            </a:r>
          </a:p>
        </p:txBody>
      </p:sp>
      <p:sp>
        <p:nvSpPr>
          <p:cNvPr id="6" name="Title 5"/>
          <p:cNvSpPr>
            <a:spLocks noGrp="1"/>
          </p:cNvSpPr>
          <p:nvPr>
            <p:ph type="title"/>
          </p:nvPr>
        </p:nvSpPr>
        <p:spPr/>
        <p:txBody>
          <a:bodyPr/>
          <a:lstStyle/>
          <a:p>
            <a:r>
              <a:rPr lang="en-US" dirty="0" smtClean="0">
                <a:solidFill>
                  <a:schemeClr val="tx2"/>
                </a:solidFill>
                <a:latin typeface="+mj-lt"/>
                <a:ea typeface="+mj-ea"/>
                <a:cs typeface="+mj-cs"/>
              </a:rPr>
              <a:t>Execution States for Apps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The Application Sandbox</a:t>
            </a:r>
          </a:p>
        </p:txBody>
      </p:sp>
      <p:sp>
        <p:nvSpPr>
          <p:cNvPr id="58371" name="Rectangle 3"/>
          <p:cNvSpPr>
            <a:spLocks noGrp="1" noChangeArrowheads="1"/>
          </p:cNvSpPr>
          <p:nvPr>
            <p:ph type="body" idx="1"/>
          </p:nvPr>
        </p:nvSpPr>
        <p:spPr>
          <a:xfrm>
            <a:off x="457200" y="1295400"/>
            <a:ext cx="8229600" cy="5410200"/>
          </a:xfrm>
        </p:spPr>
        <p:txBody>
          <a:bodyPr/>
          <a:lstStyle/>
          <a:p>
            <a:pPr eaLnBrk="1" hangingPunct="1">
              <a:lnSpc>
                <a:spcPct val="80000"/>
              </a:lnSpc>
            </a:pPr>
            <a:r>
              <a:rPr lang="en-US" sz="1800"/>
              <a:t>For security reasons, iPhone OS restricts an application (including its preferences and data) to a unique location in the file system.</a:t>
            </a:r>
          </a:p>
          <a:p>
            <a:pPr eaLnBrk="1" hangingPunct="1">
              <a:lnSpc>
                <a:spcPct val="80000"/>
              </a:lnSpc>
            </a:pPr>
            <a:r>
              <a:rPr lang="en-US" sz="1800"/>
              <a:t>This restriction is part of the security feature known as the application’s “sandbox.”</a:t>
            </a:r>
          </a:p>
          <a:p>
            <a:pPr eaLnBrk="1" hangingPunct="1">
              <a:lnSpc>
                <a:spcPct val="80000"/>
              </a:lnSpc>
            </a:pPr>
            <a:r>
              <a:rPr lang="en-US" sz="1800"/>
              <a:t> The sandbox is a set of fine-grained controls limiting an application’s access to:</a:t>
            </a:r>
          </a:p>
          <a:p>
            <a:pPr lvl="1" eaLnBrk="1" hangingPunct="1">
              <a:lnSpc>
                <a:spcPct val="80000"/>
              </a:lnSpc>
            </a:pPr>
            <a:r>
              <a:rPr lang="en-US" sz="1800"/>
              <a:t> files, preferences, network resources, hardware, and so on. </a:t>
            </a:r>
          </a:p>
          <a:p>
            <a:pPr eaLnBrk="1" hangingPunct="1">
              <a:lnSpc>
                <a:spcPct val="80000"/>
              </a:lnSpc>
            </a:pPr>
            <a:r>
              <a:rPr lang="en-US" sz="1800"/>
              <a:t>In iPhone OS, an application and its data reside in a secure location that no other application can access.</a:t>
            </a:r>
          </a:p>
          <a:p>
            <a:pPr eaLnBrk="1" hangingPunct="1">
              <a:lnSpc>
                <a:spcPct val="80000"/>
              </a:lnSpc>
            </a:pPr>
            <a:r>
              <a:rPr lang="en-US" sz="1800"/>
              <a:t>When an application is installed, the system computes a unique opaque identifier for the application. </a:t>
            </a:r>
          </a:p>
          <a:p>
            <a:pPr eaLnBrk="1" hangingPunct="1">
              <a:lnSpc>
                <a:spcPct val="80000"/>
              </a:lnSpc>
            </a:pPr>
            <a:r>
              <a:rPr lang="en-US" sz="1800"/>
              <a:t>Using a root application directory and this identifier, the system constructs a path to the application’s home directory. </a:t>
            </a:r>
          </a:p>
          <a:p>
            <a:pPr eaLnBrk="1" hangingPunct="1">
              <a:lnSpc>
                <a:spcPct val="80000"/>
              </a:lnSpc>
            </a:pPr>
            <a:r>
              <a:rPr lang="en-US" sz="1800"/>
              <a:t>An application’s home directory could be depicted as having the following structure:</a:t>
            </a:r>
          </a:p>
          <a:p>
            <a:pPr lvl="1" eaLnBrk="1" hangingPunct="1">
              <a:lnSpc>
                <a:spcPct val="80000"/>
              </a:lnSpc>
            </a:pPr>
            <a:r>
              <a:rPr lang="en-US" sz="1800"/>
              <a:t>/</a:t>
            </a:r>
            <a:r>
              <a:rPr lang="en-US" sz="1800" i="1"/>
              <a:t>ApplicationRoot</a:t>
            </a:r>
            <a:r>
              <a:rPr lang="en-US" sz="1800"/>
              <a:t>/</a:t>
            </a:r>
            <a:r>
              <a:rPr lang="en-US" sz="1800" i="1"/>
              <a:t>ApplicationID</a:t>
            </a:r>
            <a:r>
              <a:rPr lang="en-US" sz="1800"/>
              <a:t>/</a:t>
            </a:r>
          </a:p>
          <a:p>
            <a:pPr eaLnBrk="1" hangingPunct="1">
              <a:lnSpc>
                <a:spcPct val="80000"/>
              </a:lnSpc>
            </a:pPr>
            <a:r>
              <a:rPr lang="en-US" sz="1800"/>
              <a:t>During the installation process, the system creates the application’s home directory and several key subdirectories, configures the application sandbox, and copies the application bundle to the home directory.</a:t>
            </a:r>
          </a:p>
          <a:p>
            <a:pPr eaLnBrk="1" hangingPunct="1">
              <a:lnSpc>
                <a:spcPct val="80000"/>
              </a:lnSpc>
            </a:pPr>
            <a:r>
              <a:rPr lang="en-US" sz="1800"/>
              <a:t>The use of a unique location for each application and its data simplifies backup-and-restore operations, application updates, and un-installation.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The Virtual Memory System</a:t>
            </a:r>
          </a:p>
        </p:txBody>
      </p:sp>
      <p:sp>
        <p:nvSpPr>
          <p:cNvPr id="59395" name="Rectangle 3"/>
          <p:cNvSpPr>
            <a:spLocks noGrp="1" noChangeArrowheads="1"/>
          </p:cNvSpPr>
          <p:nvPr>
            <p:ph type="body" idx="1"/>
          </p:nvPr>
        </p:nvSpPr>
        <p:spPr/>
        <p:txBody>
          <a:bodyPr/>
          <a:lstStyle/>
          <a:p>
            <a:pPr eaLnBrk="1" hangingPunct="1">
              <a:lnSpc>
                <a:spcPct val="80000"/>
              </a:lnSpc>
            </a:pPr>
            <a:endParaRPr lang="en-US" sz="1800"/>
          </a:p>
          <a:p>
            <a:pPr eaLnBrk="1" hangingPunct="1">
              <a:lnSpc>
                <a:spcPct val="80000"/>
              </a:lnSpc>
            </a:pPr>
            <a:r>
              <a:rPr lang="en-US" sz="1800"/>
              <a:t>iPhone OS uses essentially the same virtual memory system found in Mac OS X to manage program memory. </a:t>
            </a:r>
          </a:p>
          <a:p>
            <a:pPr eaLnBrk="1" hangingPunct="1">
              <a:lnSpc>
                <a:spcPct val="80000"/>
              </a:lnSpc>
            </a:pPr>
            <a:r>
              <a:rPr lang="en-US" sz="1800"/>
              <a:t>Each program has its own virtual address space,</a:t>
            </a:r>
          </a:p>
          <a:p>
            <a:pPr eaLnBrk="1" hangingPunct="1">
              <a:lnSpc>
                <a:spcPct val="80000"/>
              </a:lnSpc>
            </a:pPr>
            <a:r>
              <a:rPr lang="en-US" sz="1800"/>
              <a:t>but (unlike Mac OS X) its usable virtual memory is constrained by the amount of physical memory available.</a:t>
            </a:r>
          </a:p>
          <a:p>
            <a:pPr eaLnBrk="1" hangingPunct="1">
              <a:lnSpc>
                <a:spcPct val="80000"/>
              </a:lnSpc>
            </a:pPr>
            <a:r>
              <a:rPr lang="en-US" sz="1800"/>
              <a:t>The iPhone OS does not write volatile pages to disk when memory gets full.</a:t>
            </a:r>
          </a:p>
          <a:p>
            <a:pPr eaLnBrk="1" hangingPunct="1">
              <a:lnSpc>
                <a:spcPct val="80000"/>
              </a:lnSpc>
            </a:pPr>
            <a:r>
              <a:rPr lang="en-US" sz="1800"/>
              <a:t>In this case, the virtual memory system frees up volatile memory, as needed, to make sure the running application has the space it needs. </a:t>
            </a:r>
          </a:p>
          <a:p>
            <a:pPr eaLnBrk="1" hangingPunct="1">
              <a:lnSpc>
                <a:spcPct val="80000"/>
              </a:lnSpc>
            </a:pPr>
            <a:r>
              <a:rPr lang="en-US" sz="1800"/>
              <a:t>It does this by removing memory pages that are not being used and that contain read-only contents, such as code pages. </a:t>
            </a:r>
          </a:p>
          <a:p>
            <a:pPr eaLnBrk="1" hangingPunct="1">
              <a:lnSpc>
                <a:spcPct val="80000"/>
              </a:lnSpc>
            </a:pPr>
            <a:r>
              <a:rPr lang="en-US" sz="1800"/>
              <a:t>If memory continues to be constrained, the system may also send </a:t>
            </a:r>
            <a:r>
              <a:rPr lang="en-US" sz="1800">
                <a:hlinkClick r:id="rId2"/>
              </a:rPr>
              <a:t>notifications</a:t>
            </a:r>
            <a:r>
              <a:rPr lang="en-US" sz="1800"/>
              <a:t> to the running applications, asking them to free up additional memory. </a:t>
            </a:r>
          </a:p>
          <a:p>
            <a:pPr eaLnBrk="1" hangingPunct="1">
              <a:lnSpc>
                <a:spcPct val="80000"/>
              </a:lnSpc>
            </a:pPr>
            <a:r>
              <a:rPr lang="en-US" sz="1800"/>
              <a:t>All applications should respond to this notification and do their part to help relieve the memory pressure.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The Application Bundle</a:t>
            </a:r>
          </a:p>
        </p:txBody>
      </p:sp>
      <p:sp>
        <p:nvSpPr>
          <p:cNvPr id="60419" name="Rectangle 3"/>
          <p:cNvSpPr>
            <a:spLocks noGrp="1" noChangeArrowheads="1"/>
          </p:cNvSpPr>
          <p:nvPr>
            <p:ph type="body" idx="1"/>
          </p:nvPr>
        </p:nvSpPr>
        <p:spPr/>
        <p:txBody>
          <a:bodyPr/>
          <a:lstStyle/>
          <a:p>
            <a:pPr eaLnBrk="1" hangingPunct="1">
              <a:lnSpc>
                <a:spcPct val="80000"/>
              </a:lnSpc>
            </a:pPr>
            <a:r>
              <a:rPr lang="en-US" sz="2000"/>
              <a:t>When building an application, Xcode packages it as a </a:t>
            </a:r>
            <a:r>
              <a:rPr lang="en-US" sz="2000">
                <a:hlinkClick r:id="rId2"/>
              </a:rPr>
              <a:t>bundle</a:t>
            </a:r>
            <a:r>
              <a:rPr lang="en-US" sz="2000"/>
              <a:t>.</a:t>
            </a:r>
          </a:p>
          <a:p>
            <a:pPr eaLnBrk="1" hangingPunct="1">
              <a:lnSpc>
                <a:spcPct val="80000"/>
              </a:lnSpc>
            </a:pPr>
            <a:r>
              <a:rPr lang="en-US" sz="2000"/>
              <a:t>A bundle is a directory in the file system that groups related resources together in one place. </a:t>
            </a:r>
          </a:p>
          <a:p>
            <a:pPr eaLnBrk="1" hangingPunct="1">
              <a:lnSpc>
                <a:spcPct val="80000"/>
              </a:lnSpc>
            </a:pPr>
            <a:r>
              <a:rPr lang="en-US" sz="2000"/>
              <a:t>An iPhone application bundle contains:</a:t>
            </a:r>
          </a:p>
          <a:p>
            <a:pPr lvl="1" eaLnBrk="1" hangingPunct="1">
              <a:lnSpc>
                <a:spcPct val="80000"/>
              </a:lnSpc>
            </a:pPr>
            <a:r>
              <a:rPr lang="en-US" sz="1800"/>
              <a:t>The application executable </a:t>
            </a:r>
          </a:p>
          <a:p>
            <a:pPr lvl="1" eaLnBrk="1" hangingPunct="1">
              <a:lnSpc>
                <a:spcPct val="80000"/>
              </a:lnSpc>
            </a:pPr>
            <a:r>
              <a:rPr lang="en-US" sz="1800"/>
              <a:t>Any resources used by the application :</a:t>
            </a:r>
          </a:p>
          <a:p>
            <a:pPr lvl="2" eaLnBrk="1" hangingPunct="1">
              <a:lnSpc>
                <a:spcPct val="80000"/>
              </a:lnSpc>
            </a:pPr>
            <a:r>
              <a:rPr lang="en-US" sz="1600"/>
              <a:t>Icon.png</a:t>
            </a:r>
            <a:r>
              <a:rPr lang="en-US" sz="1600" b="1"/>
              <a:t>:  </a:t>
            </a:r>
            <a:r>
              <a:rPr lang="en-US" sz="1600"/>
              <a:t>the application icon (57x57 pixels) </a:t>
            </a:r>
          </a:p>
          <a:p>
            <a:pPr lvl="2" eaLnBrk="1" hangingPunct="1">
              <a:lnSpc>
                <a:spcPct val="80000"/>
              </a:lnSpc>
            </a:pPr>
            <a:r>
              <a:rPr lang="en-US" sz="1600"/>
              <a:t>Default.png:  the 480 x 320 pixel image to display when an application is launched </a:t>
            </a:r>
          </a:p>
          <a:p>
            <a:pPr lvl="2" eaLnBrk="1" hangingPunct="1">
              <a:lnSpc>
                <a:spcPct val="80000"/>
              </a:lnSpc>
            </a:pPr>
            <a:r>
              <a:rPr lang="en-US" sz="1600"/>
              <a:t>Icon-Settings.png</a:t>
            </a:r>
            <a:r>
              <a:rPr lang="en-US" sz="1600" b="1"/>
              <a:t>:  </a:t>
            </a:r>
            <a:r>
              <a:rPr lang="en-US" sz="1600"/>
              <a:t>the 29 x 29 pixel icon used to represent your application in the Settings application </a:t>
            </a:r>
          </a:p>
          <a:p>
            <a:pPr lvl="2" eaLnBrk="1" hangingPunct="1">
              <a:lnSpc>
                <a:spcPct val="80000"/>
              </a:lnSpc>
            </a:pPr>
            <a:r>
              <a:rPr lang="en-US" sz="1600"/>
              <a:t>localized reources: en.lproj, fr.lproj, es.lproj</a:t>
            </a:r>
          </a:p>
          <a:p>
            <a:pPr lvl="2" eaLnBrk="1" hangingPunct="1">
              <a:lnSpc>
                <a:spcPct val="80000"/>
              </a:lnSpc>
            </a:pPr>
            <a:r>
              <a:rPr lang="en-US" sz="1600"/>
              <a:t>Settings.bundle:  contains </a:t>
            </a:r>
            <a:r>
              <a:rPr lang="en-US" sz="1600">
                <a:hlinkClick r:id="rId3"/>
              </a:rPr>
              <a:t>property lists</a:t>
            </a:r>
            <a:r>
              <a:rPr lang="en-US" sz="1600"/>
              <a:t> and other resource files to configure and display your preferences </a:t>
            </a:r>
          </a:p>
          <a:p>
            <a:pPr lvl="2" eaLnBrk="1" hangingPunct="1">
              <a:lnSpc>
                <a:spcPct val="80000"/>
              </a:lnSpc>
            </a:pPr>
            <a:r>
              <a:rPr lang="en-US" sz="1600"/>
              <a:t>Info.plist : property list defining key values for the application, such as bundle ID, version number, and display name. </a:t>
            </a:r>
          </a:p>
          <a:p>
            <a:pPr lvl="2" eaLnBrk="1" hangingPunct="1">
              <a:lnSpc>
                <a:spcPct val="80000"/>
              </a:lnSpc>
            </a:pPr>
            <a:r>
              <a:rPr lang="en-US" sz="1600"/>
              <a:t>MainWindow.nib</a:t>
            </a:r>
          </a:p>
          <a:p>
            <a:pPr lvl="2" eaLnBrk="1" hangingPunct="1">
              <a:lnSpc>
                <a:spcPct val="80000"/>
              </a:lnSpc>
            </a:pPr>
            <a:endParaRPr lang="en-US" sz="16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Loading Resources</a:t>
            </a:r>
          </a:p>
        </p:txBody>
      </p:sp>
      <p:sp>
        <p:nvSpPr>
          <p:cNvPr id="61443" name="Content Placeholder 2"/>
          <p:cNvSpPr>
            <a:spLocks noGrp="1"/>
          </p:cNvSpPr>
          <p:nvPr>
            <p:ph idx="1"/>
          </p:nvPr>
        </p:nvSpPr>
        <p:spPr>
          <a:xfrm>
            <a:off x="457200" y="1219200"/>
            <a:ext cx="8305800" cy="5334000"/>
          </a:xfrm>
        </p:spPr>
        <p:txBody>
          <a:bodyPr/>
          <a:lstStyle/>
          <a:p>
            <a:r>
              <a:rPr lang="en-US" sz="2400"/>
              <a:t>To load view controllers (and their corresponding views) from a storyboard, use the </a:t>
            </a:r>
            <a:r>
              <a:rPr lang="en-US" sz="2400">
                <a:hlinkClick r:id="rId2" action="ppaction://hlinkfile"/>
              </a:rPr>
              <a:t>UIStoryboard</a:t>
            </a:r>
            <a:r>
              <a:rPr lang="en-US" sz="2400"/>
              <a:t> class.</a:t>
            </a:r>
          </a:p>
          <a:p>
            <a:r>
              <a:rPr lang="en-US" sz="2400"/>
              <a:t>To load an image, use the methods of the </a:t>
            </a:r>
            <a:r>
              <a:rPr lang="en-US" sz="2400">
                <a:hlinkClick r:id="rId3" action="ppaction://hlinkfile"/>
              </a:rPr>
              <a:t>UIImage</a:t>
            </a:r>
            <a:r>
              <a:rPr lang="en-US" sz="2400"/>
              <a:t> class.</a:t>
            </a:r>
          </a:p>
          <a:p>
            <a:r>
              <a:rPr lang="en-US" sz="2400"/>
              <a:t>To load string resources, use the </a:t>
            </a:r>
            <a:r>
              <a:rPr lang="en-US" sz="2400">
                <a:hlinkClick r:id="rId4" action="ppaction://hlinkfile"/>
              </a:rPr>
              <a:t>NSLocalizedString</a:t>
            </a:r>
            <a:r>
              <a:rPr lang="en-US" sz="2400"/>
              <a:t> and related macros defined in Foundation framework.</a:t>
            </a:r>
          </a:p>
          <a:p>
            <a:r>
              <a:rPr lang="en-US" sz="2400"/>
              <a:t>To load the contents of a property list, use the </a:t>
            </a:r>
            <a:r>
              <a:rPr lang="en-US" sz="2400">
                <a:hlinkClick r:id="rId5" action="ppaction://hlinkfile"/>
              </a:rPr>
              <a:t>dictionaryWithContentsOfURL:</a:t>
            </a:r>
            <a:r>
              <a:rPr lang="en-US" sz="2400"/>
              <a:t> method of NSDictionary, or use the </a:t>
            </a:r>
            <a:r>
              <a:rPr lang="en-US" sz="2400">
                <a:hlinkClick r:id="rId6" action="ppaction://hlinkfile"/>
              </a:rPr>
              <a:t>NSPropertyListSerialization</a:t>
            </a:r>
            <a:r>
              <a:rPr lang="en-US" sz="2400"/>
              <a:t> class.</a:t>
            </a:r>
          </a:p>
          <a:p>
            <a:r>
              <a:rPr lang="en-US" sz="2400"/>
              <a:t>To load binary data files, use the methods of the </a:t>
            </a:r>
            <a:r>
              <a:rPr lang="en-US" sz="2400">
                <a:hlinkClick r:id="rId7" action="ppaction://hlinkfile"/>
              </a:rPr>
              <a:t>NSData</a:t>
            </a:r>
            <a:r>
              <a:rPr lang="en-US" sz="2400"/>
              <a:t> </a:t>
            </a:r>
          </a:p>
          <a:p>
            <a:r>
              <a:rPr lang="en-US" sz="2400"/>
              <a:t>To load audio and video resources, use the classes of the Assets Library, Media Player, or AV Foundation frameworks. </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33400"/>
            <a:ext cx="9144001" cy="5854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143000"/>
            <a:ext cx="5410200" cy="3810000"/>
          </a:xfrm>
          <a:prstGeom prst="rect">
            <a:avLst/>
          </a:prstGeom>
        </p:spPr>
      </p:pic>
      <p:pic>
        <p:nvPicPr>
          <p:cNvPr id="5" name="Picture 4"/>
          <p:cNvPicPr>
            <a:picLocks noChangeAspect="1"/>
          </p:cNvPicPr>
          <p:nvPr/>
        </p:nvPicPr>
        <p:blipFill>
          <a:blip r:embed="rId3"/>
          <a:stretch>
            <a:fillRect/>
          </a:stretch>
        </p:blipFill>
        <p:spPr>
          <a:xfrm>
            <a:off x="5715000" y="685800"/>
            <a:ext cx="2971800" cy="58674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381000"/>
          <a:ext cx="8458200" cy="5564190"/>
        </p:xfrm>
        <a:graphic>
          <a:graphicData uri="http://schemas.openxmlformats.org/drawingml/2006/table">
            <a:tbl>
              <a:tblPr/>
              <a:tblGrid>
                <a:gridCol w="4191000"/>
                <a:gridCol w="4267200"/>
              </a:tblGrid>
              <a:tr h="3048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a:t>
                      </a:r>
                      <a:r>
                        <a:rPr kumimoji="0" lang="en-US" sz="1400" b="0" i="0" u="none" strike="noStrike" cap="none" normalizeH="0" baseline="0">
                          <a:ln>
                            <a:noFill/>
                          </a:ln>
                          <a:solidFill>
                            <a:schemeClr val="tx1"/>
                          </a:solidFill>
                          <a:effectLst/>
                          <a:latin typeface="Arial" pitchFamily="4" charset="0"/>
                        </a:rPr>
                        <a:t>Launch image orientation modifiers</a:t>
                      </a:r>
                      <a:endParaRPr kumimoji="0" lang="en-US" sz="1400" b="1" i="0" u="none" strike="noStrike" cap="none" normalizeH="0" baseline="0">
                        <a:ln>
                          <a:noFill/>
                        </a:ln>
                        <a:solidFill>
                          <a:schemeClr val="tx1"/>
                        </a:solidFill>
                        <a:effectLst/>
                        <a:latin typeface="Arial" pitchFamily="4" charset="0"/>
                      </a:endParaRP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223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Modifier</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Description</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36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PortraitUpsideDown</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Specifies an upside-down portrait version of the launch image. A file with this modifier takes precedence over a file with the -Portrait modifier for this specific orientation. </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36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LandscapeLeft</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Specifies a left-oriented landscape version of the launch image. A file with this modifier takes precedence over a file with the -Landscape modifier for this specific orientation. </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36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LandscapeRight</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Specifies a right-oriented landscape version of the launch image. A file with this modifier takes precedence over a file with the -Landscape modifier for this specific orientation. </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46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Portrait</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Specifies the generic portrait version of the launch image. This image is used for right-side up portrait orientations and takes precedence over the Default.png image file (or your custom-named replacement for that file). If a file with the -PortraitUpsideDown modifier is not specified, this file is also used for upside-down portrait orientations as well.</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4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Landscape</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Specifies the generic landscape version of the launch image. If a file with the -LandscapeLeft or -LandscapeRight modifier is not specified, this image is used instead. This image takes precedence over the Default.png image file (or your custom-named replacement for that file).</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38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 (none)</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4" charset="0"/>
                        </a:rPr>
                        <a:t>If you provide a launch image file with no orientation modifier, that file is used when no other orientation-specific launch image is available. For apps running on systems earlier than iOS 3.2, you must name this file Default.png. </a:t>
                      </a:r>
                    </a:p>
                  </a:txBody>
                  <a:tcPr marL="8131" marR="8131" marT="8131" marB="81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639762"/>
          </a:xfrm>
        </p:spPr>
        <p:txBody>
          <a:bodyPr/>
          <a:lstStyle/>
          <a:p>
            <a:pPr eaLnBrk="1" hangingPunct="1"/>
            <a:r>
              <a:rPr lang="en-US" sz="4000"/>
              <a:t>UIApplicationDelegate Protocol </a:t>
            </a:r>
          </a:p>
        </p:txBody>
      </p:sp>
      <p:sp>
        <p:nvSpPr>
          <p:cNvPr id="66563" name="Rectangle 3"/>
          <p:cNvSpPr>
            <a:spLocks noGrp="1" noChangeArrowheads="1"/>
          </p:cNvSpPr>
          <p:nvPr>
            <p:ph type="body" idx="1"/>
          </p:nvPr>
        </p:nvSpPr>
        <p:spPr>
          <a:xfrm>
            <a:off x="457200" y="990600"/>
            <a:ext cx="8229600" cy="5715000"/>
          </a:xfrm>
        </p:spPr>
        <p:txBody>
          <a:bodyPr/>
          <a:lstStyle/>
          <a:p>
            <a:pPr eaLnBrk="1" hangingPunct="1">
              <a:lnSpc>
                <a:spcPct val="80000"/>
              </a:lnSpc>
            </a:pPr>
            <a:r>
              <a:rPr lang="en-US" sz="1400" b="1"/>
              <a:t>Controlling Application Behavior</a:t>
            </a:r>
          </a:p>
          <a:p>
            <a:pPr eaLnBrk="1" hangingPunct="1">
              <a:lnSpc>
                <a:spcPct val="80000"/>
              </a:lnSpc>
            </a:pPr>
            <a:r>
              <a:rPr lang="en-US" sz="1400"/>
              <a:t>– applicationDidFinishLaunching:  </a:t>
            </a:r>
          </a:p>
          <a:p>
            <a:pPr eaLnBrk="1" hangingPunct="1">
              <a:lnSpc>
                <a:spcPct val="80000"/>
              </a:lnSpc>
            </a:pPr>
            <a:r>
              <a:rPr lang="en-US" sz="1400"/>
              <a:t>– application:didFinishLaunchingWithOptions:  </a:t>
            </a:r>
          </a:p>
          <a:p>
            <a:pPr eaLnBrk="1" hangingPunct="1">
              <a:lnSpc>
                <a:spcPct val="80000"/>
              </a:lnSpc>
            </a:pPr>
            <a:r>
              <a:rPr lang="en-US" sz="1400"/>
              <a:t>– applicationWillTerminate:   </a:t>
            </a:r>
          </a:p>
          <a:p>
            <a:pPr eaLnBrk="1" hangingPunct="1">
              <a:lnSpc>
                <a:spcPct val="80000"/>
              </a:lnSpc>
            </a:pPr>
            <a:r>
              <a:rPr lang="en-US" sz="1400"/>
              <a:t>– applicationDidReceiveMemoryWarning:   </a:t>
            </a:r>
          </a:p>
          <a:p>
            <a:pPr eaLnBrk="1" hangingPunct="1">
              <a:lnSpc>
                <a:spcPct val="80000"/>
              </a:lnSpc>
            </a:pPr>
            <a:r>
              <a:rPr lang="en-US" sz="1400"/>
              <a:t>– applicationSignificantTimeChange:   </a:t>
            </a:r>
          </a:p>
          <a:p>
            <a:pPr eaLnBrk="1" hangingPunct="1">
              <a:lnSpc>
                <a:spcPct val="80000"/>
              </a:lnSpc>
            </a:pPr>
            <a:endParaRPr lang="en-US" sz="1400"/>
          </a:p>
          <a:p>
            <a:pPr eaLnBrk="1" hangingPunct="1">
              <a:lnSpc>
                <a:spcPct val="80000"/>
              </a:lnSpc>
            </a:pPr>
            <a:r>
              <a:rPr lang="en-US" sz="1400" b="1"/>
              <a:t>Opening a URL Resource</a:t>
            </a:r>
          </a:p>
          <a:p>
            <a:pPr eaLnBrk="1" hangingPunct="1">
              <a:lnSpc>
                <a:spcPct val="80000"/>
              </a:lnSpc>
            </a:pPr>
            <a:r>
              <a:rPr lang="en-US" sz="1400"/>
              <a:t>– application:handleOpenURL:   </a:t>
            </a:r>
          </a:p>
          <a:p>
            <a:pPr eaLnBrk="1" hangingPunct="1">
              <a:lnSpc>
                <a:spcPct val="80000"/>
              </a:lnSpc>
            </a:pPr>
            <a:endParaRPr lang="en-US" sz="1400"/>
          </a:p>
          <a:p>
            <a:pPr eaLnBrk="1" hangingPunct="1">
              <a:lnSpc>
                <a:spcPct val="80000"/>
              </a:lnSpc>
            </a:pPr>
            <a:r>
              <a:rPr lang="en-US" sz="1400" b="1"/>
              <a:t>Managing Status Bar Orientation</a:t>
            </a:r>
          </a:p>
          <a:p>
            <a:pPr eaLnBrk="1" hangingPunct="1">
              <a:lnSpc>
                <a:spcPct val="80000"/>
              </a:lnSpc>
            </a:pPr>
            <a:r>
              <a:rPr lang="en-US" sz="1400"/>
              <a:t>– application:willChangeStatusBarOrientation:duration:  </a:t>
            </a:r>
          </a:p>
          <a:p>
            <a:pPr eaLnBrk="1" hangingPunct="1">
              <a:lnSpc>
                <a:spcPct val="80000"/>
              </a:lnSpc>
            </a:pPr>
            <a:r>
              <a:rPr lang="en-US" sz="1400"/>
              <a:t>– application:didChangeStatusBarOrientation:  </a:t>
            </a:r>
          </a:p>
          <a:p>
            <a:pPr eaLnBrk="1" hangingPunct="1">
              <a:lnSpc>
                <a:spcPct val="80000"/>
              </a:lnSpc>
            </a:pPr>
            <a:endParaRPr lang="en-US" sz="1400"/>
          </a:p>
          <a:p>
            <a:pPr eaLnBrk="1" hangingPunct="1">
              <a:lnSpc>
                <a:spcPct val="80000"/>
              </a:lnSpc>
            </a:pPr>
            <a:r>
              <a:rPr lang="en-US" sz="1400" b="1"/>
              <a:t>Responding to a Change in Active Status</a:t>
            </a:r>
          </a:p>
          <a:p>
            <a:pPr eaLnBrk="1" hangingPunct="1">
              <a:lnSpc>
                <a:spcPct val="80000"/>
              </a:lnSpc>
            </a:pPr>
            <a:r>
              <a:rPr lang="en-US" sz="1400"/>
              <a:t>– applicationWillResignActive:   </a:t>
            </a:r>
          </a:p>
          <a:p>
            <a:pPr eaLnBrk="1" hangingPunct="1">
              <a:lnSpc>
                <a:spcPct val="80000"/>
              </a:lnSpc>
            </a:pPr>
            <a:r>
              <a:rPr lang="en-US" sz="1400"/>
              <a:t>– applicationDidBecomeActive:   </a:t>
            </a:r>
          </a:p>
          <a:p>
            <a:pPr eaLnBrk="1" hangingPunct="1">
              <a:lnSpc>
                <a:spcPct val="80000"/>
              </a:lnSpc>
            </a:pPr>
            <a:endParaRPr lang="en-US" sz="1400"/>
          </a:p>
          <a:p>
            <a:pPr eaLnBrk="1" hangingPunct="1">
              <a:lnSpc>
                <a:spcPct val="80000"/>
              </a:lnSpc>
            </a:pPr>
            <a:r>
              <a:rPr lang="en-US" sz="1400" b="1"/>
              <a:t>Controlling Application Appearance</a:t>
            </a:r>
          </a:p>
          <a:p>
            <a:pPr eaLnBrk="1" hangingPunct="1">
              <a:lnSpc>
                <a:spcPct val="80000"/>
              </a:lnSpc>
            </a:pPr>
            <a:r>
              <a:rPr lang="en-US" sz="1400"/>
              <a:t>– application:willChangeStatusBarFrame: </a:t>
            </a:r>
          </a:p>
          <a:p>
            <a:pPr eaLnBrk="1" hangingPunct="1">
              <a:lnSpc>
                <a:spcPct val="80000"/>
              </a:lnSpc>
            </a:pPr>
            <a:r>
              <a:rPr lang="en-US" sz="1400"/>
              <a:t>– application:didChangeStatusBarFrame:   </a:t>
            </a:r>
          </a:p>
          <a:p>
            <a:pPr eaLnBrk="1" hangingPunct="1">
              <a:lnSpc>
                <a:spcPct val="80000"/>
              </a:lnSpc>
            </a:pPr>
            <a:endParaRPr lang="en-US" sz="1400"/>
          </a:p>
          <a:p>
            <a:pPr eaLnBrk="1" hangingPunct="1">
              <a:lnSpc>
                <a:spcPct val="80000"/>
              </a:lnSpc>
            </a:pPr>
            <a:r>
              <a:rPr lang="en-US" sz="1400" b="1"/>
              <a:t>Handling Remote Notifications</a:t>
            </a:r>
          </a:p>
          <a:p>
            <a:pPr eaLnBrk="1" hangingPunct="1">
              <a:lnSpc>
                <a:spcPct val="80000"/>
              </a:lnSpc>
            </a:pPr>
            <a:r>
              <a:rPr lang="en-US" sz="1400"/>
              <a:t>– application:didReceiveRemoteNotification:   </a:t>
            </a:r>
          </a:p>
          <a:p>
            <a:pPr eaLnBrk="1" hangingPunct="1">
              <a:lnSpc>
                <a:spcPct val="80000"/>
              </a:lnSpc>
            </a:pPr>
            <a:r>
              <a:rPr lang="en-US" sz="1400"/>
              <a:t>– application:didRegisterForRemoteNotificationsWithDeviceToken:  </a:t>
            </a:r>
          </a:p>
          <a:p>
            <a:pPr eaLnBrk="1" hangingPunct="1">
              <a:lnSpc>
                <a:spcPct val="80000"/>
              </a:lnSpc>
            </a:pPr>
            <a:r>
              <a:rPr lang="en-US" sz="1400"/>
              <a:t>– application:didFailToRegisterForRemoteNotificationsWithError:  </a:t>
            </a:r>
          </a:p>
          <a:p>
            <a:pPr eaLnBrk="1" hangingPunct="1">
              <a:lnSpc>
                <a:spcPct val="80000"/>
              </a:lnSpc>
            </a:pPr>
            <a:endParaRPr lang="en-US" sz="1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563562"/>
          </a:xfrm>
        </p:spPr>
        <p:txBody>
          <a:bodyPr/>
          <a:lstStyle/>
          <a:p>
            <a:pPr eaLnBrk="1" hangingPunct="1"/>
            <a:r>
              <a:rPr lang="en-US" sz="3200"/>
              <a:t>The flow of events during an interruption</a:t>
            </a:r>
            <a:r>
              <a:rPr lang="en-US" sz="4000"/>
              <a:t> </a:t>
            </a:r>
          </a:p>
        </p:txBody>
      </p:sp>
      <p:sp>
        <p:nvSpPr>
          <p:cNvPr id="67587" name="Rectangle 3"/>
          <p:cNvSpPr>
            <a:spLocks noGrp="1" noChangeArrowheads="1"/>
          </p:cNvSpPr>
          <p:nvPr>
            <p:ph type="body" idx="1"/>
          </p:nvPr>
        </p:nvSpPr>
        <p:spPr/>
        <p:txBody>
          <a:bodyPr/>
          <a:lstStyle/>
          <a:p>
            <a:pPr eaLnBrk="1" hangingPunct="1">
              <a:buFontTx/>
              <a:buNone/>
            </a:pPr>
            <a:r>
              <a:rPr lang="en-US"/>
              <a:t> </a:t>
            </a:r>
          </a:p>
        </p:txBody>
      </p:sp>
      <p:pic>
        <p:nvPicPr>
          <p:cNvPr id="67588" name="Picture 5" descr="The flow of events during an interruption"/>
          <p:cNvPicPr>
            <a:picLocks noChangeAspect="1" noChangeArrowheads="1"/>
          </p:cNvPicPr>
          <p:nvPr/>
        </p:nvPicPr>
        <p:blipFill>
          <a:blip r:embed="rId2"/>
          <a:srcRect/>
          <a:stretch>
            <a:fillRect/>
          </a:stretch>
        </p:blipFill>
        <p:spPr bwMode="auto">
          <a:xfrm>
            <a:off x="1066800" y="1181100"/>
            <a:ext cx="708660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0"/>
            <a:ext cx="8229600" cy="715962"/>
          </a:xfrm>
        </p:spPr>
        <p:txBody>
          <a:bodyPr/>
          <a:lstStyle/>
          <a:p>
            <a:pPr eaLnBrk="1" hangingPunct="1"/>
            <a:r>
              <a:rPr lang="en-US" dirty="0"/>
              <a:t>Media Layer</a:t>
            </a:r>
          </a:p>
        </p:txBody>
      </p:sp>
      <p:sp>
        <p:nvSpPr>
          <p:cNvPr id="6147" name="Rectangle 3"/>
          <p:cNvSpPr>
            <a:spLocks noGrp="1" noChangeArrowheads="1"/>
          </p:cNvSpPr>
          <p:nvPr>
            <p:ph type="body" idx="1"/>
          </p:nvPr>
        </p:nvSpPr>
        <p:spPr>
          <a:xfrm>
            <a:off x="457200" y="838200"/>
            <a:ext cx="8229600" cy="5791200"/>
          </a:xfrm>
        </p:spPr>
        <p:txBody>
          <a:bodyPr/>
          <a:lstStyle/>
          <a:p>
            <a:pPr eaLnBrk="1" hangingPunct="1">
              <a:lnSpc>
                <a:spcPct val="80000"/>
              </a:lnSpc>
            </a:pPr>
            <a:r>
              <a:rPr lang="en-US" sz="1600" dirty="0"/>
              <a:t>the graphics, audio, and video technologies geared toward creating the best multimedia experience available on a mobile device. </a:t>
            </a:r>
          </a:p>
          <a:p>
            <a:pPr eaLnBrk="1" hangingPunct="1">
              <a:lnSpc>
                <a:spcPct val="80000"/>
              </a:lnSpc>
            </a:pPr>
            <a:r>
              <a:rPr lang="en-US" sz="1600" dirty="0"/>
              <a:t>these technologies were designed to make it easy to build applications that look and sound great.</a:t>
            </a:r>
          </a:p>
          <a:p>
            <a:pPr eaLnBrk="1" hangingPunct="1">
              <a:lnSpc>
                <a:spcPct val="80000"/>
              </a:lnSpc>
              <a:buFontTx/>
              <a:buNone/>
            </a:pPr>
            <a:r>
              <a:rPr lang="en-US" sz="1600" dirty="0"/>
              <a:t> </a:t>
            </a:r>
          </a:p>
          <a:p>
            <a:pPr eaLnBrk="1" hangingPunct="1">
              <a:lnSpc>
                <a:spcPct val="80000"/>
              </a:lnSpc>
            </a:pPr>
            <a:r>
              <a:rPr lang="en-US" sz="1600" b="1" dirty="0"/>
              <a:t>Graphics Technologies</a:t>
            </a:r>
          </a:p>
          <a:p>
            <a:pPr lvl="1" eaLnBrk="1" hangingPunct="1">
              <a:lnSpc>
                <a:spcPct val="80000"/>
              </a:lnSpc>
            </a:pPr>
            <a:r>
              <a:rPr lang="en-US" sz="1600" dirty="0"/>
              <a:t>Quartz: The Core Graphics framework </a:t>
            </a:r>
          </a:p>
          <a:p>
            <a:pPr lvl="2" eaLnBrk="1" hangingPunct="1">
              <a:lnSpc>
                <a:spcPct val="80000"/>
              </a:lnSpc>
            </a:pPr>
            <a:r>
              <a:rPr lang="en-US" sz="1600" dirty="0"/>
              <a:t> contains the interfaces for the Quartz 2D drawing API. Quartz is the same advanced, vector-based drawing engine that is used in Mac OS X.</a:t>
            </a:r>
          </a:p>
          <a:p>
            <a:pPr lvl="1" eaLnBrk="1" hangingPunct="1">
              <a:lnSpc>
                <a:spcPct val="80000"/>
              </a:lnSpc>
            </a:pPr>
            <a:r>
              <a:rPr lang="en-US" sz="1600" dirty="0"/>
              <a:t>Core Animation: The Quartz Core framework </a:t>
            </a:r>
          </a:p>
          <a:p>
            <a:pPr lvl="2" eaLnBrk="1" hangingPunct="1">
              <a:lnSpc>
                <a:spcPct val="80000"/>
              </a:lnSpc>
            </a:pPr>
            <a:r>
              <a:rPr lang="en-US" sz="1600" dirty="0"/>
              <a:t>contains the Core Animation interfaces- complex animations and visual effects</a:t>
            </a:r>
            <a:r>
              <a:rPr lang="en-US" sz="1600" dirty="0" smtClean="0"/>
              <a:t>.</a:t>
            </a:r>
          </a:p>
          <a:p>
            <a:pPr lvl="1" eaLnBrk="1" hangingPunct="1">
              <a:lnSpc>
                <a:spcPct val="80000"/>
              </a:lnSpc>
            </a:pPr>
            <a:r>
              <a:rPr lang="en-US" sz="1600" i="1" dirty="0" smtClean="0"/>
              <a:t>Core Image</a:t>
            </a:r>
            <a:endParaRPr lang="en-US" sz="1600" dirty="0" smtClean="0"/>
          </a:p>
          <a:p>
            <a:pPr lvl="2" eaLnBrk="1" hangingPunct="1">
              <a:lnSpc>
                <a:spcPct val="80000"/>
              </a:lnSpc>
            </a:pPr>
            <a:r>
              <a:rPr lang="en-US" sz="1600" dirty="0" smtClean="0"/>
              <a:t>advanced support for manipulating video and still images in a nondestructive manner. </a:t>
            </a:r>
          </a:p>
          <a:p>
            <a:pPr lvl="1" eaLnBrk="1" hangingPunct="1">
              <a:lnSpc>
                <a:spcPct val="80000"/>
              </a:lnSpc>
            </a:pPr>
            <a:r>
              <a:rPr lang="en-US" sz="1600" dirty="0"/>
              <a:t>OpenGL ES:  OpenGL ES framework </a:t>
            </a:r>
          </a:p>
          <a:p>
            <a:pPr lvl="2" eaLnBrk="1" hangingPunct="1">
              <a:lnSpc>
                <a:spcPct val="80000"/>
              </a:lnSpc>
            </a:pPr>
            <a:r>
              <a:rPr lang="en-US" sz="1600" dirty="0"/>
              <a:t>provides tools for drawing 2D and 3D content. </a:t>
            </a:r>
          </a:p>
          <a:p>
            <a:pPr lvl="2" eaLnBrk="1" hangingPunct="1">
              <a:lnSpc>
                <a:spcPct val="80000"/>
              </a:lnSpc>
            </a:pPr>
            <a:r>
              <a:rPr lang="en-US" sz="1600" dirty="0"/>
              <a:t>It is a C-based framework that works closely with the device hardware to provide high frame rates for full-screen game-style applications. </a:t>
            </a:r>
          </a:p>
          <a:p>
            <a:pPr eaLnBrk="1" hangingPunct="1">
              <a:lnSpc>
                <a:spcPct val="80000"/>
              </a:lnSpc>
            </a:pPr>
            <a:r>
              <a:rPr lang="en-US" sz="1600" b="1" dirty="0"/>
              <a:t>Audio Technologies </a:t>
            </a:r>
          </a:p>
          <a:p>
            <a:pPr lvl="1" eaLnBrk="1" hangingPunct="1">
              <a:lnSpc>
                <a:spcPct val="80000"/>
              </a:lnSpc>
            </a:pPr>
            <a:r>
              <a:rPr lang="en-US" sz="1600" dirty="0"/>
              <a:t>AV Foundation, Core Audio, </a:t>
            </a:r>
            <a:r>
              <a:rPr lang="en-US" sz="1600" dirty="0" err="1"/>
              <a:t>OpenAL</a:t>
            </a:r>
            <a:endParaRPr lang="en-US" sz="1600" dirty="0"/>
          </a:p>
          <a:p>
            <a:pPr eaLnBrk="1" hangingPunct="1">
              <a:lnSpc>
                <a:spcPct val="80000"/>
              </a:lnSpc>
            </a:pPr>
            <a:r>
              <a:rPr lang="en-US" sz="1600" b="1" dirty="0"/>
              <a:t>Video Technologies</a:t>
            </a:r>
          </a:p>
          <a:p>
            <a:pPr lvl="1" eaLnBrk="1" hangingPunct="1">
              <a:lnSpc>
                <a:spcPct val="80000"/>
              </a:lnSpc>
            </a:pPr>
            <a:r>
              <a:rPr lang="en-US" sz="1600" dirty="0"/>
              <a:t>Support for full-screen video playback through the Media Player framework.</a:t>
            </a:r>
          </a:p>
          <a:p>
            <a:pPr lvl="1" eaLnBrk="1" hangingPunct="1">
              <a:lnSpc>
                <a:spcPct val="80000"/>
              </a:lnSpc>
            </a:pPr>
            <a:r>
              <a:rPr lang="en-US" sz="1600" dirty="0"/>
              <a:t>Supports the playback of movie files with the .</a:t>
            </a:r>
            <a:r>
              <a:rPr lang="en-US" sz="1600" dirty="0" err="1"/>
              <a:t>mov</a:t>
            </a:r>
            <a:r>
              <a:rPr lang="en-US" sz="1600" dirty="0"/>
              <a:t>, .mp4, .m4v, and .3gp filename extensions and using the following various compression standards.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639762"/>
          </a:xfrm>
        </p:spPr>
        <p:txBody>
          <a:bodyPr/>
          <a:lstStyle/>
          <a:p>
            <a:pPr eaLnBrk="1" hangingPunct="1"/>
            <a:r>
              <a:rPr lang="en-US" sz="4000"/>
              <a:t>Low-Memory Warnings</a:t>
            </a:r>
          </a:p>
        </p:txBody>
      </p:sp>
      <p:sp>
        <p:nvSpPr>
          <p:cNvPr id="68611" name="Rectangle 3"/>
          <p:cNvSpPr>
            <a:spLocks noGrp="1" noChangeArrowheads="1"/>
          </p:cNvSpPr>
          <p:nvPr>
            <p:ph type="body" idx="1"/>
          </p:nvPr>
        </p:nvSpPr>
        <p:spPr>
          <a:xfrm>
            <a:off x="457200" y="1143000"/>
            <a:ext cx="8229600" cy="4983163"/>
          </a:xfrm>
        </p:spPr>
        <p:txBody>
          <a:bodyPr/>
          <a:lstStyle/>
          <a:p>
            <a:pPr eaLnBrk="1" hangingPunct="1">
              <a:lnSpc>
                <a:spcPct val="80000"/>
              </a:lnSpc>
            </a:pPr>
            <a:r>
              <a:rPr lang="en-US" sz="1800"/>
              <a:t>iPhone OS notifies the front most application whenever the amount of free memory dips below a safe threshold. </a:t>
            </a:r>
          </a:p>
          <a:p>
            <a:pPr eaLnBrk="1" hangingPunct="1">
              <a:lnSpc>
                <a:spcPct val="80000"/>
              </a:lnSpc>
            </a:pPr>
            <a:r>
              <a:rPr lang="en-US" sz="1800"/>
              <a:t>If the application receives this warning, it must free up as much memory as it can by releasing objects it does not need or clearing out memory caches that it can easily recreate later. </a:t>
            </a:r>
          </a:p>
          <a:p>
            <a:pPr eaLnBrk="1" hangingPunct="1">
              <a:lnSpc>
                <a:spcPct val="80000"/>
              </a:lnSpc>
            </a:pPr>
            <a:r>
              <a:rPr lang="en-US" sz="1800"/>
              <a:t>UIKit provides several ways to receive low-memory warnings, including the following:</a:t>
            </a:r>
          </a:p>
          <a:p>
            <a:pPr lvl="1" eaLnBrk="1" hangingPunct="1">
              <a:lnSpc>
                <a:spcPct val="80000"/>
              </a:lnSpc>
            </a:pPr>
            <a:r>
              <a:rPr lang="en-US" sz="1600"/>
              <a:t>Implement the </a:t>
            </a:r>
            <a:r>
              <a:rPr lang="en-US" sz="1600">
                <a:hlinkClick r:id="rId2"/>
              </a:rPr>
              <a:t>applicationDidReceiveMemoryWarning:</a:t>
            </a:r>
            <a:r>
              <a:rPr lang="en-US" sz="1600"/>
              <a:t> method of the application delegate. </a:t>
            </a:r>
          </a:p>
          <a:p>
            <a:pPr lvl="1" eaLnBrk="1" hangingPunct="1">
              <a:lnSpc>
                <a:spcPct val="80000"/>
              </a:lnSpc>
            </a:pPr>
            <a:r>
              <a:rPr lang="en-US" sz="1600"/>
              <a:t>Override the </a:t>
            </a:r>
            <a:r>
              <a:rPr lang="en-US" sz="1600">
                <a:hlinkClick r:id="rId3"/>
              </a:rPr>
              <a:t>didReceiveMemoryWarning</a:t>
            </a:r>
            <a:r>
              <a:rPr lang="en-US" sz="1600"/>
              <a:t> method in your custom UIViewController subclass. </a:t>
            </a:r>
          </a:p>
          <a:p>
            <a:pPr lvl="1" eaLnBrk="1" hangingPunct="1">
              <a:lnSpc>
                <a:spcPct val="80000"/>
              </a:lnSpc>
            </a:pPr>
            <a:r>
              <a:rPr lang="en-US" sz="1600"/>
              <a:t>Register to receive the </a:t>
            </a:r>
            <a:r>
              <a:rPr lang="en-US" sz="1600">
                <a:hlinkClick r:id="rId4"/>
              </a:rPr>
              <a:t>UIApplicationDidReceiveMemoryWarningNotification</a:t>
            </a:r>
            <a:r>
              <a:rPr lang="en-US" sz="1600"/>
              <a:t> notification.</a:t>
            </a:r>
          </a:p>
          <a:p>
            <a:pPr eaLnBrk="1" hangingPunct="1">
              <a:lnSpc>
                <a:spcPct val="80000"/>
              </a:lnSpc>
            </a:pPr>
            <a:r>
              <a:rPr lang="en-US" sz="1800"/>
              <a:t>Upon receiving any of these warnings, the handler method should respond by immediately freeing up any unneeded memory. </a:t>
            </a:r>
          </a:p>
          <a:p>
            <a:pPr eaLnBrk="1" hangingPunct="1">
              <a:lnSpc>
                <a:spcPct val="80000"/>
              </a:lnSpc>
            </a:pPr>
            <a:r>
              <a:rPr lang="en-US" sz="1800"/>
              <a:t>View controllers should purge any views that are currently offscreen, and the application delegate should release any data structures it can or notify other application objects to release memory they own. </a:t>
            </a:r>
          </a:p>
          <a:p>
            <a:pPr eaLnBrk="1" hangingPunct="1">
              <a:lnSpc>
                <a:spcPct val="80000"/>
              </a:lnSpc>
            </a:pPr>
            <a:r>
              <a:rPr lang="en-US" sz="1800"/>
              <a:t>If the custom objects have known purgeable resources, they may register for the UIApplicationDidReceiveMemoryWarningNotification and release their purgeable resources directly.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792162"/>
          </a:xfrm>
        </p:spPr>
        <p:txBody>
          <a:bodyPr/>
          <a:lstStyle/>
          <a:p>
            <a:pPr eaLnBrk="1" hangingPunct="1"/>
            <a:r>
              <a:rPr lang="en-US" sz="3600"/>
              <a:t>Communicating with Other Applications</a:t>
            </a:r>
            <a:r>
              <a:rPr lang="en-US"/>
              <a:t> </a:t>
            </a:r>
          </a:p>
        </p:txBody>
      </p:sp>
      <p:sp>
        <p:nvSpPr>
          <p:cNvPr id="69635" name="Rectangle 3"/>
          <p:cNvSpPr>
            <a:spLocks noGrp="1" noChangeArrowheads="1"/>
          </p:cNvSpPr>
          <p:nvPr>
            <p:ph type="body" idx="1"/>
          </p:nvPr>
        </p:nvSpPr>
        <p:spPr>
          <a:xfrm>
            <a:off x="457200" y="1143000"/>
            <a:ext cx="8229600" cy="4983163"/>
          </a:xfrm>
        </p:spPr>
        <p:txBody>
          <a:bodyPr/>
          <a:lstStyle/>
          <a:p>
            <a:pPr eaLnBrk="1" hangingPunct="1">
              <a:lnSpc>
                <a:spcPct val="80000"/>
              </a:lnSpc>
            </a:pPr>
            <a:r>
              <a:rPr lang="en-US" sz="1600"/>
              <a:t>Use URL scheme to communicate with another application. </a:t>
            </a:r>
          </a:p>
          <a:p>
            <a:pPr eaLnBrk="1" hangingPunct="1">
              <a:lnSpc>
                <a:spcPct val="80000"/>
              </a:lnSpc>
            </a:pPr>
            <a:r>
              <a:rPr lang="en-US" sz="1600"/>
              <a:t>In most cases URLs are used simply to launch another application and have it display some information that is relevant to your own application. </a:t>
            </a:r>
          </a:p>
          <a:p>
            <a:pPr eaLnBrk="1" hangingPunct="1">
              <a:lnSpc>
                <a:spcPct val="80000"/>
              </a:lnSpc>
            </a:pPr>
            <a:r>
              <a:rPr lang="en-US" sz="1600"/>
              <a:t>For example, if the application manages address information, it can send a URL containing a given address to the Maps application to show that location. </a:t>
            </a:r>
          </a:p>
          <a:p>
            <a:pPr eaLnBrk="1" hangingPunct="1">
              <a:lnSpc>
                <a:spcPct val="80000"/>
              </a:lnSpc>
            </a:pPr>
            <a:r>
              <a:rPr lang="en-US" sz="1600"/>
              <a:t>Apple provides built-in support for the http, mailto, tel, and sms URL schemes. It also supports http–based URLs targeted at the Maps, YouTube, and iPod applications. </a:t>
            </a:r>
          </a:p>
          <a:p>
            <a:pPr eaLnBrk="1" hangingPunct="1">
              <a:lnSpc>
                <a:spcPct val="80000"/>
              </a:lnSpc>
            </a:pPr>
            <a:r>
              <a:rPr lang="en-US" sz="1600"/>
              <a:t>Applications can register their own custom URL schemes as well. </a:t>
            </a:r>
          </a:p>
          <a:p>
            <a:pPr eaLnBrk="1" hangingPunct="1">
              <a:lnSpc>
                <a:spcPct val="80000"/>
              </a:lnSpc>
            </a:pPr>
            <a:r>
              <a:rPr lang="en-US" sz="1600"/>
              <a:t>To communicate with an application, </a:t>
            </a:r>
          </a:p>
          <a:p>
            <a:pPr lvl="1" eaLnBrk="1" hangingPunct="1">
              <a:lnSpc>
                <a:spcPct val="80000"/>
              </a:lnSpc>
            </a:pPr>
            <a:r>
              <a:rPr lang="en-US" sz="1400"/>
              <a:t>create an </a:t>
            </a:r>
            <a:r>
              <a:rPr lang="en-US" sz="1400">
                <a:hlinkClick r:id="rId2"/>
              </a:rPr>
              <a:t>NSURL</a:t>
            </a:r>
            <a:r>
              <a:rPr lang="en-US" sz="1400"/>
              <a:t> object with some properly formatted content </a:t>
            </a:r>
          </a:p>
          <a:p>
            <a:pPr lvl="1" eaLnBrk="1" hangingPunct="1">
              <a:lnSpc>
                <a:spcPct val="80000"/>
              </a:lnSpc>
            </a:pPr>
            <a:r>
              <a:rPr lang="en-US" sz="1400"/>
              <a:t>pass it to the </a:t>
            </a:r>
            <a:r>
              <a:rPr lang="en-US" sz="1400">
                <a:hlinkClick r:id="rId3"/>
              </a:rPr>
              <a:t>openURL:</a:t>
            </a:r>
            <a:r>
              <a:rPr lang="en-US" sz="1400"/>
              <a:t> method of the shared UIApplication object. </a:t>
            </a:r>
          </a:p>
          <a:p>
            <a:pPr lvl="1" eaLnBrk="1" hangingPunct="1">
              <a:lnSpc>
                <a:spcPct val="80000"/>
              </a:lnSpc>
            </a:pPr>
            <a:r>
              <a:rPr lang="en-US" sz="1400"/>
              <a:t>The openURL: method launches the application that has registered to receive URLs of that type and passes it the URL.</a:t>
            </a:r>
          </a:p>
          <a:p>
            <a:pPr lvl="1" eaLnBrk="1" hangingPunct="1">
              <a:lnSpc>
                <a:spcPct val="80000"/>
              </a:lnSpc>
            </a:pPr>
            <a:r>
              <a:rPr lang="en-US" sz="1400"/>
              <a:t> When the user subsequently quits that application, the system often relaunches your application but may not always do so. </a:t>
            </a:r>
          </a:p>
          <a:p>
            <a:pPr lvl="1" eaLnBrk="1" hangingPunct="1">
              <a:lnSpc>
                <a:spcPct val="80000"/>
              </a:lnSpc>
            </a:pPr>
            <a:r>
              <a:rPr lang="en-US" sz="1400"/>
              <a:t>The decision to relaunch an application is made based on the user’s actions in the handler application and whether returning to your application would make sense from the user’s perspective. </a:t>
            </a:r>
          </a:p>
          <a:p>
            <a:pPr eaLnBrk="1" hangingPunct="1">
              <a:lnSpc>
                <a:spcPct val="80000"/>
              </a:lnSpc>
            </a:pPr>
            <a:endParaRPr lang="en-US" sz="1600"/>
          </a:p>
          <a:p>
            <a:pPr eaLnBrk="1" hangingPunct="1">
              <a:lnSpc>
                <a:spcPct val="80000"/>
              </a:lnSpc>
            </a:pPr>
            <a:r>
              <a:rPr lang="en-US" sz="1600"/>
              <a:t>Example:</a:t>
            </a:r>
          </a:p>
          <a:p>
            <a:pPr eaLnBrk="1" hangingPunct="1">
              <a:lnSpc>
                <a:spcPct val="80000"/>
              </a:lnSpc>
            </a:pPr>
            <a:r>
              <a:rPr lang="en-US" sz="1400"/>
              <a:t>NSURL *myURL = [NSURL URLWithString:@"todolist://www.acme.com?Quarterly%20Report#200806231300"];</a:t>
            </a:r>
          </a:p>
          <a:p>
            <a:pPr eaLnBrk="1" hangingPunct="1">
              <a:lnSpc>
                <a:spcPct val="80000"/>
              </a:lnSpc>
            </a:pPr>
            <a:r>
              <a:rPr lang="en-US" sz="1400"/>
              <a:t>[[UIApplication sharedApplication] openURL:myURL];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152400"/>
          <a:ext cx="7696200" cy="6567174"/>
        </p:xfrm>
        <a:graphic>
          <a:graphicData uri="http://schemas.openxmlformats.org/drawingml/2006/table">
            <a:tbl>
              <a:tblPr/>
              <a:tblGrid>
                <a:gridCol w="1924050"/>
                <a:gridCol w="1924050"/>
                <a:gridCol w="1924050"/>
                <a:gridCol w="1924050"/>
              </a:tblGrid>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Description</a:t>
                      </a:r>
                    </a:p>
                  </a:txBody>
                  <a:tcPr marL="11470" marR="11470" marT="11470" marB="11470" anchor="ctr" horzOverflow="overflow">
                    <a:lnL>
                      <a:noFill/>
                    </a:lnL>
                    <a:lnR>
                      <a:noFill/>
                    </a:lnR>
                    <a:lnT>
                      <a:noFill/>
                    </a:lnT>
                    <a:lnB>
                      <a:noFill/>
                    </a:lnB>
                    <a:lnTlToBr>
                      <a:noFill/>
                    </a:lnTlToBr>
                    <a:lnBlToTr>
                      <a:noFill/>
                    </a:lnBlToTr>
                    <a:solidFill>
                      <a:srgbClr val="9C9C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iPhone / iPod</a:t>
                      </a:r>
                    </a:p>
                  </a:txBody>
                  <a:tcPr marL="11470" marR="11470" marT="11470" marB="11470" anchor="ctr" horzOverflow="overflow">
                    <a:lnL>
                      <a:noFill/>
                    </a:lnL>
                    <a:lnR>
                      <a:noFill/>
                    </a:lnR>
                    <a:lnT>
                      <a:noFill/>
                    </a:lnT>
                    <a:lnB>
                      <a:noFill/>
                    </a:lnB>
                    <a:lnTlToBr>
                      <a:noFill/>
                    </a:lnTlToBr>
                    <a:lnBlToTr>
                      <a:noFill/>
                    </a:lnBlToTr>
                    <a:solidFill>
                      <a:srgbClr val="9C9C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iPhone / iPod Retina</a:t>
                      </a:r>
                    </a:p>
                  </a:txBody>
                  <a:tcPr marL="11470" marR="11470" marT="11470" marB="11470" anchor="ctr" horzOverflow="overflow">
                    <a:lnL>
                      <a:noFill/>
                    </a:lnL>
                    <a:lnR>
                      <a:noFill/>
                    </a:lnR>
                    <a:lnT>
                      <a:noFill/>
                    </a:lnT>
                    <a:lnB>
                      <a:noFill/>
                    </a:lnB>
                    <a:lnTlToBr>
                      <a:noFill/>
                    </a:lnTlToBr>
                    <a:lnBlToTr>
                      <a:noFill/>
                    </a:lnBlToTr>
                    <a:solidFill>
                      <a:srgbClr val="9C9CD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4" charset="0"/>
                        </a:rPr>
                        <a:t>iPad Dimensions</a:t>
                      </a:r>
                    </a:p>
                  </a:txBody>
                  <a:tcPr marL="11470" marR="11470" marT="11470" marB="11470" anchor="ctr" horzOverflow="overflow">
                    <a:lnL>
                      <a:noFill/>
                    </a:lnL>
                    <a:lnR>
                      <a:noFill/>
                    </a:lnR>
                    <a:lnT>
                      <a:noFill/>
                    </a:lnT>
                    <a:lnB>
                      <a:noFill/>
                    </a:lnB>
                    <a:lnTlToBr>
                      <a:noFill/>
                    </a:lnTlToBr>
                    <a:lnBlToTr>
                      <a:noFill/>
                    </a:lnBlToTr>
                    <a:solidFill>
                      <a:srgbClr val="9C9CD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Screen Dimensions</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320 x 480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640 x 960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768 x 1024</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1024 x 768 </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469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Screen Dimensions - Status bar</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320 x 460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640 x 920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768 x 1004</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1024 x 748 </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Status Bar</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320 x 20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640 x 40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768 x 20</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1024 x 20 </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Application icon</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57 x 57</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114 x 114</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72 x 72</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App Store icon</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512 x 512</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512 x 512</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512 x 512</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909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Small icon for Spotlight search results and Settings</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29 x 29</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58 x 58</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50 x 50 for Spotlight search results</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29 x 29 for Settings</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1055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Document icon (recommended for custom document types)</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22 x 29</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44 x 58</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 x 64 &amp; 320 x 320</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909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Web clip icon (recommended for web applications and websites)</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57 x 57</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114 x 114</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72 x 72</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615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Toolbar and navigation bar icon (optional)</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20 x 20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40 x 40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20 x 20</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Tab bar icon (optional)</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30 x 30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60 x 60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30 x 30</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Launch image</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320 x 480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640 x 960</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768 x 1004</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1024 x 748 </a:t>
                      </a:r>
                    </a:p>
                  </a:txBody>
                  <a:tcPr marL="11470" marR="11470" marT="11470" marB="11470" anchor="ctr" horzOverflow="overflow">
                    <a:lnL>
                      <a:noFill/>
                    </a:lnL>
                    <a:lnR>
                      <a:noFill/>
                    </a:lnR>
                    <a:lnT>
                      <a:noFill/>
                    </a:lnT>
                    <a:lnB>
                      <a:noFill/>
                    </a:lnB>
                    <a:lnTlToBr>
                      <a:noFill/>
                    </a:lnTlToBr>
                    <a:lnBlToTr>
                      <a:noFill/>
                    </a:lnBlToTr>
                    <a:solidFill>
                      <a:srgbClr val="DAEDEF"/>
                    </a:solid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UINavigation Bar</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320 x 44</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640 x 88</a:t>
                      </a:r>
                    </a:p>
                  </a:txBody>
                  <a:tcPr marL="11470" marR="11470" marT="11470" marB="11470" anchor="ctr" horzOverflow="overflow">
                    <a:lnL>
                      <a:noFill/>
                    </a:lnL>
                    <a:lnR>
                      <a:noFill/>
                    </a:lnR>
                    <a:lnT>
                      <a:noFill/>
                    </a:lnT>
                    <a:lnB>
                      <a:noFill/>
                    </a:lnB>
                    <a:lnTlToBr>
                      <a:noFill/>
                    </a:lnTlToBr>
                    <a:lnBlToTr>
                      <a:noFill/>
                    </a:lnBlToTr>
                    <a:solidFill>
                      <a:srgbClr val="DAED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4" charset="0"/>
                        </a:rPr>
                        <a:t> 768 x 44</a:t>
                      </a:r>
                      <a:br>
                        <a:rPr kumimoji="0" lang="en-US" sz="1000" b="0" i="0" u="none" strike="noStrike" cap="none" normalizeH="0" baseline="0">
                          <a:ln>
                            <a:noFill/>
                          </a:ln>
                          <a:solidFill>
                            <a:schemeClr val="tx1"/>
                          </a:solidFill>
                          <a:effectLst/>
                          <a:latin typeface="Arial" pitchFamily="4" charset="0"/>
                        </a:rPr>
                      </a:br>
                      <a:r>
                        <a:rPr kumimoji="0" lang="en-US" sz="1000" b="0" i="0" u="none" strike="noStrike" cap="none" normalizeH="0" baseline="0">
                          <a:ln>
                            <a:noFill/>
                          </a:ln>
                          <a:solidFill>
                            <a:schemeClr val="tx1"/>
                          </a:solidFill>
                          <a:effectLst/>
                          <a:latin typeface="Arial" pitchFamily="4" charset="0"/>
                        </a:rPr>
                        <a:t>1024 x 44 </a:t>
                      </a:r>
                    </a:p>
                  </a:txBody>
                  <a:tcPr marL="11470" marR="11470" marT="11470" marB="11470" anchor="ctr" horzOverflow="overflow">
                    <a:lnL>
                      <a:noFill/>
                    </a:lnL>
                    <a:lnR>
                      <a:noFill/>
                    </a:lnR>
                    <a:lnT>
                      <a:noFill/>
                    </a:lnT>
                    <a:lnB>
                      <a:noFill/>
                    </a:lnB>
                    <a:lnTlToBr>
                      <a:noFill/>
                    </a:lnTlToBr>
                    <a:lnBlToTr>
                      <a:noFill/>
                    </a:lnBlToTr>
                    <a:solidFill>
                      <a:srgbClr val="DAEDE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lstStyle/>
          <a:p>
            <a:r>
              <a:rPr lang="en-US" sz="2000" dirty="0" err="1" smtClean="0"/>
              <a:t>AirPlay</a:t>
            </a:r>
            <a:endParaRPr lang="en-US" sz="2000" dirty="0" smtClean="0"/>
          </a:p>
          <a:p>
            <a:pPr lvl="1"/>
            <a:r>
              <a:rPr lang="en-US" sz="2000" dirty="0" smtClean="0"/>
              <a:t>stream audio and video content to Apple TV and stream audio content to third-party </a:t>
            </a:r>
            <a:r>
              <a:rPr lang="en-US" sz="2000" dirty="0" err="1" smtClean="0"/>
              <a:t>AirPlay</a:t>
            </a:r>
            <a:r>
              <a:rPr lang="en-US" sz="2000" dirty="0" smtClean="0"/>
              <a:t> speakers and receivers</a:t>
            </a:r>
          </a:p>
          <a:p>
            <a:r>
              <a:rPr lang="en-US" sz="2000" i="1" dirty="0" smtClean="0"/>
              <a:t>Metal</a:t>
            </a:r>
            <a:r>
              <a:rPr lang="en-US" sz="2000" dirty="0" smtClean="0"/>
              <a:t> </a:t>
            </a:r>
          </a:p>
          <a:p>
            <a:pPr lvl="1"/>
            <a:r>
              <a:rPr lang="en-US" sz="2000" dirty="0" smtClean="0"/>
              <a:t>provides extremely low-overhead access to the A7 GPU, enabling incredibly high performance for your sophisticated graphics rendering and computation tasks.</a:t>
            </a:r>
          </a:p>
          <a:p>
            <a:r>
              <a:rPr lang="en-US" sz="2000" i="1" dirty="0" smtClean="0"/>
              <a:t>Image I/O</a:t>
            </a:r>
            <a:r>
              <a:rPr lang="en-US" sz="2000" dirty="0" smtClean="0"/>
              <a:t> </a:t>
            </a:r>
          </a:p>
          <a:p>
            <a:pPr lvl="1"/>
            <a:r>
              <a:rPr lang="en-US" sz="2000" dirty="0" smtClean="0"/>
              <a:t>provides interfaces for reading and writing most image formats.</a:t>
            </a:r>
          </a:p>
          <a:p>
            <a:r>
              <a:rPr lang="en-US" sz="2000" i="1" dirty="0" err="1" smtClean="0"/>
              <a:t>TextKit</a:t>
            </a:r>
            <a:r>
              <a:rPr lang="en-US" sz="2000" dirty="0" smtClean="0"/>
              <a:t> </a:t>
            </a:r>
          </a:p>
          <a:p>
            <a:pPr lvl="1"/>
            <a:r>
              <a:rPr lang="en-US" sz="2000" dirty="0" smtClean="0"/>
              <a:t>family of </a:t>
            </a:r>
            <a:r>
              <a:rPr lang="en-US" sz="2000" dirty="0" err="1" smtClean="0"/>
              <a:t>UIKit</a:t>
            </a:r>
            <a:r>
              <a:rPr lang="en-US" sz="2000" dirty="0" smtClean="0"/>
              <a:t> classes used to perform fine typography and text management.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487362"/>
          </a:xfrm>
        </p:spPr>
        <p:txBody>
          <a:bodyPr/>
          <a:lstStyle/>
          <a:p>
            <a:pPr eaLnBrk="1" hangingPunct="1"/>
            <a:r>
              <a:rPr lang="en-US" dirty="0"/>
              <a:t>Core Services Layer</a:t>
            </a:r>
          </a:p>
        </p:txBody>
      </p:sp>
      <p:sp>
        <p:nvSpPr>
          <p:cNvPr id="7171" name="Rectangle 3"/>
          <p:cNvSpPr>
            <a:spLocks noGrp="1" noChangeArrowheads="1"/>
          </p:cNvSpPr>
          <p:nvPr>
            <p:ph type="body" idx="1"/>
          </p:nvPr>
        </p:nvSpPr>
        <p:spPr>
          <a:xfrm>
            <a:off x="457200" y="914400"/>
            <a:ext cx="8229600" cy="5715000"/>
          </a:xfrm>
        </p:spPr>
        <p:txBody>
          <a:bodyPr/>
          <a:lstStyle/>
          <a:p>
            <a:pPr eaLnBrk="1" hangingPunct="1">
              <a:lnSpc>
                <a:spcPct val="80000"/>
              </a:lnSpc>
            </a:pPr>
            <a:r>
              <a:rPr lang="en-US" sz="1600" dirty="0"/>
              <a:t>provides the fundamental system services that all applications use.</a:t>
            </a:r>
          </a:p>
          <a:p>
            <a:pPr eaLnBrk="1" hangingPunct="1">
              <a:lnSpc>
                <a:spcPct val="80000"/>
              </a:lnSpc>
            </a:pPr>
            <a:r>
              <a:rPr lang="en-US" sz="1600" dirty="0"/>
              <a:t>Even if not used directly, many parts of the system are built on top of them.</a:t>
            </a:r>
            <a:r>
              <a:rPr lang="en-US" sz="1600" dirty="0" smtClean="0"/>
              <a:t> </a:t>
            </a:r>
          </a:p>
          <a:p>
            <a:pPr eaLnBrk="1" hangingPunct="1">
              <a:lnSpc>
                <a:spcPct val="80000"/>
              </a:lnSpc>
            </a:pPr>
            <a:r>
              <a:rPr lang="en-US" sz="1600" dirty="0" smtClean="0"/>
              <a:t>Core Foundation and Foundation frameworks</a:t>
            </a:r>
          </a:p>
          <a:p>
            <a:pPr eaLnBrk="1" hangingPunct="1">
              <a:lnSpc>
                <a:spcPct val="80000"/>
              </a:lnSpc>
            </a:pPr>
            <a:r>
              <a:rPr lang="en-US" sz="1600" dirty="0" smtClean="0"/>
              <a:t>contains individual technologies to support features such as location, </a:t>
            </a:r>
            <a:r>
              <a:rPr lang="en-US" sz="1600" dirty="0" err="1" smtClean="0"/>
              <a:t>iCloud</a:t>
            </a:r>
            <a:r>
              <a:rPr lang="en-US" sz="1600" dirty="0" smtClean="0"/>
              <a:t>, social media, and networking</a:t>
            </a:r>
          </a:p>
          <a:p>
            <a:pPr eaLnBrk="1" hangingPunct="1">
              <a:lnSpc>
                <a:spcPct val="80000"/>
              </a:lnSpc>
            </a:pPr>
            <a:endParaRPr lang="en-US" sz="1600" dirty="0"/>
          </a:p>
          <a:p>
            <a:pPr eaLnBrk="1" hangingPunct="1">
              <a:lnSpc>
                <a:spcPct val="80000"/>
              </a:lnSpc>
            </a:pPr>
            <a:r>
              <a:rPr lang="en-US" sz="1600" dirty="0" err="1"/>
              <a:t>AddressBook.framework</a:t>
            </a:r>
            <a:r>
              <a:rPr lang="en-US" sz="1600" dirty="0"/>
              <a:t> </a:t>
            </a:r>
          </a:p>
          <a:p>
            <a:pPr eaLnBrk="1" hangingPunct="1">
              <a:lnSpc>
                <a:spcPct val="80000"/>
              </a:lnSpc>
            </a:pPr>
            <a:r>
              <a:rPr lang="en-US" sz="1600" dirty="0" err="1"/>
              <a:t>CoreData.framework</a:t>
            </a:r>
            <a:r>
              <a:rPr lang="en-US" sz="1600" dirty="0"/>
              <a:t> : </a:t>
            </a:r>
          </a:p>
          <a:p>
            <a:pPr lvl="1" eaLnBrk="1" hangingPunct="1">
              <a:lnSpc>
                <a:spcPct val="80000"/>
              </a:lnSpc>
            </a:pPr>
            <a:r>
              <a:rPr lang="en-US" sz="1400" dirty="0"/>
              <a:t>for managing the data model of a Model-View-Controller application – uses </a:t>
            </a:r>
            <a:r>
              <a:rPr lang="en-US" sz="1400" dirty="0" err="1"/>
              <a:t>SQLite</a:t>
            </a:r>
            <a:endParaRPr lang="en-US" sz="1400" dirty="0"/>
          </a:p>
          <a:p>
            <a:pPr eaLnBrk="1" hangingPunct="1">
              <a:lnSpc>
                <a:spcPct val="80000"/>
              </a:lnSpc>
            </a:pPr>
            <a:r>
              <a:rPr lang="en-US" sz="1600" dirty="0" err="1"/>
              <a:t>CoreFoundation.framework</a:t>
            </a:r>
            <a:endParaRPr lang="en-US" sz="1600" dirty="0"/>
          </a:p>
          <a:p>
            <a:pPr lvl="1" eaLnBrk="1" hangingPunct="1">
              <a:lnSpc>
                <a:spcPct val="80000"/>
              </a:lnSpc>
            </a:pPr>
            <a:r>
              <a:rPr lang="en-US" sz="1400" dirty="0"/>
              <a:t>set of C-based interfaces that provide basic data management and service features for  applications: Collection data types, Bundles, String management, Date and time management, URL and stream, Threads and run loops, Port and socket communication</a:t>
            </a:r>
          </a:p>
          <a:p>
            <a:pPr lvl="1" eaLnBrk="1" hangingPunct="1">
              <a:lnSpc>
                <a:spcPct val="80000"/>
              </a:lnSpc>
            </a:pPr>
            <a:r>
              <a:rPr lang="en-US" sz="1400" dirty="0"/>
              <a:t>Closely related to the Foundation framework ( objective-</a:t>
            </a:r>
            <a:r>
              <a:rPr lang="en-US" sz="1400" dirty="0" err="1"/>
              <a:t>c</a:t>
            </a:r>
            <a:r>
              <a:rPr lang="en-US" sz="1400" dirty="0"/>
              <a:t>) . Use </a:t>
            </a:r>
            <a:r>
              <a:rPr lang="en-US" sz="1400" b="1" dirty="0"/>
              <a:t>Toll-free bridging</a:t>
            </a:r>
            <a:r>
              <a:rPr lang="en-US" sz="1400" dirty="0"/>
              <a:t>  when mixing between types</a:t>
            </a:r>
          </a:p>
          <a:p>
            <a:pPr eaLnBrk="1" hangingPunct="1">
              <a:lnSpc>
                <a:spcPct val="80000"/>
              </a:lnSpc>
            </a:pPr>
            <a:r>
              <a:rPr lang="en-US" sz="1600" dirty="0" err="1"/>
              <a:t>CoreLocation.framework</a:t>
            </a:r>
            <a:r>
              <a:rPr lang="en-US" sz="1600" dirty="0"/>
              <a:t> </a:t>
            </a:r>
          </a:p>
          <a:p>
            <a:pPr eaLnBrk="1" hangingPunct="1">
              <a:lnSpc>
                <a:spcPct val="80000"/>
              </a:lnSpc>
            </a:pPr>
            <a:r>
              <a:rPr lang="en-US" sz="1600" dirty="0" err="1"/>
              <a:t>Foundation.framework</a:t>
            </a:r>
            <a:r>
              <a:rPr lang="en-US" sz="1600" dirty="0"/>
              <a:t> </a:t>
            </a:r>
          </a:p>
          <a:p>
            <a:pPr lvl="1" eaLnBrk="1" hangingPunct="1">
              <a:lnSpc>
                <a:spcPct val="80000"/>
              </a:lnSpc>
            </a:pPr>
            <a:r>
              <a:rPr lang="en-US" sz="1400" dirty="0"/>
              <a:t>provides Objective-C wrappers to many of the features found in the Core Foundation framework </a:t>
            </a:r>
            <a:endParaRPr lang="en-US" sz="1400" dirty="0" smtClean="0"/>
          </a:p>
          <a:p>
            <a:pPr eaLnBrk="1" hangingPunct="1">
              <a:lnSpc>
                <a:spcPct val="80000"/>
              </a:lnSpc>
            </a:pPr>
            <a:r>
              <a:rPr lang="en-US" sz="1800" dirty="0" err="1" smtClean="0"/>
              <a:t>CFNetwork.framework</a:t>
            </a:r>
            <a:r>
              <a:rPr lang="en-US" sz="1800" dirty="0" smtClean="0"/>
              <a:t> </a:t>
            </a:r>
          </a:p>
          <a:p>
            <a:pPr lvl="1" eaLnBrk="1" hangingPunct="1">
              <a:lnSpc>
                <a:spcPct val="80000"/>
              </a:lnSpc>
            </a:pPr>
            <a:r>
              <a:rPr lang="en-US" sz="1600" dirty="0" smtClean="0"/>
              <a:t>Set of high-performance, C-based interfaces that provide object-oriented abstractions for working with network protocols </a:t>
            </a:r>
          </a:p>
          <a:p>
            <a:pPr lvl="1" eaLnBrk="1" hangingPunct="1">
              <a:lnSpc>
                <a:spcPct val="80000"/>
              </a:lnSpc>
            </a:pPr>
            <a:r>
              <a:rPr lang="en-US" sz="1600" dirty="0" smtClean="0"/>
              <a:t>Simplify tasks such as communicating with FTP and HTTP servers or resolving DNS hosts. </a:t>
            </a:r>
          </a:p>
          <a:p>
            <a:pPr lvl="1" eaLnBrk="1" hangingPunct="1">
              <a:lnSpc>
                <a:spcPct val="80000"/>
              </a:lnSpc>
            </a:pPr>
            <a:r>
              <a:rPr lang="en-US" sz="1600" dirty="0" smtClean="0"/>
              <a:t>Based, both physically and theoretically, on BSD sockets </a:t>
            </a:r>
          </a:p>
          <a:p>
            <a:pPr eaLnBrk="1" hangingPunct="1">
              <a:lnSpc>
                <a:spcPct val="80000"/>
              </a:lnSpc>
            </a:pPr>
            <a:endParaRPr lang="en-US" sz="1600" dirty="0" smtClean="0"/>
          </a:p>
          <a:p>
            <a:pPr eaLnBrk="1" hangingPunct="1">
              <a:lnSpc>
                <a:spcPct val="80000"/>
              </a:lnSpc>
            </a:pPr>
            <a:endParaRPr lang="en-US" sz="1600" dirty="0"/>
          </a:p>
          <a:p>
            <a:pPr eaLnBrk="1" hangingPunct="1">
              <a:lnSpc>
                <a:spcPct val="80000"/>
              </a:lnSpc>
            </a:pP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r>
              <a:rPr lang="en-US" dirty="0" smtClean="0"/>
              <a:t>Some of the high-level features available in the Core Services layer:</a:t>
            </a:r>
          </a:p>
          <a:p>
            <a:pPr lvl="1"/>
            <a:r>
              <a:rPr lang="en-US" dirty="0" smtClean="0"/>
              <a:t>Peer-to-Peer Services (Bluetooth</a:t>
            </a:r>
          </a:p>
          <a:p>
            <a:pPr lvl="1"/>
            <a:r>
              <a:rPr lang="en-US" dirty="0" smtClean="0"/>
              <a:t>Cloud Storage</a:t>
            </a:r>
          </a:p>
          <a:p>
            <a:pPr lvl="1"/>
            <a:r>
              <a:rPr lang="en-US" dirty="0" smtClean="0"/>
              <a:t>Block Objects</a:t>
            </a:r>
          </a:p>
          <a:p>
            <a:pPr lvl="1"/>
            <a:r>
              <a:rPr lang="en-US" dirty="0" smtClean="0"/>
              <a:t>Data Protection (using the built-in encryption )</a:t>
            </a:r>
          </a:p>
          <a:p>
            <a:pPr lvl="1"/>
            <a:r>
              <a:rPr lang="en-US" dirty="0" smtClean="0"/>
              <a:t>File-Sharing Support</a:t>
            </a:r>
          </a:p>
          <a:p>
            <a:pPr lvl="1"/>
            <a:r>
              <a:rPr lang="en-US" dirty="0" smtClean="0"/>
              <a:t>Grand Central Dispatch</a:t>
            </a:r>
          </a:p>
          <a:p>
            <a:pPr lvl="1"/>
            <a:r>
              <a:rPr lang="en-US" dirty="0" smtClean="0"/>
              <a:t>In-App Purchase</a:t>
            </a:r>
          </a:p>
          <a:p>
            <a:pPr lvl="1"/>
            <a:r>
              <a:rPr lang="en-US" dirty="0" err="1" smtClean="0"/>
              <a:t>SQLite</a:t>
            </a:r>
            <a:endParaRPr lang="en-US" dirty="0" smtClean="0"/>
          </a:p>
          <a:p>
            <a:pPr lvl="1"/>
            <a:r>
              <a:rPr lang="en-US" dirty="0" smtClean="0"/>
              <a:t>XML Support</a:t>
            </a:r>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32196</TotalTime>
  <Words>6089</Words>
  <Application>Microsoft Macintosh PowerPoint</Application>
  <PresentationFormat>On-screen Show (4:3)</PresentationFormat>
  <Paragraphs>523</Paragraphs>
  <Slides>62</Slides>
  <Notes>0</Notes>
  <HiddenSlides>0</HiddenSlides>
  <MMClips>0</MMClips>
  <ScaleCrop>false</ScaleCrop>
  <HeadingPairs>
    <vt:vector size="4" baseType="variant">
      <vt:variant>
        <vt:lpstr>Design Template</vt:lpstr>
      </vt:variant>
      <vt:variant>
        <vt:i4>3</vt:i4>
      </vt:variant>
      <vt:variant>
        <vt:lpstr>Slide Titles</vt:lpstr>
      </vt:variant>
      <vt:variant>
        <vt:i4>62</vt:i4>
      </vt:variant>
    </vt:vector>
  </HeadingPairs>
  <TitlesOfParts>
    <vt:vector size="65" baseType="lpstr">
      <vt:lpstr>Default Design</vt:lpstr>
      <vt:lpstr>Office Theme</vt:lpstr>
      <vt:lpstr>1_Office Theme</vt:lpstr>
      <vt:lpstr>Introduction to iOS</vt:lpstr>
      <vt:lpstr>iOS Technologies </vt:lpstr>
      <vt:lpstr>Cocoa Touch</vt:lpstr>
      <vt:lpstr>Cocoa Touch Layer</vt:lpstr>
      <vt:lpstr>Slide 5</vt:lpstr>
      <vt:lpstr>Media Layer</vt:lpstr>
      <vt:lpstr>Slide 7</vt:lpstr>
      <vt:lpstr>Core Services Layer</vt:lpstr>
      <vt:lpstr>Slide 9</vt:lpstr>
      <vt:lpstr>Core OS Layer </vt:lpstr>
      <vt:lpstr>Slide 11</vt:lpstr>
      <vt:lpstr>Slide 12</vt:lpstr>
      <vt:lpstr>iPhone Core Application Architecture </vt:lpstr>
      <vt:lpstr>Slide 14</vt:lpstr>
      <vt:lpstr> Application life cycle</vt:lpstr>
      <vt:lpstr>Slide 16</vt:lpstr>
      <vt:lpstr>Slide 17</vt:lpstr>
      <vt:lpstr>Slide 18</vt:lpstr>
      <vt:lpstr>Slide 19</vt:lpstr>
      <vt:lpstr>Slide 20</vt:lpstr>
      <vt:lpstr>  </vt:lpstr>
      <vt:lpstr>The Event-Handling Cycle</vt:lpstr>
      <vt:lpstr>The Event-Handling Cycle</vt:lpstr>
      <vt:lpstr>Slide 24</vt:lpstr>
      <vt:lpstr>Event Delivery</vt:lpstr>
      <vt:lpstr>Event Delivery (Cont)</vt:lpstr>
      <vt:lpstr>Responder Objects and the Responder Chain</vt:lpstr>
      <vt:lpstr>The responder chain in iPhone OS </vt:lpstr>
      <vt:lpstr>Regulating Event Delivery</vt:lpstr>
      <vt:lpstr>iPhone SDK </vt:lpstr>
      <vt:lpstr>  </vt:lpstr>
      <vt:lpstr>iPhone</vt:lpstr>
      <vt:lpstr>Objective-C</vt:lpstr>
      <vt:lpstr>Swift</vt:lpstr>
      <vt:lpstr>Slide 35</vt:lpstr>
      <vt:lpstr>Creating an iPhone Project (Old SDK Versions)</vt:lpstr>
      <vt:lpstr>Creating an iPhone Project (New SDK Versions)</vt:lpstr>
      <vt:lpstr>Slide 38</vt:lpstr>
      <vt:lpstr>Slide 39</vt:lpstr>
      <vt:lpstr>Slide 40</vt:lpstr>
      <vt:lpstr>Slide 41</vt:lpstr>
      <vt:lpstr>Slide 42</vt:lpstr>
      <vt:lpstr>Slide 43</vt:lpstr>
      <vt:lpstr>Design Patterns</vt:lpstr>
      <vt:lpstr>Main files in a Single View App Template</vt:lpstr>
      <vt:lpstr>Delegation</vt:lpstr>
      <vt:lpstr>Model-View-Controller</vt:lpstr>
      <vt:lpstr>Target-Action</vt:lpstr>
      <vt:lpstr>The Structure of an App</vt:lpstr>
      <vt:lpstr>Execution States for Apps</vt:lpstr>
      <vt:lpstr>The Application Sandbox</vt:lpstr>
      <vt:lpstr>The Virtual Memory System</vt:lpstr>
      <vt:lpstr>The Application Bundle</vt:lpstr>
      <vt:lpstr>Loading Resources</vt:lpstr>
      <vt:lpstr>Slide 55</vt:lpstr>
      <vt:lpstr>Slide 56</vt:lpstr>
      <vt:lpstr>Slide 57</vt:lpstr>
      <vt:lpstr>UIApplicationDelegate Protocol </vt:lpstr>
      <vt:lpstr>The flow of events during an interruption </vt:lpstr>
      <vt:lpstr>Low-Memory Warnings</vt:lpstr>
      <vt:lpstr>Communicating with Other Applications </vt:lpstr>
      <vt:lpstr>Slide 62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iPhone</dc:title>
  <dc:creator>Administrator</dc:creator>
  <cp:lastModifiedBy>rab</cp:lastModifiedBy>
  <cp:revision>49</cp:revision>
  <dcterms:created xsi:type="dcterms:W3CDTF">2017-10-14T15:17:27Z</dcterms:created>
  <dcterms:modified xsi:type="dcterms:W3CDTF">2017-10-15T11:46:39Z</dcterms:modified>
</cp:coreProperties>
</file>