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7" r:id="rId2"/>
    <p:sldId id="279" r:id="rId3"/>
    <p:sldId id="258" r:id="rId4"/>
    <p:sldId id="280" r:id="rId5"/>
    <p:sldId id="259" r:id="rId6"/>
    <p:sldId id="281" r:id="rId7"/>
    <p:sldId id="260" r:id="rId8"/>
    <p:sldId id="261" r:id="rId9"/>
    <p:sldId id="263" r:id="rId10"/>
    <p:sldId id="264" r:id="rId11"/>
    <p:sldId id="265" r:id="rId12"/>
    <p:sldId id="284" r:id="rId13"/>
    <p:sldId id="282" r:id="rId14"/>
    <p:sldId id="266" r:id="rId15"/>
    <p:sldId id="292" r:id="rId16"/>
    <p:sldId id="268" r:id="rId17"/>
    <p:sldId id="269" r:id="rId18"/>
    <p:sldId id="285" r:id="rId19"/>
    <p:sldId id="270" r:id="rId20"/>
    <p:sldId id="286" r:id="rId21"/>
    <p:sldId id="288" r:id="rId22"/>
    <p:sldId id="289" r:id="rId23"/>
    <p:sldId id="290" r:id="rId24"/>
    <p:sldId id="291" r:id="rId25"/>
    <p:sldId id="283" r:id="rId26"/>
    <p:sldId id="272" r:id="rId27"/>
    <p:sldId id="273" r:id="rId28"/>
    <p:sldId id="274" r:id="rId29"/>
    <p:sldId id="293" r:id="rId30"/>
    <p:sldId id="278" r:id="rId31"/>
    <p:sldId id="275" r:id="rId32"/>
    <p:sldId id="276" r:id="rId33"/>
    <p:sldId id="277" r:id="rId34"/>
    <p:sldId id="294" r:id="rId35"/>
    <p:sldId id="29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6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C65961-1014-4419-9A46-46643146526A}" type="datetimeFigureOut">
              <a:rPr lang="en-US" smtClean="0"/>
              <a:t>7/30/2016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C71E79-11DB-46B9-8374-0ED2263E3FF9}" type="slidenum">
              <a:rPr lang="en-US" smtClean="0"/>
              <a:t>‹#›</a:t>
            </a:fld>
            <a:endParaRPr lang="en-US"/>
          </a:p>
        </p:txBody>
      </p:sp>
    </p:spTree>
    <p:extLst>
      <p:ext uri="{BB962C8B-B14F-4D97-AF65-F5344CB8AC3E}">
        <p14:creationId xmlns:p14="http://schemas.microsoft.com/office/powerpoint/2010/main" val="3324502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257B8D-4192-43F2-BD80-F8B6097C74F0}" type="slidenum">
              <a:rPr lang="en-US" smtClean="0"/>
              <a:t>2</a:t>
            </a:fld>
            <a:endParaRPr lang="en-US"/>
          </a:p>
        </p:txBody>
      </p:sp>
    </p:spTree>
    <p:extLst>
      <p:ext uri="{BB962C8B-B14F-4D97-AF65-F5344CB8AC3E}">
        <p14:creationId xmlns:p14="http://schemas.microsoft.com/office/powerpoint/2010/main" val="1157503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257B8D-4192-43F2-BD80-F8B6097C74F0}" type="slidenum">
              <a:rPr lang="en-US" smtClean="0"/>
              <a:t>22</a:t>
            </a:fld>
            <a:endParaRPr lang="en-US"/>
          </a:p>
        </p:txBody>
      </p:sp>
    </p:spTree>
    <p:extLst>
      <p:ext uri="{BB962C8B-B14F-4D97-AF65-F5344CB8AC3E}">
        <p14:creationId xmlns:p14="http://schemas.microsoft.com/office/powerpoint/2010/main" val="1491984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257B8D-4192-43F2-BD80-F8B6097C74F0}" type="slidenum">
              <a:rPr lang="en-US" smtClean="0"/>
              <a:t>23</a:t>
            </a:fld>
            <a:endParaRPr lang="en-US"/>
          </a:p>
        </p:txBody>
      </p:sp>
    </p:spTree>
    <p:extLst>
      <p:ext uri="{BB962C8B-B14F-4D97-AF65-F5344CB8AC3E}">
        <p14:creationId xmlns:p14="http://schemas.microsoft.com/office/powerpoint/2010/main" val="1167389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257B8D-4192-43F2-BD80-F8B6097C74F0}" type="slidenum">
              <a:rPr lang="en-US" smtClean="0"/>
              <a:t>24</a:t>
            </a:fld>
            <a:endParaRPr lang="en-US"/>
          </a:p>
        </p:txBody>
      </p:sp>
    </p:spTree>
    <p:extLst>
      <p:ext uri="{BB962C8B-B14F-4D97-AF65-F5344CB8AC3E}">
        <p14:creationId xmlns:p14="http://schemas.microsoft.com/office/powerpoint/2010/main" val="1178664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257B8D-4192-43F2-BD80-F8B6097C74F0}" type="slidenum">
              <a:rPr lang="en-US" smtClean="0"/>
              <a:t>25</a:t>
            </a:fld>
            <a:endParaRPr lang="en-US"/>
          </a:p>
        </p:txBody>
      </p:sp>
    </p:spTree>
    <p:extLst>
      <p:ext uri="{BB962C8B-B14F-4D97-AF65-F5344CB8AC3E}">
        <p14:creationId xmlns:p14="http://schemas.microsoft.com/office/powerpoint/2010/main" val="3775813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MVC:</a:t>
            </a:r>
            <a:r>
              <a:rPr lang="en-US" dirty="0"/>
              <a:t> Model View Controller is a</a:t>
            </a:r>
            <a:r>
              <a:rPr lang="en-US" baseline="0" dirty="0"/>
              <a:t> Software Design pattern mainly used for Web Applications. Model stores data, notify view changes and has application functionality. View renders the model data on UI and sends user actions and events to controller. Controller defines application behavior, maps user actions to Model and select View for response. </a:t>
            </a:r>
          </a:p>
          <a:p>
            <a:r>
              <a:rPr lang="en-US" b="1" baseline="0" dirty="0"/>
              <a:t>TDD:</a:t>
            </a:r>
            <a:r>
              <a:rPr lang="en-US" baseline="0" dirty="0"/>
              <a:t> Test Driven Development</a:t>
            </a:r>
          </a:p>
          <a:p>
            <a:endParaRPr lang="en-US" dirty="0"/>
          </a:p>
        </p:txBody>
      </p:sp>
      <p:sp>
        <p:nvSpPr>
          <p:cNvPr id="4" name="Slide Number Placeholder 3"/>
          <p:cNvSpPr>
            <a:spLocks noGrp="1"/>
          </p:cNvSpPr>
          <p:nvPr>
            <p:ph type="sldNum" sz="quarter" idx="10"/>
          </p:nvPr>
        </p:nvSpPr>
        <p:spPr/>
        <p:txBody>
          <a:bodyPr/>
          <a:lstStyle/>
          <a:p>
            <a:fld id="{DB257B8D-4192-43F2-BD80-F8B6097C74F0}" type="slidenum">
              <a:rPr lang="en-US" smtClean="0"/>
              <a:t>4</a:t>
            </a:fld>
            <a:endParaRPr lang="en-US"/>
          </a:p>
        </p:txBody>
      </p:sp>
    </p:spTree>
    <p:extLst>
      <p:ext uri="{BB962C8B-B14F-4D97-AF65-F5344CB8AC3E}">
        <p14:creationId xmlns:p14="http://schemas.microsoft.com/office/powerpoint/2010/main" val="1627497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257B8D-4192-43F2-BD80-F8B6097C74F0}" type="slidenum">
              <a:rPr lang="en-US" smtClean="0"/>
              <a:t>6</a:t>
            </a:fld>
            <a:endParaRPr lang="en-US"/>
          </a:p>
        </p:txBody>
      </p:sp>
    </p:spTree>
    <p:extLst>
      <p:ext uri="{BB962C8B-B14F-4D97-AF65-F5344CB8AC3E}">
        <p14:creationId xmlns:p14="http://schemas.microsoft.com/office/powerpoint/2010/main" val="73609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257B8D-4192-43F2-BD80-F8B6097C74F0}" type="slidenum">
              <a:rPr lang="en-US" smtClean="0"/>
              <a:t>12</a:t>
            </a:fld>
            <a:endParaRPr lang="en-US"/>
          </a:p>
        </p:txBody>
      </p:sp>
    </p:spTree>
    <p:extLst>
      <p:ext uri="{BB962C8B-B14F-4D97-AF65-F5344CB8AC3E}">
        <p14:creationId xmlns:p14="http://schemas.microsoft.com/office/powerpoint/2010/main" val="525804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257B8D-4192-43F2-BD80-F8B6097C74F0}" type="slidenum">
              <a:rPr lang="en-US" smtClean="0"/>
              <a:t>13</a:t>
            </a:fld>
            <a:endParaRPr lang="en-US"/>
          </a:p>
        </p:txBody>
      </p:sp>
    </p:spTree>
    <p:extLst>
      <p:ext uri="{BB962C8B-B14F-4D97-AF65-F5344CB8AC3E}">
        <p14:creationId xmlns:p14="http://schemas.microsoft.com/office/powerpoint/2010/main" val="279042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257B8D-4192-43F2-BD80-F8B6097C74F0}" type="slidenum">
              <a:rPr lang="en-US" smtClean="0"/>
              <a:t>15</a:t>
            </a:fld>
            <a:endParaRPr lang="en-US"/>
          </a:p>
        </p:txBody>
      </p:sp>
    </p:spTree>
    <p:extLst>
      <p:ext uri="{BB962C8B-B14F-4D97-AF65-F5344CB8AC3E}">
        <p14:creationId xmlns:p14="http://schemas.microsoft.com/office/powerpoint/2010/main" val="1467876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257B8D-4192-43F2-BD80-F8B6097C74F0}" type="slidenum">
              <a:rPr lang="en-US" smtClean="0"/>
              <a:t>18</a:t>
            </a:fld>
            <a:endParaRPr lang="en-US"/>
          </a:p>
        </p:txBody>
      </p:sp>
    </p:spTree>
    <p:extLst>
      <p:ext uri="{BB962C8B-B14F-4D97-AF65-F5344CB8AC3E}">
        <p14:creationId xmlns:p14="http://schemas.microsoft.com/office/powerpoint/2010/main" val="1211610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257B8D-4192-43F2-BD80-F8B6097C74F0}" type="slidenum">
              <a:rPr lang="en-US" smtClean="0"/>
              <a:t>20</a:t>
            </a:fld>
            <a:endParaRPr lang="en-US"/>
          </a:p>
        </p:txBody>
      </p:sp>
    </p:spTree>
    <p:extLst>
      <p:ext uri="{BB962C8B-B14F-4D97-AF65-F5344CB8AC3E}">
        <p14:creationId xmlns:p14="http://schemas.microsoft.com/office/powerpoint/2010/main" val="1052081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257B8D-4192-43F2-BD80-F8B6097C74F0}" type="slidenum">
              <a:rPr lang="en-US" smtClean="0"/>
              <a:t>21</a:t>
            </a:fld>
            <a:endParaRPr lang="en-US"/>
          </a:p>
        </p:txBody>
      </p:sp>
    </p:spTree>
    <p:extLst>
      <p:ext uri="{BB962C8B-B14F-4D97-AF65-F5344CB8AC3E}">
        <p14:creationId xmlns:p14="http://schemas.microsoft.com/office/powerpoint/2010/main" val="3213838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052305-35F5-4703-AFE6-942128E28259}" type="datetimeFigureOut">
              <a:rPr lang="en-US" smtClean="0"/>
              <a:t>7/30/2016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63F39-6D24-4008-86C8-A3A1D9CEE4D2}" type="slidenum">
              <a:rPr lang="en-US" smtClean="0"/>
              <a:t>‹#›</a:t>
            </a:fld>
            <a:endParaRPr lang="en-US"/>
          </a:p>
        </p:txBody>
      </p:sp>
    </p:spTree>
    <p:extLst>
      <p:ext uri="{BB962C8B-B14F-4D97-AF65-F5344CB8AC3E}">
        <p14:creationId xmlns:p14="http://schemas.microsoft.com/office/powerpoint/2010/main" val="1966893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052305-35F5-4703-AFE6-942128E28259}" type="datetimeFigureOut">
              <a:rPr lang="en-US" smtClean="0"/>
              <a:t>7/30/2016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63F39-6D24-4008-86C8-A3A1D9CEE4D2}" type="slidenum">
              <a:rPr lang="en-US" smtClean="0"/>
              <a:t>‹#›</a:t>
            </a:fld>
            <a:endParaRPr lang="en-US"/>
          </a:p>
        </p:txBody>
      </p:sp>
    </p:spTree>
    <p:extLst>
      <p:ext uri="{BB962C8B-B14F-4D97-AF65-F5344CB8AC3E}">
        <p14:creationId xmlns:p14="http://schemas.microsoft.com/office/powerpoint/2010/main" val="2956105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052305-35F5-4703-AFE6-942128E28259}" type="datetimeFigureOut">
              <a:rPr lang="en-US" smtClean="0"/>
              <a:t>7/30/2016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63F39-6D24-4008-86C8-A3A1D9CEE4D2}" type="slidenum">
              <a:rPr lang="en-US" smtClean="0"/>
              <a:t>‹#›</a:t>
            </a:fld>
            <a:endParaRPr lang="en-US"/>
          </a:p>
        </p:txBody>
      </p:sp>
    </p:spTree>
    <p:extLst>
      <p:ext uri="{BB962C8B-B14F-4D97-AF65-F5344CB8AC3E}">
        <p14:creationId xmlns:p14="http://schemas.microsoft.com/office/powerpoint/2010/main" val="942620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052305-35F5-4703-AFE6-942128E28259}" type="datetimeFigureOut">
              <a:rPr lang="en-US" smtClean="0"/>
              <a:t>7/30/2016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63F39-6D24-4008-86C8-A3A1D9CEE4D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24856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052305-35F5-4703-AFE6-942128E28259}" type="datetimeFigureOut">
              <a:rPr lang="en-US" smtClean="0"/>
              <a:t>7/30/2016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63F39-6D24-4008-86C8-A3A1D9CEE4D2}" type="slidenum">
              <a:rPr lang="en-US" smtClean="0"/>
              <a:t>‹#›</a:t>
            </a:fld>
            <a:endParaRPr lang="en-US"/>
          </a:p>
        </p:txBody>
      </p:sp>
    </p:spTree>
    <p:extLst>
      <p:ext uri="{BB962C8B-B14F-4D97-AF65-F5344CB8AC3E}">
        <p14:creationId xmlns:p14="http://schemas.microsoft.com/office/powerpoint/2010/main" val="416681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052305-35F5-4703-AFE6-942128E28259}" type="datetimeFigureOut">
              <a:rPr lang="en-US" smtClean="0"/>
              <a:t>7/30/2016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63F39-6D24-4008-86C8-A3A1D9CEE4D2}" type="slidenum">
              <a:rPr lang="en-US" smtClean="0"/>
              <a:t>‹#›</a:t>
            </a:fld>
            <a:endParaRPr lang="en-US"/>
          </a:p>
        </p:txBody>
      </p:sp>
    </p:spTree>
    <p:extLst>
      <p:ext uri="{BB962C8B-B14F-4D97-AF65-F5344CB8AC3E}">
        <p14:creationId xmlns:p14="http://schemas.microsoft.com/office/powerpoint/2010/main" val="1660268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052305-35F5-4703-AFE6-942128E28259}" type="datetimeFigureOut">
              <a:rPr lang="en-US" smtClean="0"/>
              <a:t>7/30/2016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63F39-6D24-4008-86C8-A3A1D9CEE4D2}" type="slidenum">
              <a:rPr lang="en-US" smtClean="0"/>
              <a:t>‹#›</a:t>
            </a:fld>
            <a:endParaRPr lang="en-US"/>
          </a:p>
        </p:txBody>
      </p:sp>
    </p:spTree>
    <p:extLst>
      <p:ext uri="{BB962C8B-B14F-4D97-AF65-F5344CB8AC3E}">
        <p14:creationId xmlns:p14="http://schemas.microsoft.com/office/powerpoint/2010/main" val="1317236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052305-35F5-4703-AFE6-942128E28259}" type="datetimeFigureOut">
              <a:rPr lang="en-US" smtClean="0"/>
              <a:t>7/30/2016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63F39-6D24-4008-86C8-A3A1D9CEE4D2}" type="slidenum">
              <a:rPr lang="en-US" smtClean="0"/>
              <a:t>‹#›</a:t>
            </a:fld>
            <a:endParaRPr lang="en-US"/>
          </a:p>
        </p:txBody>
      </p:sp>
    </p:spTree>
    <p:extLst>
      <p:ext uri="{BB962C8B-B14F-4D97-AF65-F5344CB8AC3E}">
        <p14:creationId xmlns:p14="http://schemas.microsoft.com/office/powerpoint/2010/main" val="1284355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052305-35F5-4703-AFE6-942128E28259}" type="datetimeFigureOut">
              <a:rPr lang="en-US" smtClean="0"/>
              <a:t>7/30/2016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63F39-6D24-4008-86C8-A3A1D9CEE4D2}" type="slidenum">
              <a:rPr lang="en-US" smtClean="0"/>
              <a:t>‹#›</a:t>
            </a:fld>
            <a:endParaRPr lang="en-US"/>
          </a:p>
        </p:txBody>
      </p:sp>
    </p:spTree>
    <p:extLst>
      <p:ext uri="{BB962C8B-B14F-4D97-AF65-F5344CB8AC3E}">
        <p14:creationId xmlns:p14="http://schemas.microsoft.com/office/powerpoint/2010/main" val="211447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1052305-35F5-4703-AFE6-942128E28259}" type="datetimeFigureOut">
              <a:rPr lang="en-US" smtClean="0"/>
              <a:t>7/30/2016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63F39-6D24-4008-86C8-A3A1D9CEE4D2}" type="slidenum">
              <a:rPr lang="en-US" smtClean="0"/>
              <a:t>‹#›</a:t>
            </a:fld>
            <a:endParaRPr lang="en-US"/>
          </a:p>
        </p:txBody>
      </p:sp>
    </p:spTree>
    <p:extLst>
      <p:ext uri="{BB962C8B-B14F-4D97-AF65-F5344CB8AC3E}">
        <p14:creationId xmlns:p14="http://schemas.microsoft.com/office/powerpoint/2010/main" val="52294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052305-35F5-4703-AFE6-942128E28259}" type="datetimeFigureOut">
              <a:rPr lang="en-US" smtClean="0"/>
              <a:t>7/30/2016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63F39-6D24-4008-86C8-A3A1D9CEE4D2}" type="slidenum">
              <a:rPr lang="en-US" smtClean="0"/>
              <a:t>‹#›</a:t>
            </a:fld>
            <a:endParaRPr lang="en-US"/>
          </a:p>
        </p:txBody>
      </p:sp>
    </p:spTree>
    <p:extLst>
      <p:ext uri="{BB962C8B-B14F-4D97-AF65-F5344CB8AC3E}">
        <p14:creationId xmlns:p14="http://schemas.microsoft.com/office/powerpoint/2010/main" val="2809287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052305-35F5-4703-AFE6-942128E28259}" type="datetimeFigureOut">
              <a:rPr lang="en-US" smtClean="0"/>
              <a:t>7/30/2016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63F39-6D24-4008-86C8-A3A1D9CEE4D2}" type="slidenum">
              <a:rPr lang="en-US" smtClean="0"/>
              <a:t>‹#›</a:t>
            </a:fld>
            <a:endParaRPr lang="en-US"/>
          </a:p>
        </p:txBody>
      </p:sp>
    </p:spTree>
    <p:extLst>
      <p:ext uri="{BB962C8B-B14F-4D97-AF65-F5344CB8AC3E}">
        <p14:creationId xmlns:p14="http://schemas.microsoft.com/office/powerpoint/2010/main" val="151014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052305-35F5-4703-AFE6-942128E28259}" type="datetimeFigureOut">
              <a:rPr lang="en-US" smtClean="0"/>
              <a:t>7/30/2016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963F39-6D24-4008-86C8-A3A1D9CEE4D2}" type="slidenum">
              <a:rPr lang="en-US" smtClean="0"/>
              <a:t>‹#›</a:t>
            </a:fld>
            <a:endParaRPr lang="en-US"/>
          </a:p>
        </p:txBody>
      </p:sp>
    </p:spTree>
    <p:extLst>
      <p:ext uri="{BB962C8B-B14F-4D97-AF65-F5344CB8AC3E}">
        <p14:creationId xmlns:p14="http://schemas.microsoft.com/office/powerpoint/2010/main" val="1815215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1052305-35F5-4703-AFE6-942128E28259}" type="datetimeFigureOut">
              <a:rPr lang="en-US" smtClean="0"/>
              <a:t>7/30/2016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D963F39-6D24-4008-86C8-A3A1D9CEE4D2}" type="slidenum">
              <a:rPr lang="en-US" smtClean="0"/>
              <a:t>‹#›</a:t>
            </a:fld>
            <a:endParaRPr lang="en-US"/>
          </a:p>
        </p:txBody>
      </p:sp>
    </p:spTree>
    <p:extLst>
      <p:ext uri="{BB962C8B-B14F-4D97-AF65-F5344CB8AC3E}">
        <p14:creationId xmlns:p14="http://schemas.microsoft.com/office/powerpoint/2010/main" val="2897566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1052305-35F5-4703-AFE6-942128E28259}" type="datetimeFigureOut">
              <a:rPr lang="en-US" smtClean="0"/>
              <a:t>7/30/2016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D963F39-6D24-4008-86C8-A3A1D9CEE4D2}" type="slidenum">
              <a:rPr lang="en-US" smtClean="0"/>
              <a:t>‹#›</a:t>
            </a:fld>
            <a:endParaRPr lang="en-US"/>
          </a:p>
        </p:txBody>
      </p:sp>
    </p:spTree>
    <p:extLst>
      <p:ext uri="{BB962C8B-B14F-4D97-AF65-F5344CB8AC3E}">
        <p14:creationId xmlns:p14="http://schemas.microsoft.com/office/powerpoint/2010/main" val="276448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1052305-35F5-4703-AFE6-942128E28259}" type="datetimeFigureOut">
              <a:rPr lang="en-US" smtClean="0"/>
              <a:t>7/30/2016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D963F39-6D24-4008-86C8-A3A1D9CEE4D2}" type="slidenum">
              <a:rPr lang="en-US" smtClean="0"/>
              <a:t>‹#›</a:t>
            </a:fld>
            <a:endParaRPr lang="en-US"/>
          </a:p>
        </p:txBody>
      </p:sp>
    </p:spTree>
    <p:extLst>
      <p:ext uri="{BB962C8B-B14F-4D97-AF65-F5344CB8AC3E}">
        <p14:creationId xmlns:p14="http://schemas.microsoft.com/office/powerpoint/2010/main" val="4201173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052305-35F5-4703-AFE6-942128E28259}" type="datetimeFigureOut">
              <a:rPr lang="en-US" smtClean="0"/>
              <a:t>7/30/2016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63F39-6D24-4008-86C8-A3A1D9CEE4D2}" type="slidenum">
              <a:rPr lang="en-US" smtClean="0"/>
              <a:t>‹#›</a:t>
            </a:fld>
            <a:endParaRPr lang="en-US"/>
          </a:p>
        </p:txBody>
      </p:sp>
    </p:spTree>
    <p:extLst>
      <p:ext uri="{BB962C8B-B14F-4D97-AF65-F5344CB8AC3E}">
        <p14:creationId xmlns:p14="http://schemas.microsoft.com/office/powerpoint/2010/main" val="2121567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1052305-35F5-4703-AFE6-942128E28259}" type="datetimeFigureOut">
              <a:rPr lang="en-US" smtClean="0"/>
              <a:t>7/30/2016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D963F39-6D24-4008-86C8-A3A1D9CEE4D2}" type="slidenum">
              <a:rPr lang="en-US" smtClean="0"/>
              <a:t>‹#›</a:t>
            </a:fld>
            <a:endParaRPr lang="en-US"/>
          </a:p>
        </p:txBody>
      </p:sp>
    </p:spTree>
    <p:extLst>
      <p:ext uri="{BB962C8B-B14F-4D97-AF65-F5344CB8AC3E}">
        <p14:creationId xmlns:p14="http://schemas.microsoft.com/office/powerpoint/2010/main" val="3803402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JS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 JS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585278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DO AN ANGULAR JS APPLICATION</a:t>
            </a:r>
            <a:endParaRPr lang="en-US" dirty="0"/>
          </a:p>
        </p:txBody>
      </p:sp>
      <p:sp>
        <p:nvSpPr>
          <p:cNvPr id="3" name="Content Placeholder 2"/>
          <p:cNvSpPr>
            <a:spLocks noGrp="1"/>
          </p:cNvSpPr>
          <p:nvPr>
            <p:ph idx="1"/>
          </p:nvPr>
        </p:nvSpPr>
        <p:spPr>
          <a:xfrm>
            <a:off x="764984" y="2048256"/>
            <a:ext cx="8946541" cy="5023103"/>
          </a:xfrm>
        </p:spPr>
        <p:txBody>
          <a:bodyPr>
            <a:normAutofit/>
          </a:bodyPr>
          <a:lstStyle/>
          <a:p>
            <a:r>
              <a:rPr lang="en-US" sz="2400" dirty="0"/>
              <a:t>Load framework</a:t>
            </a:r>
          </a:p>
          <a:p>
            <a:r>
              <a:rPr lang="en-US" sz="2400" dirty="0"/>
              <a:t>Define AngularJS Application using ng-app directive</a:t>
            </a:r>
          </a:p>
          <a:p>
            <a:r>
              <a:rPr lang="en-US" sz="2400" dirty="0"/>
              <a:t> Define a model name using ng-model directive</a:t>
            </a:r>
          </a:p>
          <a:p>
            <a:r>
              <a:rPr lang="en-US" sz="2400" dirty="0"/>
              <a:t>Bind the value of above model defined using ng-bind directive.</a:t>
            </a:r>
          </a:p>
          <a:p>
            <a:endParaRPr lang="en-US" dirty="0"/>
          </a:p>
        </p:txBody>
      </p:sp>
    </p:spTree>
    <p:extLst>
      <p:ext uri="{BB962C8B-B14F-4D97-AF65-F5344CB8AC3E}">
        <p14:creationId xmlns:p14="http://schemas.microsoft.com/office/powerpoint/2010/main" val="48784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a:t>
            </a:r>
            <a:endParaRPr lang="en-US" dirty="0"/>
          </a:p>
        </p:txBody>
      </p:sp>
      <p:sp>
        <p:nvSpPr>
          <p:cNvPr id="3" name="Content Placeholder 2"/>
          <p:cNvSpPr>
            <a:spLocks noGrp="1"/>
          </p:cNvSpPr>
          <p:nvPr>
            <p:ph idx="1"/>
          </p:nvPr>
        </p:nvSpPr>
        <p:spPr>
          <a:xfrm>
            <a:off x="764984" y="1399032"/>
            <a:ext cx="8946541" cy="5023103"/>
          </a:xfrm>
        </p:spPr>
        <p:txBody>
          <a:bodyPr>
            <a:normAutofit lnSpcReduction="10000"/>
          </a:bodyPr>
          <a:lstStyle/>
          <a:p>
            <a:pPr marL="0" indent="0">
              <a:buNone/>
            </a:pPr>
            <a:r>
              <a:rPr lang="en-US" dirty="0"/>
              <a:t> &lt;html&gt;</a:t>
            </a:r>
          </a:p>
          <a:p>
            <a:pPr marL="0" indent="0">
              <a:buNone/>
            </a:pPr>
            <a:r>
              <a:rPr lang="en-US" dirty="0"/>
              <a:t>   &lt;head&gt; </a:t>
            </a:r>
            <a:r>
              <a:rPr lang="en-US" dirty="0" smtClean="0"/>
              <a:t>                                                </a:t>
            </a:r>
            <a:endParaRPr lang="en-US" dirty="0"/>
          </a:p>
          <a:p>
            <a:pPr marL="0" indent="0">
              <a:buNone/>
            </a:pPr>
            <a:r>
              <a:rPr lang="en-US" dirty="0"/>
              <a:t>   &lt;/head</a:t>
            </a:r>
            <a:r>
              <a:rPr lang="en-US" dirty="0" smtClean="0"/>
              <a:t>&gt; &lt;</a:t>
            </a:r>
            <a:r>
              <a:rPr lang="en-US" dirty="0"/>
              <a:t>body&gt;</a:t>
            </a:r>
          </a:p>
          <a:p>
            <a:pPr marL="0" indent="0">
              <a:buNone/>
            </a:pPr>
            <a:r>
              <a:rPr lang="en-US" dirty="0"/>
              <a:t>      &lt;div ng-app = </a:t>
            </a:r>
            <a:r>
              <a:rPr lang="en-US" dirty="0" smtClean="0"/>
              <a:t>“</a:t>
            </a:r>
            <a:r>
              <a:rPr lang="en-US" dirty="0" err="1" smtClean="0"/>
              <a:t>myapp</a:t>
            </a:r>
            <a:r>
              <a:rPr lang="en-US" dirty="0" smtClean="0"/>
              <a:t>"&gt;</a:t>
            </a:r>
            <a:endParaRPr lang="en-US" dirty="0"/>
          </a:p>
          <a:p>
            <a:pPr marL="0" indent="0">
              <a:buNone/>
            </a:pPr>
            <a:r>
              <a:rPr lang="en-US" dirty="0"/>
              <a:t>         &lt;p&gt;Enter your Name: &lt;input type = "text" ng-model = "name"&gt;&lt;/p&gt;</a:t>
            </a:r>
          </a:p>
          <a:p>
            <a:pPr marL="0" indent="0">
              <a:buNone/>
            </a:pPr>
            <a:r>
              <a:rPr lang="en-US" dirty="0"/>
              <a:t>         &lt;p&gt;Hello &lt;span ng-bind = "name"&gt;&lt;/span&gt;!&lt;/p&gt;</a:t>
            </a:r>
          </a:p>
          <a:p>
            <a:pPr marL="0" indent="0">
              <a:buNone/>
            </a:pPr>
            <a:r>
              <a:rPr lang="en-US" dirty="0"/>
              <a:t>      </a:t>
            </a:r>
            <a:endParaRPr lang="en-US" dirty="0" smtClean="0"/>
          </a:p>
          <a:p>
            <a:pPr marL="0" indent="0">
              <a:buNone/>
            </a:pPr>
            <a:r>
              <a:rPr lang="en-US" dirty="0" smtClean="0"/>
              <a:t>&lt;/</a:t>
            </a:r>
            <a:r>
              <a:rPr lang="en-US" dirty="0"/>
              <a:t>div</a:t>
            </a:r>
            <a:r>
              <a:rPr lang="en-US" dirty="0" smtClean="0"/>
              <a:t>&gt; &lt;</a:t>
            </a:r>
            <a:r>
              <a:rPr lang="en-US" dirty="0"/>
              <a:t>script </a:t>
            </a:r>
            <a:r>
              <a:rPr lang="en-US" dirty="0" err="1"/>
              <a:t>src</a:t>
            </a:r>
            <a:r>
              <a:rPr lang="en-US" dirty="0"/>
              <a:t> = </a:t>
            </a:r>
            <a:r>
              <a:rPr lang="en-US" dirty="0" smtClean="0"/>
              <a:t>         "http</a:t>
            </a:r>
            <a:r>
              <a:rPr lang="en-US" dirty="0"/>
              <a:t>://ajax.googleapis.com/ajax/libs/</a:t>
            </a:r>
            <a:r>
              <a:rPr lang="en-US" dirty="0" err="1"/>
              <a:t>angularjs</a:t>
            </a:r>
            <a:r>
              <a:rPr lang="en-US" dirty="0"/>
              <a:t>/1.3.14/angular.min.js"&gt;&lt;/script&gt;</a:t>
            </a:r>
          </a:p>
          <a:p>
            <a:pPr marL="0" indent="0">
              <a:buNone/>
            </a:pPr>
            <a:r>
              <a:rPr lang="en-US" dirty="0"/>
              <a:t>        &lt;/body&gt;</a:t>
            </a:r>
          </a:p>
          <a:p>
            <a:pPr marL="0" indent="0">
              <a:buNone/>
            </a:pPr>
            <a:r>
              <a:rPr lang="en-US" dirty="0"/>
              <a:t>&lt;/html&gt;</a:t>
            </a:r>
          </a:p>
        </p:txBody>
      </p:sp>
      <p:sp>
        <p:nvSpPr>
          <p:cNvPr id="5" name="Right Arrow 4"/>
          <p:cNvSpPr/>
          <p:nvPr/>
        </p:nvSpPr>
        <p:spPr>
          <a:xfrm rot="9297609">
            <a:off x="4302620" y="238434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0188150">
            <a:off x="7266432" y="425370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12583808">
            <a:off x="4067401" y="419830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8721658">
            <a:off x="7064351" y="2513958"/>
            <a:ext cx="978408" cy="5712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449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a:t>
            </a:r>
          </a:p>
        </p:txBody>
      </p:sp>
      <p:sp>
        <p:nvSpPr>
          <p:cNvPr id="3" name="Content Placeholder 2"/>
          <p:cNvSpPr>
            <a:spLocks noGrp="1"/>
          </p:cNvSpPr>
          <p:nvPr>
            <p:ph idx="1"/>
          </p:nvPr>
        </p:nvSpPr>
        <p:spPr/>
        <p:txBody>
          <a:bodyPr/>
          <a:lstStyle/>
          <a:p>
            <a:r>
              <a:rPr lang="en-US" dirty="0"/>
              <a:t>HTML with angular specific elements and attributes.</a:t>
            </a:r>
          </a:p>
          <a:p>
            <a:r>
              <a:rPr lang="en-US" dirty="0"/>
              <a:t>Angular combines the template with data from model and controller to render dynamic view.</a:t>
            </a:r>
          </a:p>
          <a:p>
            <a:r>
              <a:rPr lang="en-US" dirty="0"/>
              <a:t>Types of angular elements and attributes</a:t>
            </a:r>
          </a:p>
          <a:p>
            <a:pPr lvl="1"/>
            <a:r>
              <a:rPr lang="en-US" dirty="0"/>
              <a:t>Directive</a:t>
            </a:r>
          </a:p>
          <a:p>
            <a:pPr lvl="1"/>
            <a:r>
              <a:rPr lang="en-US" dirty="0"/>
              <a:t>Markup (HTML)</a:t>
            </a:r>
          </a:p>
          <a:p>
            <a:pPr lvl="1"/>
            <a:r>
              <a:rPr lang="en-US" dirty="0"/>
              <a:t>Filter</a:t>
            </a:r>
          </a:p>
          <a:p>
            <a:pPr lvl="1"/>
            <a:r>
              <a:rPr lang="en-US" dirty="0"/>
              <a:t>Form Controls (Validation)</a:t>
            </a:r>
          </a:p>
        </p:txBody>
      </p:sp>
    </p:spTree>
    <p:extLst>
      <p:ext uri="{BB962C8B-B14F-4D97-AF65-F5344CB8AC3E}">
        <p14:creationId xmlns:p14="http://schemas.microsoft.com/office/powerpoint/2010/main" val="4025425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Directives</a:t>
            </a:r>
          </a:p>
        </p:txBody>
      </p:sp>
      <p:sp>
        <p:nvSpPr>
          <p:cNvPr id="3" name="Content Placeholder 2"/>
          <p:cNvSpPr>
            <a:spLocks noGrp="1"/>
          </p:cNvSpPr>
          <p:nvPr>
            <p:ph idx="1"/>
          </p:nvPr>
        </p:nvSpPr>
        <p:spPr>
          <a:xfrm>
            <a:off x="2589213" y="1558925"/>
            <a:ext cx="8915400" cy="4910752"/>
          </a:xfrm>
        </p:spPr>
        <p:txBody>
          <a:bodyPr vert="horz" lIns="91440" tIns="45720" rIns="91440" bIns="45720" rtlCol="0" anchor="t">
            <a:normAutofit fontScale="70000" lnSpcReduction="20000"/>
          </a:bodyPr>
          <a:lstStyle/>
          <a:p>
            <a:r>
              <a:rPr lang="en-US" dirty="0">
                <a:latin typeface="Century Gothic" charset="0"/>
              </a:rPr>
              <a:t>Directives are markers on a DOM element (such as an attribute, element name, comment or CSS class) that tell AngularJS's HTML compiler ($compile) to attach a specified behavior to that DOM element (e.g. via event listeners), or even to transform the DOM element and its children.</a:t>
            </a:r>
          </a:p>
          <a:p>
            <a:r>
              <a:rPr lang="en-US" dirty="0">
                <a:latin typeface="Century Gothic" charset="0"/>
              </a:rPr>
              <a:t>When Angular bootstraps your application, the HTML compiler traverses the DOM matching directives against the DOM elements.</a:t>
            </a:r>
          </a:p>
          <a:p>
            <a:r>
              <a:rPr lang="en-US" dirty="0">
                <a:latin typeface="Century Gothic" charset="0"/>
              </a:rPr>
              <a:t>A directive is just a function which executes when the compiler encounters it in the DOM</a:t>
            </a:r>
          </a:p>
          <a:p>
            <a:r>
              <a:rPr lang="en-US" b="1" dirty="0">
                <a:latin typeface="Century Gothic" charset="0"/>
              </a:rPr>
              <a:t>ng-app</a:t>
            </a:r>
            <a:r>
              <a:rPr lang="en-US" dirty="0">
                <a:latin typeface="Century Gothic" charset="0"/>
              </a:rPr>
              <a:t>: Use this directive to auto-bootstrap an application. Only one ng-app directive can be used per HTML document</a:t>
            </a:r>
          </a:p>
          <a:p>
            <a:pPr marL="0" indent="0">
              <a:buNone/>
            </a:pPr>
            <a:r>
              <a:rPr lang="en-US" dirty="0">
                <a:latin typeface="Century Gothic" charset="0"/>
              </a:rPr>
              <a:t>&lt;html ng-app='myApp'&gt;...&lt;/html&gt;</a:t>
            </a:r>
          </a:p>
          <a:p>
            <a:r>
              <a:rPr lang="en-US" b="1" dirty="0">
                <a:latin typeface="Century Gothic" charset="0"/>
              </a:rPr>
              <a:t>ng-repeat: </a:t>
            </a:r>
            <a:r>
              <a:rPr lang="en-US" dirty="0">
                <a:latin typeface="Century Gothic" charset="0"/>
              </a:rPr>
              <a:t>For each element in the collection 'Users', new &lt;div&gt; will be created.</a:t>
            </a:r>
          </a:p>
          <a:p>
            <a:pPr marL="0" indent="0">
              <a:buNone/>
            </a:pPr>
            <a:r>
              <a:rPr lang="en-US" dirty="0">
                <a:latin typeface="Century Gothic" charset="0"/>
              </a:rPr>
              <a:t>&lt;div ng-repeat='user in Users'&gt;</a:t>
            </a:r>
          </a:p>
          <a:p>
            <a:pPr marL="0" indent="0">
              <a:buNone/>
            </a:pPr>
            <a:r>
              <a:rPr lang="en-US" dirty="0">
                <a:latin typeface="Century Gothic" charset="0"/>
              </a:rPr>
              <a:t>&lt;p&gt;{{user.</a:t>
            </a:r>
            <a:r>
              <a:rPr lang="en-US" dirty="0" err="1">
                <a:latin typeface="Century Gothic" charset="0"/>
              </a:rPr>
              <a:t>firstName</a:t>
            </a:r>
            <a:r>
              <a:rPr lang="en-US" dirty="0">
                <a:latin typeface="Century Gothic" charset="0"/>
              </a:rPr>
              <a:t>}}&lt;/p&gt;</a:t>
            </a:r>
          </a:p>
          <a:p>
            <a:pPr marL="0" indent="0">
              <a:buNone/>
            </a:pPr>
            <a:r>
              <a:rPr lang="en-US" dirty="0">
                <a:latin typeface="Century Gothic" charset="0"/>
              </a:rPr>
              <a:t>&lt;/div&gt;</a:t>
            </a:r>
          </a:p>
          <a:p>
            <a:r>
              <a:rPr lang="en-US" b="1" dirty="0">
                <a:latin typeface="Century Gothic" charset="0"/>
              </a:rPr>
              <a:t>ng-show: </a:t>
            </a:r>
            <a:r>
              <a:rPr lang="en-US" dirty="0">
                <a:latin typeface="Century Gothic" charset="0"/>
              </a:rPr>
              <a:t>ng-show let you hide the element that don’t validate a given predicate.</a:t>
            </a:r>
          </a:p>
          <a:p>
            <a:pPr marL="0" indent="0">
              <a:buNone/>
            </a:pPr>
            <a:r>
              <a:rPr lang="en-US" dirty="0">
                <a:latin typeface="Century Gothic" charset="0"/>
              </a:rPr>
              <a:t>&lt;div ng-repeat='user in Users' ng-show='user.gender=='male''&gt;</a:t>
            </a:r>
            <a:r>
              <a:rPr lang="en-US">
                <a:latin typeface="Century Gothic" charset="0"/>
              </a:rPr>
              <a:t> </a:t>
            </a:r>
            <a:r>
              <a:rPr lang="en-US" dirty="0">
                <a:latin typeface="Century Gothic" charset="0"/>
              </a:rPr>
              <a:t>…&lt;/div&gt;</a:t>
            </a:r>
          </a:p>
          <a:p>
            <a:r>
              <a:rPr lang="en-US" dirty="0">
                <a:latin typeface="Century Gothic" charset="0"/>
              </a:rPr>
              <a:t>More examples: ng-hide, ng-class, ng-controller</a:t>
            </a:r>
          </a:p>
        </p:txBody>
      </p:sp>
    </p:spTree>
    <p:extLst>
      <p:ext uri="{BB962C8B-B14F-4D97-AF65-F5344CB8AC3E}">
        <p14:creationId xmlns:p14="http://schemas.microsoft.com/office/powerpoint/2010/main" val="3263989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Examples – Contd.</a:t>
            </a:r>
            <a:endParaRPr lang="en-US" dirty="0"/>
          </a:p>
        </p:txBody>
      </p:sp>
      <p:sp>
        <p:nvSpPr>
          <p:cNvPr id="3" name="Content Placeholder 2"/>
          <p:cNvSpPr>
            <a:spLocks noGrp="1"/>
          </p:cNvSpPr>
          <p:nvPr>
            <p:ph idx="1"/>
          </p:nvPr>
        </p:nvSpPr>
        <p:spPr>
          <a:xfrm>
            <a:off x="764984" y="1399032"/>
            <a:ext cx="8946541" cy="5023103"/>
          </a:xfrm>
        </p:spPr>
        <p:txBody>
          <a:bodyPr>
            <a:normAutofit/>
          </a:bodyPr>
          <a:lstStyle/>
          <a:p>
            <a:r>
              <a:rPr lang="en-US" sz="2400" b="1" dirty="0"/>
              <a:t>ng-app</a:t>
            </a:r>
            <a:r>
              <a:rPr lang="en-US" sz="2400" dirty="0"/>
              <a:t> − This directive starts an AngularJS Application.</a:t>
            </a:r>
          </a:p>
          <a:p>
            <a:r>
              <a:rPr lang="en-US" sz="2400" b="1" dirty="0"/>
              <a:t>ng-</a:t>
            </a:r>
            <a:r>
              <a:rPr lang="en-US" sz="2400" b="1" dirty="0" err="1"/>
              <a:t>init</a:t>
            </a:r>
            <a:r>
              <a:rPr lang="en-US" sz="2400" dirty="0"/>
              <a:t> − This directive initializes application data.</a:t>
            </a:r>
          </a:p>
          <a:p>
            <a:r>
              <a:rPr lang="en-US" sz="2400" b="1" dirty="0"/>
              <a:t>ng-model</a:t>
            </a:r>
            <a:r>
              <a:rPr lang="en-US" sz="2400" dirty="0"/>
              <a:t> − This directive defines the model that is variable to be used in AngularJS.</a:t>
            </a:r>
          </a:p>
          <a:p>
            <a:r>
              <a:rPr lang="en-US" sz="2400" b="1" dirty="0"/>
              <a:t>ng-repeat</a:t>
            </a:r>
            <a:r>
              <a:rPr lang="en-US" sz="2400" dirty="0"/>
              <a:t> − This directive repeats html elements for each item in a collection.</a:t>
            </a:r>
          </a:p>
          <a:p>
            <a:pPr marL="0" indent="0">
              <a:buNone/>
            </a:pPr>
            <a:endParaRPr lang="en-US" dirty="0"/>
          </a:p>
        </p:txBody>
      </p:sp>
    </p:spTree>
    <p:extLst>
      <p:ext uri="{BB962C8B-B14F-4D97-AF65-F5344CB8AC3E}">
        <p14:creationId xmlns:p14="http://schemas.microsoft.com/office/powerpoint/2010/main" val="444377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Gothic" charset="0"/>
              </a:rPr>
              <a:t>Angular Expressions</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en-US" dirty="0">
                <a:latin typeface="Century Gothic" charset="0"/>
              </a:rPr>
              <a:t>Angular expressions are JavaScript-like code snippets that are mainly placed in interpolation bindings:</a:t>
            </a:r>
          </a:p>
          <a:p>
            <a:pPr marL="0" indent="0">
              <a:buNone/>
            </a:pPr>
            <a:r>
              <a:rPr lang="en-US" dirty="0">
                <a:latin typeface="Century Gothic" charset="0"/>
              </a:rPr>
              <a:t>&lt;span title="{{ </a:t>
            </a:r>
            <a:r>
              <a:rPr lang="en-US" dirty="0" err="1">
                <a:latin typeface="Century Gothic" charset="0"/>
              </a:rPr>
              <a:t>attrBinding</a:t>
            </a:r>
            <a:r>
              <a:rPr lang="en-US" dirty="0">
                <a:latin typeface="Century Gothic" charset="0"/>
              </a:rPr>
              <a:t> }}"&gt;{{ </a:t>
            </a:r>
            <a:r>
              <a:rPr lang="en-US" dirty="0" err="1">
                <a:latin typeface="Century Gothic" charset="0"/>
              </a:rPr>
              <a:t>textBinding</a:t>
            </a:r>
            <a:r>
              <a:rPr lang="en-US" dirty="0">
                <a:latin typeface="Century Gothic" charset="0"/>
              </a:rPr>
              <a:t> }}&lt;/span&gt;, </a:t>
            </a:r>
          </a:p>
          <a:p>
            <a:r>
              <a:rPr lang="en-US" dirty="0">
                <a:latin typeface="Century Gothic" charset="0"/>
              </a:rPr>
              <a:t>They are also used directly in directive attributes: </a:t>
            </a:r>
          </a:p>
          <a:p>
            <a:pPr marL="0" indent="0">
              <a:buNone/>
            </a:pPr>
            <a:r>
              <a:rPr lang="en-US" dirty="0">
                <a:latin typeface="Century Gothic" charset="0"/>
              </a:rPr>
              <a:t>ng-click="</a:t>
            </a:r>
            <a:r>
              <a:rPr lang="en-US" dirty="0" err="1">
                <a:latin typeface="Century Gothic" charset="0"/>
              </a:rPr>
              <a:t>functionExpression</a:t>
            </a:r>
            <a:r>
              <a:rPr lang="en-US" dirty="0">
                <a:latin typeface="Century Gothic" charset="0"/>
              </a:rPr>
              <a:t>()".</a:t>
            </a:r>
          </a:p>
          <a:p>
            <a:r>
              <a:rPr lang="en-US" dirty="0">
                <a:latin typeface="Century Gothic" charset="0"/>
              </a:rPr>
              <a:t>Angular's $parse service processes these expressions.</a:t>
            </a:r>
          </a:p>
          <a:p>
            <a:r>
              <a:rPr lang="en-US" dirty="0">
                <a:latin typeface="Century Gothic" charset="0"/>
              </a:rPr>
              <a:t>In Angular, expressions are evaluated against a scope object whereas </a:t>
            </a:r>
            <a:r>
              <a:rPr lang="en-US" dirty="0" err="1">
                <a:latin typeface="Century Gothic" charset="0"/>
              </a:rPr>
              <a:t>javaScript</a:t>
            </a:r>
            <a:r>
              <a:rPr lang="en-US" dirty="0">
                <a:latin typeface="Century Gothic" charset="0"/>
              </a:rPr>
              <a:t> expressions are evaluated against the global window.</a:t>
            </a:r>
          </a:p>
          <a:p>
            <a:r>
              <a:rPr lang="en-US" dirty="0">
                <a:latin typeface="Century Gothic" charset="0"/>
              </a:rPr>
              <a:t>Not allowed in Angular expression: loop, conditionals, exception, function declaration, </a:t>
            </a:r>
            <a:r>
              <a:rPr lang="en-US" dirty="0" err="1">
                <a:latin typeface="Century Gothic" charset="0"/>
              </a:rPr>
              <a:t>RegEx</a:t>
            </a:r>
            <a:r>
              <a:rPr lang="en-US" dirty="0">
                <a:latin typeface="Century Gothic" charset="0"/>
              </a:rPr>
              <a:t>, or object creation</a:t>
            </a:r>
          </a:p>
          <a:p>
            <a:r>
              <a:rPr lang="en-US" dirty="0">
                <a:latin typeface="Century Gothic" charset="0"/>
              </a:rPr>
              <a:t>Filters can be used within expressions to format data before displaying it. Example: Uppercase, lowercase, currency</a:t>
            </a:r>
          </a:p>
        </p:txBody>
      </p:sp>
    </p:spTree>
    <p:extLst>
      <p:ext uri="{BB962C8B-B14F-4D97-AF65-F5344CB8AC3E}">
        <p14:creationId xmlns:p14="http://schemas.microsoft.com/office/powerpoint/2010/main" val="2893551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EXPRESSIONS – Contd.</a:t>
            </a:r>
            <a:endParaRPr lang="en-US" dirty="0"/>
          </a:p>
        </p:txBody>
      </p:sp>
      <p:sp>
        <p:nvSpPr>
          <p:cNvPr id="3" name="Content Placeholder 2"/>
          <p:cNvSpPr>
            <a:spLocks noGrp="1"/>
          </p:cNvSpPr>
          <p:nvPr>
            <p:ph idx="1"/>
          </p:nvPr>
        </p:nvSpPr>
        <p:spPr>
          <a:xfrm>
            <a:off x="764984" y="1399032"/>
            <a:ext cx="8946541" cy="5023103"/>
          </a:xfrm>
        </p:spPr>
        <p:txBody>
          <a:bodyPr>
            <a:normAutofit/>
          </a:bodyPr>
          <a:lstStyle/>
          <a:p>
            <a:r>
              <a:rPr lang="en-US" sz="2400" b="1" dirty="0" smtClean="0"/>
              <a:t>Alternative to ng-bind</a:t>
            </a:r>
            <a:endParaRPr lang="en-US" sz="2400" b="1" dirty="0"/>
          </a:p>
          <a:p>
            <a:r>
              <a:rPr lang="en-US" sz="2400" b="1" dirty="0" smtClean="0"/>
              <a:t>Represented by {{}}</a:t>
            </a:r>
            <a:endParaRPr lang="en-US" sz="2400" dirty="0"/>
          </a:p>
          <a:p>
            <a:pPr marL="0" indent="0">
              <a:buNone/>
            </a:pPr>
            <a:endParaRPr lang="en-US" dirty="0" smtClean="0"/>
          </a:p>
        </p:txBody>
      </p:sp>
    </p:spTree>
    <p:extLst>
      <p:ext uri="{BB962C8B-B14F-4D97-AF65-F5344CB8AC3E}">
        <p14:creationId xmlns:p14="http://schemas.microsoft.com/office/powerpoint/2010/main" val="13261067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 ng-repeat</a:t>
            </a:r>
            <a:endParaRPr lang="en-US" dirty="0"/>
          </a:p>
        </p:txBody>
      </p:sp>
      <p:sp>
        <p:nvSpPr>
          <p:cNvPr id="3" name="Content Placeholder 2"/>
          <p:cNvSpPr>
            <a:spLocks noGrp="1"/>
          </p:cNvSpPr>
          <p:nvPr>
            <p:ph idx="1"/>
          </p:nvPr>
        </p:nvSpPr>
        <p:spPr>
          <a:xfrm>
            <a:off x="764984" y="1399032"/>
            <a:ext cx="8946541" cy="5023103"/>
          </a:xfrm>
        </p:spPr>
        <p:txBody>
          <a:bodyPr>
            <a:normAutofit/>
          </a:bodyPr>
          <a:lstStyle/>
          <a:p>
            <a:r>
              <a:rPr lang="en-US" sz="2400" dirty="0"/>
              <a:t>Table data is normally repeatable by nature. </a:t>
            </a:r>
            <a:r>
              <a:rPr lang="en-US" sz="3200" b="1" dirty="0"/>
              <a:t>ng-repeat</a:t>
            </a:r>
            <a:r>
              <a:rPr lang="en-US" sz="2400" dirty="0"/>
              <a:t> directive can be used to draw table easily. </a:t>
            </a:r>
          </a:p>
          <a:p>
            <a:r>
              <a:rPr lang="en-US" sz="2400" dirty="0" smtClean="0"/>
              <a:t>DOM ELEMENTS</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212273490"/>
              </p:ext>
            </p:extLst>
          </p:nvPr>
        </p:nvGraphicFramePr>
        <p:xfrm>
          <a:off x="838485" y="3387151"/>
          <a:ext cx="8415840" cy="3034984"/>
        </p:xfrm>
        <a:graphic>
          <a:graphicData uri="http://schemas.openxmlformats.org/drawingml/2006/table">
            <a:tbl>
              <a:tblPr/>
              <a:tblGrid>
                <a:gridCol w="2805280"/>
                <a:gridCol w="2805280"/>
                <a:gridCol w="2805280"/>
              </a:tblGrid>
              <a:tr h="320658">
                <a:tc>
                  <a:txBody>
                    <a:bodyPr/>
                    <a:lstStyle/>
                    <a:p>
                      <a:pPr fontAlgn="t"/>
                      <a:r>
                        <a:rPr lang="en-US" sz="1800" dirty="0">
                          <a:effectLst/>
                        </a:rPr>
                        <a:t>1</a:t>
                      </a:r>
                    </a:p>
                  </a:txBody>
                  <a:tcPr marL="50189" marR="50189" marT="50189" marB="5018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ng-disabled</a:t>
                      </a:r>
                    </a:p>
                  </a:txBody>
                  <a:tcPr marL="50189" marR="50189" marT="50189" marB="5018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disables a given control.</a:t>
                      </a:r>
                    </a:p>
                  </a:txBody>
                  <a:tcPr marL="50189" marR="50189" marT="50189" marB="5018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913431">
                <a:tc>
                  <a:txBody>
                    <a:bodyPr/>
                    <a:lstStyle/>
                    <a:p>
                      <a:pPr fontAlgn="t"/>
                      <a:r>
                        <a:rPr lang="en-US" sz="1800">
                          <a:effectLst/>
                        </a:rPr>
                        <a:t>2</a:t>
                      </a:r>
                    </a:p>
                  </a:txBody>
                  <a:tcPr marL="50189" marR="50189" marT="50189" marB="5018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dirty="0">
                          <a:effectLst/>
                        </a:rPr>
                        <a:t>ng-show</a:t>
                      </a:r>
                    </a:p>
                  </a:txBody>
                  <a:tcPr marL="50189" marR="50189" marT="50189" marB="5018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shows a given control.</a:t>
                      </a:r>
                    </a:p>
                  </a:txBody>
                  <a:tcPr marL="50189" marR="50189" marT="50189" marB="5018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913431">
                <a:tc>
                  <a:txBody>
                    <a:bodyPr/>
                    <a:lstStyle/>
                    <a:p>
                      <a:pPr fontAlgn="t"/>
                      <a:r>
                        <a:rPr lang="en-US" sz="1800">
                          <a:effectLst/>
                        </a:rPr>
                        <a:t>3</a:t>
                      </a:r>
                    </a:p>
                  </a:txBody>
                  <a:tcPr marL="50189" marR="50189" marT="50189" marB="5018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ng-hide</a:t>
                      </a:r>
                    </a:p>
                  </a:txBody>
                  <a:tcPr marL="50189" marR="50189" marT="50189" marB="5018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a:effectLst/>
                        </a:rPr>
                        <a:t>hides a given control.</a:t>
                      </a:r>
                    </a:p>
                  </a:txBody>
                  <a:tcPr marL="50189" marR="50189" marT="50189" marB="5018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r h="833424">
                <a:tc>
                  <a:txBody>
                    <a:bodyPr/>
                    <a:lstStyle/>
                    <a:p>
                      <a:pPr fontAlgn="t"/>
                      <a:r>
                        <a:rPr lang="en-US" sz="1800">
                          <a:effectLst/>
                        </a:rPr>
                        <a:t>4</a:t>
                      </a:r>
                    </a:p>
                  </a:txBody>
                  <a:tcPr marL="50189" marR="50189" marT="50189" marB="5018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dirty="0">
                          <a:effectLst/>
                        </a:rPr>
                        <a:t>ng-click</a:t>
                      </a:r>
                    </a:p>
                  </a:txBody>
                  <a:tcPr marL="50189" marR="50189" marT="50189" marB="5018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US" sz="1800" dirty="0">
                          <a:effectLst/>
                        </a:rPr>
                        <a:t>represents a AngularJS click event.</a:t>
                      </a:r>
                    </a:p>
                  </a:txBody>
                  <a:tcPr marL="50189" marR="50189" marT="50189" marB="5018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781286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a:t>
            </a:r>
          </a:p>
        </p:txBody>
      </p:sp>
      <p:sp>
        <p:nvSpPr>
          <p:cNvPr id="3" name="Content Placeholder 2"/>
          <p:cNvSpPr>
            <a:spLocks noGrp="1"/>
          </p:cNvSpPr>
          <p:nvPr>
            <p:ph idx="1"/>
          </p:nvPr>
        </p:nvSpPr>
        <p:spPr>
          <a:xfrm>
            <a:off x="2589213" y="1592263"/>
            <a:ext cx="8915400" cy="4631314"/>
          </a:xfrm>
        </p:spPr>
        <p:txBody>
          <a:bodyPr vert="horz" lIns="91440" tIns="45720" rIns="91440" bIns="45720" rtlCol="0" anchor="t">
            <a:normAutofit fontScale="85000" lnSpcReduction="20000"/>
          </a:bodyPr>
          <a:lstStyle/>
          <a:p>
            <a:r>
              <a:rPr lang="en-US" dirty="0">
                <a:latin typeface="Century Gothic" charset="0"/>
              </a:rPr>
              <a:t>Module is a container for the different parts of your app – controllers, services, filters, directives, etc.</a:t>
            </a:r>
          </a:p>
          <a:p>
            <a:r>
              <a:rPr lang="en-US" dirty="0">
                <a:latin typeface="Century Gothic" charset="0"/>
              </a:rPr>
              <a:t>Angular apps don't have a main method. Instead modules declaratively specify how an application should be bootstrapped.</a:t>
            </a:r>
          </a:p>
          <a:p>
            <a:r>
              <a:rPr lang="en-US" dirty="0">
                <a:latin typeface="Century Gothic" charset="0"/>
              </a:rPr>
              <a:t>Advantages</a:t>
            </a:r>
          </a:p>
          <a:p>
            <a:pPr lvl="1"/>
            <a:r>
              <a:rPr lang="en-US" dirty="0">
                <a:latin typeface="Century Gothic" charset="0"/>
              </a:rPr>
              <a:t>The declarative process is easier to understand.</a:t>
            </a:r>
          </a:p>
          <a:p>
            <a:pPr lvl="1"/>
            <a:r>
              <a:rPr lang="en-US" dirty="0">
                <a:latin typeface="Century Gothic" charset="0"/>
              </a:rPr>
              <a:t>You can package code as reusable modules.</a:t>
            </a:r>
          </a:p>
          <a:p>
            <a:pPr lvl="1"/>
            <a:r>
              <a:rPr lang="en-US" dirty="0">
                <a:latin typeface="Century Gothic" charset="0"/>
              </a:rPr>
              <a:t>The modules can be loaded in any order (or even in parallel) because modules delay execution.</a:t>
            </a:r>
          </a:p>
          <a:p>
            <a:pPr lvl="1"/>
            <a:r>
              <a:rPr lang="en-US" dirty="0">
                <a:latin typeface="Century Gothic" charset="0"/>
              </a:rPr>
              <a:t>Unit tests only have to load relevant modules, which keeps them fast.</a:t>
            </a:r>
          </a:p>
          <a:p>
            <a:pPr lvl="1"/>
            <a:r>
              <a:rPr lang="en-US" dirty="0">
                <a:latin typeface="Century Gothic" charset="0"/>
              </a:rPr>
              <a:t>End-to-end tests can use modules to override configuration. </a:t>
            </a:r>
          </a:p>
          <a:p>
            <a:pPr marL="0" indent="0">
              <a:buNone/>
            </a:pPr>
            <a:r>
              <a:rPr lang="en-US" dirty="0">
                <a:latin typeface="Century Gothic" charset="0"/>
              </a:rPr>
              <a:t>var myAppModule = angular.module('myApp', []);</a:t>
            </a:r>
          </a:p>
          <a:p>
            <a:r>
              <a:rPr lang="en-US" dirty="0">
                <a:latin typeface="Century Gothic" charset="0"/>
              </a:rPr>
              <a:t>The reference to myApp module in &lt;div ng-app="myApp"&gt;. This is what bootstraps the app using your module.</a:t>
            </a:r>
          </a:p>
          <a:p>
            <a:r>
              <a:rPr lang="en-US" dirty="0">
                <a:latin typeface="Century Gothic" charset="0"/>
              </a:rPr>
              <a:t>The empty array in angular.module('myApp', []). This array is the list of modules myApp depends on.</a:t>
            </a:r>
          </a:p>
          <a:p>
            <a:endParaRPr lang="en-US" dirty="0">
              <a:latin typeface="Century Gothic" charset="0"/>
            </a:endParaRPr>
          </a:p>
        </p:txBody>
      </p:sp>
    </p:spTree>
    <p:extLst>
      <p:ext uri="{BB962C8B-B14F-4D97-AF65-F5344CB8AC3E}">
        <p14:creationId xmlns:p14="http://schemas.microsoft.com/office/powerpoint/2010/main" val="1998744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a:xfrm>
            <a:off x="764984" y="1399032"/>
            <a:ext cx="8946541" cy="5023103"/>
          </a:xfrm>
        </p:spPr>
        <p:txBody>
          <a:bodyPr>
            <a:normAutofit/>
          </a:bodyPr>
          <a:lstStyle/>
          <a:p>
            <a:r>
              <a:rPr lang="en-US" sz="2400" b="1" dirty="0"/>
              <a:t>Application Module</a:t>
            </a:r>
            <a:r>
              <a:rPr lang="en-US" sz="2400" dirty="0"/>
              <a:t> − used to initialize an application with controller(s).</a:t>
            </a:r>
          </a:p>
          <a:p>
            <a:r>
              <a:rPr lang="en-US" sz="2400" b="1" dirty="0"/>
              <a:t>Controller Module</a:t>
            </a:r>
            <a:r>
              <a:rPr lang="en-US" sz="2400" dirty="0"/>
              <a:t> − used to define the </a:t>
            </a:r>
            <a:r>
              <a:rPr lang="en-US" sz="2400" dirty="0" smtClean="0"/>
              <a:t>controller.</a:t>
            </a:r>
            <a:endParaRPr lang="en-US" sz="2400" dirty="0"/>
          </a:p>
          <a:p>
            <a:pPr marL="0" indent="0">
              <a:buNone/>
            </a:pPr>
            <a:r>
              <a:rPr lang="en-US" sz="4000" dirty="0" smtClean="0"/>
              <a:t>INCLUDE</a:t>
            </a:r>
          </a:p>
          <a:p>
            <a:r>
              <a:rPr lang="en-US" sz="2400" b="1" dirty="0"/>
              <a:t>Using Ajax</a:t>
            </a:r>
            <a:r>
              <a:rPr lang="en-US" sz="2400" dirty="0"/>
              <a:t> − Make a server call to get the corresponding html page and set it in </a:t>
            </a:r>
            <a:r>
              <a:rPr lang="en-US" sz="2400" dirty="0" err="1"/>
              <a:t>innerHTML</a:t>
            </a:r>
            <a:r>
              <a:rPr lang="en-US" sz="2400" dirty="0"/>
              <a:t> of html control</a:t>
            </a:r>
            <a:r>
              <a:rPr lang="en-US" sz="2400" dirty="0" smtClean="0"/>
              <a:t>.</a:t>
            </a:r>
          </a:p>
          <a:p>
            <a:r>
              <a:rPr lang="en-US" sz="2400" dirty="0"/>
              <a:t>Using AngularJS, we can embedded HTML pages within a HTML page using ng-include directive.</a:t>
            </a:r>
          </a:p>
        </p:txBody>
      </p:sp>
    </p:spTree>
    <p:extLst>
      <p:ext uri="{BB962C8B-B14F-4D97-AF65-F5344CB8AC3E}">
        <p14:creationId xmlns:p14="http://schemas.microsoft.com/office/powerpoint/2010/main" val="1828984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Angular?</a:t>
            </a:r>
          </a:p>
        </p:txBody>
      </p:sp>
      <p:sp>
        <p:nvSpPr>
          <p:cNvPr id="3" name="Content Placeholder 2"/>
          <p:cNvSpPr>
            <a:spLocks noGrp="1"/>
          </p:cNvSpPr>
          <p:nvPr>
            <p:ph idx="1"/>
          </p:nvPr>
        </p:nvSpPr>
        <p:spPr/>
        <p:txBody>
          <a:bodyPr/>
          <a:lstStyle/>
          <a:p>
            <a:r>
              <a:rPr lang="en-US" dirty="0"/>
              <a:t>Angular is what HTML would have been, had it been designed for applications.</a:t>
            </a:r>
          </a:p>
          <a:p>
            <a:r>
              <a:rPr lang="en-US" dirty="0"/>
              <a:t>It is not a </a:t>
            </a:r>
            <a:r>
              <a:rPr lang="en-US" dirty="0" err="1"/>
              <a:t>Javascript</a:t>
            </a:r>
            <a:r>
              <a:rPr lang="en-US" dirty="0"/>
              <a:t> library, and not even DOM manipulation library as jQuery.</a:t>
            </a:r>
          </a:p>
          <a:p>
            <a:r>
              <a:rPr lang="en-US" dirty="0"/>
              <a:t>AngularJS is a structural framework for dynamic web apps.</a:t>
            </a:r>
          </a:p>
          <a:p>
            <a:r>
              <a:rPr lang="en-US" dirty="0"/>
              <a:t>Angular is built with the CRUD (Create, Read, Update, Delete) application in mind.</a:t>
            </a:r>
          </a:p>
          <a:p>
            <a:r>
              <a:rPr lang="en-US" dirty="0"/>
              <a:t>Angular is built around the belief that declarative code is better than imperative when it comes to building UIs and wiring software components together</a:t>
            </a:r>
          </a:p>
          <a:p>
            <a:r>
              <a:rPr lang="en-US" dirty="0"/>
              <a:t>Based on TDD approach.</a:t>
            </a:r>
          </a:p>
        </p:txBody>
      </p:sp>
    </p:spTree>
    <p:extLst>
      <p:ext uri="{BB962C8B-B14F-4D97-AF65-F5344CB8AC3E}">
        <p14:creationId xmlns:p14="http://schemas.microsoft.com/office/powerpoint/2010/main" val="3370363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a:t>
            </a:r>
          </a:p>
        </p:txBody>
      </p:sp>
      <p:sp>
        <p:nvSpPr>
          <p:cNvPr id="6" name="Content Placeholder 5"/>
          <p:cNvSpPr>
            <a:spLocks noGrp="1"/>
          </p:cNvSpPr>
          <p:nvPr>
            <p:ph sz="half" idx="1"/>
          </p:nvPr>
        </p:nvSpPr>
        <p:spPr>
          <a:xfrm>
            <a:off x="2589211" y="2133600"/>
            <a:ext cx="4602163" cy="3777622"/>
          </a:xfrm>
        </p:spPr>
        <p:txBody>
          <a:bodyPr>
            <a:normAutofit/>
          </a:bodyPr>
          <a:lstStyle/>
          <a:p>
            <a:r>
              <a:rPr lang="en-US" dirty="0"/>
              <a:t>Automatic synchronization of data between the model and view components.</a:t>
            </a:r>
          </a:p>
          <a:p>
            <a:r>
              <a:rPr lang="en-US" dirty="0"/>
              <a:t>Model as the single-source-of-truth in your application an the view is a projection of the model at all times. When the model changes, the view reflects the change, and vice versa.</a:t>
            </a:r>
          </a:p>
          <a:p>
            <a:r>
              <a:rPr lang="en-US" dirty="0"/>
              <a:t>You can create new bindings with the directive ng-model</a:t>
            </a:r>
          </a:p>
          <a:p>
            <a:pPr marL="0" indent="0">
              <a:buNone/>
            </a:pPr>
            <a:r>
              <a:rPr lang="en-US" dirty="0"/>
              <a:t>&lt;input </a:t>
            </a:r>
            <a:r>
              <a:rPr lang="en-US" b="1" dirty="0"/>
              <a:t>ng-model=‘name’</a:t>
            </a:r>
            <a:r>
              <a:rPr lang="en-US" dirty="0"/>
              <a:t> type=‘text’/&gt;</a:t>
            </a:r>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91375" y="2070239"/>
            <a:ext cx="4313238" cy="3127097"/>
          </a:xfrm>
        </p:spPr>
      </p:pic>
    </p:spTree>
    <p:extLst>
      <p:ext uri="{BB962C8B-B14F-4D97-AF65-F5344CB8AC3E}">
        <p14:creationId xmlns:p14="http://schemas.microsoft.com/office/powerpoint/2010/main" val="128310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dirty="0">
                <a:latin typeface="Century Gothic" charset="0"/>
              </a:rPr>
              <a:t>Angular's HTML compiler allows the developer to teach the browser new HTML syntax. </a:t>
            </a:r>
          </a:p>
          <a:p>
            <a:r>
              <a:rPr lang="en-US" dirty="0">
                <a:latin typeface="Century Gothic" charset="0"/>
              </a:rPr>
              <a:t>The compiler allows you to attach behavior to any HTML element or attribute and even create new HTML elements or attributes with custom behavior. </a:t>
            </a:r>
          </a:p>
          <a:p>
            <a:r>
              <a:rPr lang="en-US" dirty="0">
                <a:latin typeface="Century Gothic" charset="0"/>
              </a:rPr>
              <a:t>Angular calls these behavior extensions directives.</a:t>
            </a:r>
          </a:p>
          <a:p>
            <a:r>
              <a:rPr lang="en-US" dirty="0">
                <a:latin typeface="Century Gothic" charset="0"/>
              </a:rPr>
              <a:t>The compilation process happens in two phases.</a:t>
            </a:r>
          </a:p>
          <a:p>
            <a:pPr lvl="1"/>
            <a:r>
              <a:rPr lang="en-US" dirty="0">
                <a:latin typeface="Century Gothic" charset="0"/>
              </a:rPr>
              <a:t>Compile: traverse the DOM and collect all of the directives. The result is a linking function.</a:t>
            </a:r>
          </a:p>
          <a:p>
            <a:pPr lvl="1"/>
            <a:r>
              <a:rPr lang="en-US" dirty="0">
                <a:latin typeface="Century Gothic" charset="0"/>
              </a:rPr>
              <a:t>Link: combine the directives with a scope and produce a live view. Any changes in the scope model are reflected in the view, and any user interactions with the view are reflected in the scope model. This makes the scope model the single source of truth.</a:t>
            </a:r>
          </a:p>
          <a:p>
            <a:endParaRPr lang="en-US" dirty="0"/>
          </a:p>
        </p:txBody>
      </p:sp>
    </p:spTree>
    <p:extLst>
      <p:ext uri="{BB962C8B-B14F-4D97-AF65-F5344CB8AC3E}">
        <p14:creationId xmlns:p14="http://schemas.microsoft.com/office/powerpoint/2010/main" val="643273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entury Gothic" charset="0"/>
              </a:rPr>
              <a:t>A filter formats the value of an expression for display to the user. </a:t>
            </a:r>
          </a:p>
          <a:p>
            <a:r>
              <a:rPr lang="en-US" dirty="0">
                <a:latin typeface="Century Gothic" charset="0"/>
              </a:rPr>
              <a:t>Filters can be used in view templates, controllers or services and it is easy to define your own filter.</a:t>
            </a:r>
          </a:p>
          <a:p>
            <a:r>
              <a:rPr lang="en-US" dirty="0"/>
              <a:t>Syntax: </a:t>
            </a:r>
            <a:r>
              <a:rPr lang="en-US" dirty="0">
                <a:latin typeface="Century Gothic" charset="0"/>
              </a:rPr>
              <a:t>{{ expression | filter }}</a:t>
            </a:r>
          </a:p>
          <a:p>
            <a:r>
              <a:rPr lang="en-US" dirty="0">
                <a:latin typeface="Century Gothic" charset="0"/>
              </a:rPr>
              <a:t>Examples of Angular filters: Uppercase, Lowercase, Currency</a:t>
            </a:r>
          </a:p>
          <a:p>
            <a:pPr marL="0" indent="0">
              <a:buNone/>
            </a:pPr>
            <a:r>
              <a:rPr lang="en-US" dirty="0">
                <a:latin typeface="Century Gothic" charset="0"/>
              </a:rPr>
              <a:t>{{</a:t>
            </a:r>
            <a:r>
              <a:rPr lang="en-US" dirty="0" err="1">
                <a:latin typeface="Century Gothic" charset="0"/>
              </a:rPr>
              <a:t>FirrstName</a:t>
            </a:r>
            <a:r>
              <a:rPr lang="en-US" dirty="0">
                <a:latin typeface="Century Gothic" charset="0"/>
              </a:rPr>
              <a:t>| Uppercase}} this will results in FirstName value in uppercase</a:t>
            </a:r>
          </a:p>
          <a:p>
            <a:r>
              <a:rPr lang="en-US" dirty="0">
                <a:latin typeface="Century Gothic" charset="0"/>
              </a:rPr>
              <a:t>Custom filter can be created by registering a new filter factory function with your module.</a:t>
            </a:r>
          </a:p>
        </p:txBody>
      </p:sp>
    </p:spTree>
    <p:extLst>
      <p:ext uri="{BB962C8B-B14F-4D97-AF65-F5344CB8AC3E}">
        <p14:creationId xmlns:p14="http://schemas.microsoft.com/office/powerpoint/2010/main" val="3558673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a:t>
            </a:r>
          </a:p>
        </p:txBody>
      </p:sp>
      <p:sp>
        <p:nvSpPr>
          <p:cNvPr id="3" name="Content Placeholder 2"/>
          <p:cNvSpPr>
            <a:spLocks noGrp="1"/>
          </p:cNvSpPr>
          <p:nvPr>
            <p:ph idx="1"/>
          </p:nvPr>
        </p:nvSpPr>
        <p:spPr>
          <a:xfrm>
            <a:off x="2589212" y="1449238"/>
            <a:ext cx="8915400" cy="4733848"/>
          </a:xfrm>
        </p:spPr>
        <p:txBody>
          <a:bodyPr>
            <a:normAutofit fontScale="77500" lnSpcReduction="20000"/>
          </a:bodyPr>
          <a:lstStyle/>
          <a:p>
            <a:r>
              <a:rPr lang="en-US" dirty="0"/>
              <a:t>AngularJS application mainly relies on controllers to control the flow of data in the application. </a:t>
            </a:r>
          </a:p>
          <a:p>
            <a:r>
              <a:rPr lang="en-US" dirty="0" smtClean="0"/>
              <a:t>Controller </a:t>
            </a:r>
            <a:r>
              <a:rPr lang="en-US" dirty="0"/>
              <a:t>is defined by a JavaScript constructor function that is used to augment the Angular Scope.</a:t>
            </a:r>
          </a:p>
          <a:p>
            <a:r>
              <a:rPr lang="en-US" dirty="0"/>
              <a:t>Controller is used to:</a:t>
            </a:r>
          </a:p>
          <a:p>
            <a:pPr lvl="1"/>
            <a:r>
              <a:rPr lang="en-US" dirty="0"/>
              <a:t>Set up the initial state of the $scope object.</a:t>
            </a:r>
          </a:p>
          <a:p>
            <a:pPr lvl="1"/>
            <a:r>
              <a:rPr lang="en-US" dirty="0"/>
              <a:t>Add behavior to the $scope object.</a:t>
            </a:r>
          </a:p>
          <a:p>
            <a:r>
              <a:rPr lang="en-US" dirty="0"/>
              <a:t>Controller is attached to the DOM using the ng-controller directive.</a:t>
            </a:r>
          </a:p>
          <a:p>
            <a:r>
              <a:rPr lang="en-US" dirty="0"/>
              <a:t>Initial state of a scope is set by attaching properties i.e. view model to the $scope object. </a:t>
            </a:r>
          </a:p>
          <a:p>
            <a:r>
              <a:rPr lang="en-US" dirty="0"/>
              <a:t>All the $scope properties will be available to the template at the point in the DOM where the Controller is registered.</a:t>
            </a:r>
          </a:p>
          <a:p>
            <a:r>
              <a:rPr lang="en-US" dirty="0"/>
              <a:t>In order to react to events or execute computation in the view, behavior is provided to the scope. </a:t>
            </a:r>
          </a:p>
          <a:p>
            <a:r>
              <a:rPr lang="en-US" dirty="0"/>
              <a:t>Behavior to the scope is added by attaching methods to the $scope object.</a:t>
            </a:r>
          </a:p>
          <a:p>
            <a:r>
              <a:rPr lang="en-US" dirty="0"/>
              <a:t>Scope Inheritance: The $scope that each Controller receives will have access to properties and methods defined by Controllers higher up the hierarchy</a:t>
            </a:r>
            <a:r>
              <a:rPr lang="en-US" dirty="0" smtClean="0"/>
              <a:t>.</a:t>
            </a:r>
          </a:p>
          <a:p>
            <a:endParaRPr lang="en-US" dirty="0"/>
          </a:p>
        </p:txBody>
      </p:sp>
    </p:spTree>
    <p:extLst>
      <p:ext uri="{BB962C8B-B14F-4D97-AF65-F5344CB8AC3E}">
        <p14:creationId xmlns:p14="http://schemas.microsoft.com/office/powerpoint/2010/main" val="2354323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sp>
        <p:nvSpPr>
          <p:cNvPr id="4" name="Content Placeholder 3"/>
          <p:cNvSpPr>
            <a:spLocks noGrp="1"/>
          </p:cNvSpPr>
          <p:nvPr>
            <p:ph idx="1"/>
          </p:nvPr>
        </p:nvSpPr>
        <p:spPr/>
        <p:txBody>
          <a:bodyPr vert="horz" lIns="91440" tIns="45720" rIns="91440" bIns="45720" rtlCol="0" anchor="t">
            <a:normAutofit fontScale="85000" lnSpcReduction="20000"/>
          </a:bodyPr>
          <a:lstStyle/>
          <a:p>
            <a:r>
              <a:rPr lang="en-US" dirty="0">
                <a:latin typeface="Century Gothic" charset="0"/>
              </a:rPr>
              <a:t>Dependency Injection (DI) is a software design pattern that deals with how components get hold of their dependencies.</a:t>
            </a:r>
          </a:p>
          <a:p>
            <a:r>
              <a:rPr lang="en-US" dirty="0">
                <a:latin typeface="Century Gothic" charset="0"/>
              </a:rPr>
              <a:t>The Angular injector subsystem is in charge of creating components, resolving their dependencies, and providing them to other components as requested.</a:t>
            </a:r>
          </a:p>
          <a:p>
            <a:r>
              <a:rPr lang="en-US" dirty="0">
                <a:latin typeface="Century Gothic" charset="0"/>
              </a:rPr>
              <a:t>DI is pervasive throughout Angular.</a:t>
            </a:r>
          </a:p>
          <a:p>
            <a:r>
              <a:rPr lang="en-US" dirty="0">
                <a:latin typeface="Century Gothic" charset="0"/>
              </a:rPr>
              <a:t>Recommended way of declaring Controllers is using the array notation:</a:t>
            </a:r>
          </a:p>
          <a:p>
            <a:endParaRPr lang="en-US" dirty="0">
              <a:latin typeface="Century Gothic" charset="0"/>
            </a:endParaRPr>
          </a:p>
          <a:p>
            <a:pPr marL="0" indent="0">
              <a:buNone/>
            </a:pPr>
            <a:r>
              <a:rPr lang="en-US" dirty="0">
                <a:latin typeface="Century Gothic" charset="0"/>
              </a:rPr>
              <a:t>angular.module('myModule', []).controller('MyController', ['$scope', 'dep1', 'dep2', function($scope, dep1, dep2) {</a:t>
            </a:r>
          </a:p>
          <a:p>
            <a:pPr marL="0" indent="0">
              <a:buNone/>
            </a:pPr>
            <a:r>
              <a:rPr lang="en-US" dirty="0">
                <a:latin typeface="Century Gothic" charset="0"/>
              </a:rPr>
              <a:t>  ...</a:t>
            </a:r>
          </a:p>
          <a:p>
            <a:pPr marL="0" indent="0">
              <a:buNone/>
            </a:pPr>
            <a:r>
              <a:rPr lang="en-US" dirty="0">
                <a:latin typeface="Century Gothic" charset="0"/>
              </a:rPr>
              <a:t>  $scope.</a:t>
            </a:r>
            <a:r>
              <a:rPr lang="en-US" dirty="0" err="1">
                <a:latin typeface="Century Gothic" charset="0"/>
              </a:rPr>
              <a:t>aMethod</a:t>
            </a:r>
            <a:r>
              <a:rPr lang="en-US" dirty="0">
                <a:latin typeface="Century Gothic" charset="0"/>
              </a:rPr>
              <a:t> = function() {    ...  }</a:t>
            </a:r>
          </a:p>
          <a:p>
            <a:pPr marL="0" indent="0">
              <a:buNone/>
            </a:pPr>
            <a:r>
              <a:rPr lang="en-US" dirty="0">
                <a:latin typeface="Century Gothic" charset="0"/>
              </a:rPr>
              <a:t>  ...</a:t>
            </a:r>
          </a:p>
          <a:p>
            <a:pPr marL="0" indent="0">
              <a:buNone/>
            </a:pPr>
            <a:r>
              <a:rPr lang="en-US" dirty="0">
                <a:latin typeface="Century Gothic" charset="0"/>
              </a:rPr>
              <a:t>}]);</a:t>
            </a:r>
          </a:p>
        </p:txBody>
      </p:sp>
    </p:spTree>
    <p:extLst>
      <p:ext uri="{BB962C8B-B14F-4D97-AF65-F5344CB8AC3E}">
        <p14:creationId xmlns:p14="http://schemas.microsoft.com/office/powerpoint/2010/main" val="1163263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Scopes</a:t>
            </a:r>
          </a:p>
        </p:txBody>
      </p:sp>
      <p:sp>
        <p:nvSpPr>
          <p:cNvPr id="3" name="Content Placeholder 2"/>
          <p:cNvSpPr>
            <a:spLocks noGrp="1"/>
          </p:cNvSpPr>
          <p:nvPr>
            <p:ph idx="1"/>
          </p:nvPr>
        </p:nvSpPr>
        <p:spPr>
          <a:xfrm>
            <a:off x="2589212" y="1560785"/>
            <a:ext cx="8915400" cy="4619297"/>
          </a:xfrm>
        </p:spPr>
        <p:txBody>
          <a:bodyPr>
            <a:normAutofit fontScale="77500" lnSpcReduction="20000"/>
          </a:bodyPr>
          <a:lstStyle/>
          <a:p>
            <a:r>
              <a:rPr lang="en-US" dirty="0"/>
              <a:t>Scope is an object that refers to the application model. </a:t>
            </a:r>
          </a:p>
          <a:p>
            <a:r>
              <a:rPr lang="en-US" dirty="0"/>
              <a:t>It is an execution context for expressions. </a:t>
            </a:r>
          </a:p>
          <a:p>
            <a:r>
              <a:rPr lang="en-US" dirty="0"/>
              <a:t>Scopes are arranged in hierarchical structure which mimic the DOM structure of the application. </a:t>
            </a:r>
          </a:p>
          <a:p>
            <a:r>
              <a:rPr lang="en-US" dirty="0"/>
              <a:t>Scopes can watch expressions and propagate events.</a:t>
            </a:r>
          </a:p>
          <a:p>
            <a:r>
              <a:rPr lang="en-US" dirty="0"/>
              <a:t>Characteristics of Scopes</a:t>
            </a:r>
          </a:p>
          <a:p>
            <a:pPr lvl="1"/>
            <a:r>
              <a:rPr lang="en-US" dirty="0"/>
              <a:t>Scopes provide APIs ($watch) to observe model mutations.</a:t>
            </a:r>
          </a:p>
          <a:p>
            <a:pPr lvl="1"/>
            <a:r>
              <a:rPr lang="en-US" dirty="0"/>
              <a:t>Scopes provide APIs ($apply) to propagate any model changes through the system into the view from outside of the "Angular realm" (controllers, services, Angular event handlers).</a:t>
            </a:r>
          </a:p>
          <a:p>
            <a:pPr lvl="1"/>
            <a:r>
              <a:rPr lang="en-US" dirty="0"/>
              <a:t>Scopes provide context against which expressions are evaluated.</a:t>
            </a:r>
          </a:p>
          <a:p>
            <a:pPr lvl="1"/>
            <a:r>
              <a:rPr lang="en-US" dirty="0"/>
              <a:t>Scopes can be nested to limit access to the properties of application components while providing access to shared model properties. </a:t>
            </a:r>
          </a:p>
          <a:p>
            <a:pPr lvl="1"/>
            <a:r>
              <a:rPr lang="en-US" dirty="0"/>
              <a:t>Scopes are arranged in hierarchical structure which mimic the DOM structure of the application.</a:t>
            </a:r>
          </a:p>
          <a:p>
            <a:r>
              <a:rPr lang="en-US" dirty="0"/>
              <a:t>Each Angular application has exactly one root scope, but may have several child scopes.</a:t>
            </a:r>
          </a:p>
        </p:txBody>
      </p:sp>
    </p:spTree>
    <p:extLst>
      <p:ext uri="{BB962C8B-B14F-4D97-AF65-F5344CB8AC3E}">
        <p14:creationId xmlns:p14="http://schemas.microsoft.com/office/powerpoint/2010/main" val="3096533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 – Contd.</a:t>
            </a:r>
            <a:endParaRPr lang="en-US" dirty="0"/>
          </a:p>
        </p:txBody>
      </p:sp>
      <p:sp>
        <p:nvSpPr>
          <p:cNvPr id="3" name="Content Placeholder 2"/>
          <p:cNvSpPr>
            <a:spLocks noGrp="1"/>
          </p:cNvSpPr>
          <p:nvPr>
            <p:ph idx="1"/>
          </p:nvPr>
        </p:nvSpPr>
        <p:spPr>
          <a:xfrm>
            <a:off x="682688" y="1399032"/>
            <a:ext cx="8946541" cy="5023103"/>
          </a:xfrm>
        </p:spPr>
        <p:txBody>
          <a:bodyPr>
            <a:normAutofit/>
          </a:bodyPr>
          <a:lstStyle/>
          <a:p>
            <a:r>
              <a:rPr lang="en-US" sz="2400" dirty="0"/>
              <a:t>Scope is a special </a:t>
            </a:r>
            <a:r>
              <a:rPr lang="en-US" sz="2400" dirty="0" err="1"/>
              <a:t>javascript</a:t>
            </a:r>
            <a:r>
              <a:rPr lang="en-US" sz="2400" dirty="0"/>
              <a:t> object which plays the role of joining controller with </a:t>
            </a:r>
            <a:r>
              <a:rPr lang="en-US" sz="2400" dirty="0" smtClean="0"/>
              <a:t>the </a:t>
            </a:r>
            <a:r>
              <a:rPr lang="en-US" sz="2400" dirty="0"/>
              <a:t>views. </a:t>
            </a:r>
            <a:endParaRPr lang="en-US" sz="2400" dirty="0" smtClean="0"/>
          </a:p>
          <a:p>
            <a:endParaRPr lang="en-US" sz="2400" dirty="0"/>
          </a:p>
          <a:p>
            <a:endParaRPr lang="en-US" dirty="0"/>
          </a:p>
        </p:txBody>
      </p:sp>
      <p:sp>
        <p:nvSpPr>
          <p:cNvPr id="4" name="Rectangle 1"/>
          <p:cNvSpPr>
            <a:spLocks noChangeArrowheads="1"/>
          </p:cNvSpPr>
          <p:nvPr/>
        </p:nvSpPr>
        <p:spPr bwMode="auto">
          <a:xfrm>
            <a:off x="682688" y="2928065"/>
            <a:ext cx="9640889" cy="154142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88"/>
                </a:solidFill>
                <a:effectLst/>
                <a:latin typeface="Century Gothic" panose="020B0502020202020204" pitchFamily="34" charset="0"/>
              </a:rPr>
              <a:t>var</a:t>
            </a:r>
            <a:r>
              <a:rPr kumimoji="0" lang="en-US" altLang="en-US" sz="2400" b="0" i="0" u="none" strike="noStrike" cap="none" normalizeH="0" baseline="0" dirty="0" smtClean="0">
                <a:ln>
                  <a:noFill/>
                </a:ln>
                <a:solidFill>
                  <a:srgbClr val="313131"/>
                </a:solidFill>
                <a:effectLst/>
                <a:latin typeface="Century Gothic" panose="020B0502020202020204" pitchFamily="34" charset="0"/>
              </a:rPr>
              <a:t> </a:t>
            </a:r>
            <a:r>
              <a:rPr kumimoji="0" lang="en-US" altLang="en-US" sz="2400" b="0" i="0" u="none" strike="noStrike" cap="none" normalizeH="0" baseline="0" dirty="0" err="1" smtClean="0">
                <a:ln>
                  <a:noFill/>
                </a:ln>
                <a:solidFill>
                  <a:srgbClr val="313131"/>
                </a:solidFill>
                <a:effectLst/>
                <a:latin typeface="Century Gothic" panose="020B0502020202020204" pitchFamily="34" charset="0"/>
              </a:rPr>
              <a:t>mainApp</a:t>
            </a:r>
            <a:r>
              <a:rPr kumimoji="0" lang="en-US" altLang="en-US" sz="2400" b="0" i="0" u="none" strike="noStrike" cap="none" normalizeH="0" baseline="0" dirty="0" smtClean="0">
                <a:ln>
                  <a:noFill/>
                </a:ln>
                <a:solidFill>
                  <a:srgbClr val="313131"/>
                </a:solidFill>
                <a:effectLst/>
                <a:latin typeface="Century Gothic" panose="020B0502020202020204" pitchFamily="34" charset="0"/>
              </a:rPr>
              <a:t> </a:t>
            </a:r>
            <a:r>
              <a:rPr kumimoji="0" lang="en-US" altLang="en-US" sz="2400" b="0" i="0" u="none" strike="noStrike" cap="none" normalizeH="0" baseline="0" dirty="0" smtClean="0">
                <a:ln>
                  <a:noFill/>
                </a:ln>
                <a:solidFill>
                  <a:srgbClr val="666600"/>
                </a:solidFill>
                <a:effectLst/>
                <a:latin typeface="Century Gothic" panose="020B0502020202020204" pitchFamily="34" charset="0"/>
              </a:rPr>
              <a:t>=</a:t>
            </a:r>
            <a:r>
              <a:rPr kumimoji="0" lang="en-US" altLang="en-US" sz="2400" b="0" i="0" u="none" strike="noStrike" cap="none" normalizeH="0" baseline="0" dirty="0" smtClean="0">
                <a:ln>
                  <a:noFill/>
                </a:ln>
                <a:solidFill>
                  <a:srgbClr val="313131"/>
                </a:solidFill>
                <a:effectLst/>
                <a:latin typeface="Century Gothic" panose="020B0502020202020204" pitchFamily="34" charset="0"/>
              </a:rPr>
              <a:t> </a:t>
            </a:r>
            <a:r>
              <a:rPr kumimoji="0" lang="en-US" altLang="en-US" sz="2400" b="0" i="0" u="none" strike="noStrike" cap="none" normalizeH="0" baseline="0" dirty="0" err="1" smtClean="0">
                <a:ln>
                  <a:noFill/>
                </a:ln>
                <a:solidFill>
                  <a:srgbClr val="313131"/>
                </a:solidFill>
                <a:effectLst/>
                <a:latin typeface="Century Gothic" panose="020B0502020202020204" pitchFamily="34" charset="0"/>
              </a:rPr>
              <a:t>angular</a:t>
            </a:r>
            <a:r>
              <a:rPr kumimoji="0" lang="en-US" altLang="en-US" sz="2400" b="0" i="0" u="none" strike="noStrike" cap="none" normalizeH="0" baseline="0" dirty="0" err="1" smtClean="0">
                <a:ln>
                  <a:noFill/>
                </a:ln>
                <a:solidFill>
                  <a:srgbClr val="666600"/>
                </a:solidFill>
                <a:effectLst/>
                <a:latin typeface="Century Gothic" panose="020B0502020202020204" pitchFamily="34" charset="0"/>
              </a:rPr>
              <a:t>.</a:t>
            </a:r>
            <a:r>
              <a:rPr kumimoji="0" lang="en-US" altLang="en-US" sz="2400" b="0" i="0" u="none" strike="noStrike" cap="none" normalizeH="0" baseline="0" dirty="0" err="1" smtClean="0">
                <a:ln>
                  <a:noFill/>
                </a:ln>
                <a:solidFill>
                  <a:srgbClr val="313131"/>
                </a:solidFill>
                <a:effectLst/>
                <a:latin typeface="Century Gothic" panose="020B0502020202020204" pitchFamily="34" charset="0"/>
              </a:rPr>
              <a:t>module</a:t>
            </a:r>
            <a:r>
              <a:rPr kumimoji="0" lang="en-US" altLang="en-US" sz="2400" b="0" i="0" u="none" strike="noStrike" cap="none" normalizeH="0" baseline="0" dirty="0" smtClean="0">
                <a:ln>
                  <a:noFill/>
                </a:ln>
                <a:solidFill>
                  <a:srgbClr val="666600"/>
                </a:solidFill>
                <a:effectLst/>
                <a:latin typeface="Century Gothic" panose="020B0502020202020204" pitchFamily="34" charset="0"/>
              </a:rPr>
              <a:t>(</a:t>
            </a:r>
            <a:r>
              <a:rPr kumimoji="0" lang="en-US" altLang="en-US" sz="2400" b="0" i="0" u="none" strike="noStrike" cap="none" normalizeH="0" baseline="0" dirty="0" smtClean="0">
                <a:ln>
                  <a:noFill/>
                </a:ln>
                <a:solidFill>
                  <a:srgbClr val="008800"/>
                </a:solidFill>
                <a:effectLst/>
                <a:latin typeface="Century Gothic" panose="020B0502020202020204" pitchFamily="34" charset="0"/>
              </a:rPr>
              <a:t>"</a:t>
            </a:r>
            <a:r>
              <a:rPr kumimoji="0" lang="en-US" altLang="en-US" sz="2400" b="0" i="0" u="none" strike="noStrike" cap="none" normalizeH="0" baseline="0" dirty="0" err="1" smtClean="0">
                <a:ln>
                  <a:noFill/>
                </a:ln>
                <a:solidFill>
                  <a:srgbClr val="008800"/>
                </a:solidFill>
                <a:effectLst/>
                <a:latin typeface="Century Gothic" panose="020B0502020202020204" pitchFamily="34" charset="0"/>
              </a:rPr>
              <a:t>mainApp</a:t>
            </a:r>
            <a:r>
              <a:rPr kumimoji="0" lang="en-US" altLang="en-US" sz="2400" b="0" i="0" u="none" strike="noStrike" cap="none" normalizeH="0" baseline="0" dirty="0" smtClean="0">
                <a:ln>
                  <a:noFill/>
                </a:ln>
                <a:solidFill>
                  <a:srgbClr val="008800"/>
                </a:solidFill>
                <a:effectLst/>
                <a:latin typeface="Century Gothic" panose="020B0502020202020204" pitchFamily="34" charset="0"/>
              </a:rPr>
              <a:t>"</a:t>
            </a:r>
            <a:r>
              <a:rPr kumimoji="0" lang="en-US" altLang="en-US" sz="2400" b="0" i="0" u="none" strike="noStrike" cap="none" normalizeH="0" baseline="0" dirty="0" smtClean="0">
                <a:ln>
                  <a:noFill/>
                </a:ln>
                <a:solidFill>
                  <a:srgbClr val="666600"/>
                </a:solidFill>
                <a:effectLst/>
                <a:latin typeface="Century Gothic" panose="020B0502020202020204" pitchFamily="34" charset="0"/>
              </a:rPr>
              <a:t>,</a:t>
            </a:r>
            <a:r>
              <a:rPr kumimoji="0" lang="en-US" altLang="en-US" sz="2400" b="0" i="0" u="none" strike="noStrike" cap="none" normalizeH="0" baseline="0" dirty="0" smtClean="0">
                <a:ln>
                  <a:noFill/>
                </a:ln>
                <a:solidFill>
                  <a:srgbClr val="313131"/>
                </a:solidFill>
                <a:effectLst/>
                <a:latin typeface="Century Gothic" panose="020B0502020202020204" pitchFamily="34" charset="0"/>
              </a:rPr>
              <a:t> </a:t>
            </a:r>
            <a:r>
              <a:rPr kumimoji="0" lang="en-US" altLang="en-US" sz="2400" b="0" i="0" u="none" strike="noStrike" cap="none" normalizeH="0" baseline="0" dirty="0" smtClean="0">
                <a:ln>
                  <a:noFill/>
                </a:ln>
                <a:solidFill>
                  <a:srgbClr val="666600"/>
                </a:solidFill>
                <a:effectLst/>
                <a:latin typeface="Century Gothic" panose="020B0502020202020204" pitchFamily="34" charset="0"/>
              </a:rPr>
              <a:t>[]);</a:t>
            </a:r>
            <a:r>
              <a:rPr kumimoji="0" lang="en-US" altLang="en-US" sz="2400" b="0" i="0" u="none" strike="noStrike" cap="none" normalizeH="0" baseline="0" dirty="0" smtClean="0">
                <a:ln>
                  <a:noFill/>
                </a:ln>
                <a:solidFill>
                  <a:srgbClr val="313131"/>
                </a:solidFill>
                <a:effectLst/>
                <a:latin typeface="Century Gothic" panose="020B0502020202020204" pitchFamily="34" charset="0"/>
              </a:rPr>
              <a:t> </a:t>
            </a:r>
            <a:r>
              <a:rPr kumimoji="0" lang="en-US" altLang="en-US" sz="2400" b="0" i="0" u="none" strike="noStrike" cap="none" normalizeH="0" baseline="0" dirty="0" err="1" smtClean="0">
                <a:ln>
                  <a:noFill/>
                </a:ln>
                <a:solidFill>
                  <a:srgbClr val="313131"/>
                </a:solidFill>
                <a:effectLst/>
                <a:latin typeface="Century Gothic" panose="020B0502020202020204" pitchFamily="34" charset="0"/>
              </a:rPr>
              <a:t>mainApp</a:t>
            </a:r>
            <a:r>
              <a:rPr kumimoji="0" lang="en-US" altLang="en-US" sz="2400" b="0" i="0" u="none" strike="noStrike" cap="none" normalizeH="0" baseline="0" dirty="0" err="1" smtClean="0">
                <a:ln>
                  <a:noFill/>
                </a:ln>
                <a:solidFill>
                  <a:srgbClr val="666600"/>
                </a:solidFill>
                <a:effectLst/>
                <a:latin typeface="Century Gothic" panose="020B0502020202020204" pitchFamily="34" charset="0"/>
              </a:rPr>
              <a:t>.</a:t>
            </a:r>
            <a:r>
              <a:rPr kumimoji="0" lang="en-US" altLang="en-US" sz="2400" b="0" i="0" u="none" strike="noStrike" cap="none" normalizeH="0" baseline="0" dirty="0" err="1" smtClean="0">
                <a:ln>
                  <a:noFill/>
                </a:ln>
                <a:solidFill>
                  <a:srgbClr val="313131"/>
                </a:solidFill>
                <a:effectLst/>
                <a:latin typeface="Century Gothic" panose="020B0502020202020204" pitchFamily="34" charset="0"/>
              </a:rPr>
              <a:t>controller</a:t>
            </a:r>
            <a:r>
              <a:rPr kumimoji="0" lang="en-US" altLang="en-US" sz="2400" b="0" i="0" u="none" strike="noStrike" cap="none" normalizeH="0" baseline="0" dirty="0" smtClean="0">
                <a:ln>
                  <a:noFill/>
                </a:ln>
                <a:solidFill>
                  <a:srgbClr val="666600"/>
                </a:solidFill>
                <a:effectLst/>
                <a:latin typeface="Century Gothic" panose="020B0502020202020204" pitchFamily="34" charset="0"/>
              </a:rPr>
              <a:t>(</a:t>
            </a:r>
            <a:r>
              <a:rPr kumimoji="0" lang="en-US" altLang="en-US" sz="2400" b="0" i="0" u="none" strike="noStrike" cap="none" normalizeH="0" baseline="0" dirty="0" smtClean="0">
                <a:ln>
                  <a:noFill/>
                </a:ln>
                <a:solidFill>
                  <a:srgbClr val="008800"/>
                </a:solidFill>
                <a:effectLst/>
                <a:latin typeface="Century Gothic" panose="020B0502020202020204" pitchFamily="34" charset="0"/>
              </a:rPr>
              <a:t>"</a:t>
            </a:r>
            <a:r>
              <a:rPr kumimoji="0" lang="en-US" altLang="en-US" sz="2400" b="0" i="0" u="none" strike="noStrike" cap="none" normalizeH="0" baseline="0" dirty="0" err="1" smtClean="0">
                <a:ln>
                  <a:noFill/>
                </a:ln>
                <a:solidFill>
                  <a:srgbClr val="008800"/>
                </a:solidFill>
                <a:effectLst/>
                <a:latin typeface="Century Gothic" panose="020B0502020202020204" pitchFamily="34" charset="0"/>
              </a:rPr>
              <a:t>shapeController</a:t>
            </a:r>
            <a:r>
              <a:rPr kumimoji="0" lang="en-US" altLang="en-US" sz="2400" b="0" i="0" u="none" strike="noStrike" cap="none" normalizeH="0" baseline="0" dirty="0" smtClean="0">
                <a:ln>
                  <a:noFill/>
                </a:ln>
                <a:solidFill>
                  <a:srgbClr val="008800"/>
                </a:solidFill>
                <a:effectLst/>
                <a:latin typeface="Century Gothic" panose="020B0502020202020204" pitchFamily="34" charset="0"/>
              </a:rPr>
              <a:t>"</a:t>
            </a:r>
            <a:r>
              <a:rPr kumimoji="0" lang="en-US" altLang="en-US" sz="2400" b="0" i="0" u="none" strike="noStrike" cap="none" normalizeH="0" baseline="0" dirty="0" smtClean="0">
                <a:ln>
                  <a:noFill/>
                </a:ln>
                <a:solidFill>
                  <a:srgbClr val="666600"/>
                </a:solidFill>
                <a:effectLst/>
                <a:latin typeface="Century Gothic" panose="020B0502020202020204" pitchFamily="34" charset="0"/>
              </a:rPr>
              <a:t>,</a:t>
            </a:r>
            <a:r>
              <a:rPr kumimoji="0" lang="en-US" altLang="en-US" sz="2400" b="0" i="0" u="none" strike="noStrike" cap="none" normalizeH="0" baseline="0" dirty="0" smtClean="0">
                <a:ln>
                  <a:noFill/>
                </a:ln>
                <a:solidFill>
                  <a:srgbClr val="313131"/>
                </a:solidFill>
                <a:effectLst/>
                <a:latin typeface="Century Gothic" panose="020B0502020202020204" pitchFamily="34" charset="0"/>
              </a:rPr>
              <a:t> </a:t>
            </a:r>
            <a:r>
              <a:rPr kumimoji="0" lang="en-US" altLang="en-US" sz="2400" b="0" i="0" u="none" strike="noStrike" cap="none" normalizeH="0" baseline="0" dirty="0" smtClean="0">
                <a:ln>
                  <a:noFill/>
                </a:ln>
                <a:solidFill>
                  <a:srgbClr val="000088"/>
                </a:solidFill>
                <a:effectLst/>
                <a:latin typeface="Century Gothic" panose="020B0502020202020204" pitchFamily="34" charset="0"/>
              </a:rPr>
              <a:t>function</a:t>
            </a:r>
            <a:r>
              <a:rPr kumimoji="0" lang="en-US" altLang="en-US" sz="2400" b="0" i="0" u="none" strike="noStrike" cap="none" normalizeH="0" baseline="0" dirty="0" smtClean="0">
                <a:ln>
                  <a:noFill/>
                </a:ln>
                <a:solidFill>
                  <a:srgbClr val="666600"/>
                </a:solidFill>
                <a:effectLst/>
                <a:latin typeface="Century Gothic" panose="020B0502020202020204" pitchFamily="34" charset="0"/>
              </a:rPr>
              <a:t>(</a:t>
            </a:r>
            <a:r>
              <a:rPr kumimoji="0" lang="en-US" altLang="en-US" sz="2400" b="0" i="0" u="none" strike="noStrike" cap="none" normalizeH="0" baseline="0" dirty="0" smtClean="0">
                <a:ln>
                  <a:noFill/>
                </a:ln>
                <a:solidFill>
                  <a:srgbClr val="313131"/>
                </a:solidFill>
                <a:effectLst/>
                <a:latin typeface="Century Gothic" panose="020B0502020202020204" pitchFamily="34" charset="0"/>
              </a:rPr>
              <a:t>$scope</a:t>
            </a:r>
            <a:r>
              <a:rPr kumimoji="0" lang="en-US" altLang="en-US" sz="2400" b="0" i="0" u="none" strike="noStrike" cap="none" normalizeH="0" baseline="0" dirty="0" smtClean="0">
                <a:ln>
                  <a:noFill/>
                </a:ln>
                <a:solidFill>
                  <a:srgbClr val="666600"/>
                </a:solidFill>
                <a:effectLst/>
                <a:latin typeface="Century Gothic" panose="020B0502020202020204" pitchFamily="34" charset="0"/>
              </a:rPr>
              <a:t>)</a:t>
            </a:r>
            <a:r>
              <a:rPr kumimoji="0" lang="en-US" altLang="en-US" sz="2400" b="0" i="0" u="none" strike="noStrike" cap="none" normalizeH="0" baseline="0" dirty="0" smtClean="0">
                <a:ln>
                  <a:noFill/>
                </a:ln>
                <a:solidFill>
                  <a:srgbClr val="313131"/>
                </a:solidFill>
                <a:effectLst/>
                <a:latin typeface="Century Gothic" panose="020B0502020202020204" pitchFamily="34" charset="0"/>
              </a:rPr>
              <a:t> </a:t>
            </a:r>
            <a:r>
              <a:rPr kumimoji="0" lang="en-US" altLang="en-US" sz="2400" b="0" i="0" u="none" strike="noStrike" cap="none" normalizeH="0" baseline="0" dirty="0" smtClean="0">
                <a:ln>
                  <a:noFill/>
                </a:ln>
                <a:solidFill>
                  <a:srgbClr val="666600"/>
                </a:solidFill>
                <a:effectLst/>
                <a:latin typeface="Century Gothic" panose="020B0502020202020204" pitchFamily="34" charset="0"/>
              </a:rPr>
              <a:t>{</a:t>
            </a:r>
            <a:r>
              <a:rPr kumimoji="0" lang="en-US" altLang="en-US" sz="2400" b="0" i="0" u="none" strike="noStrike" cap="none" normalizeH="0" baseline="0" dirty="0" smtClean="0">
                <a:ln>
                  <a:noFill/>
                </a:ln>
                <a:solidFill>
                  <a:srgbClr val="313131"/>
                </a:solidFill>
                <a:effectLst/>
                <a:latin typeface="Century Gothic" panose="020B0502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13131"/>
              </a:solidFill>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13131"/>
                </a:solidFill>
                <a:effectLst/>
                <a:latin typeface="Century Gothic" panose="020B0502020202020204" pitchFamily="34" charset="0"/>
              </a:rPr>
              <a:t>$</a:t>
            </a:r>
            <a:r>
              <a:rPr kumimoji="0" lang="en-US" altLang="en-US" sz="2400" b="0" i="0" u="none" strike="noStrike" cap="none" normalizeH="0" baseline="0" dirty="0" err="1" smtClean="0">
                <a:ln>
                  <a:noFill/>
                </a:ln>
                <a:solidFill>
                  <a:srgbClr val="313131"/>
                </a:solidFill>
                <a:effectLst/>
                <a:latin typeface="Century Gothic" panose="020B0502020202020204" pitchFamily="34" charset="0"/>
              </a:rPr>
              <a:t>scope</a:t>
            </a:r>
            <a:r>
              <a:rPr kumimoji="0" lang="en-US" altLang="en-US" sz="2400" b="0" i="0" u="none" strike="noStrike" cap="none" normalizeH="0" baseline="0" dirty="0" err="1" smtClean="0">
                <a:ln>
                  <a:noFill/>
                </a:ln>
                <a:solidFill>
                  <a:srgbClr val="666600"/>
                </a:solidFill>
                <a:effectLst/>
                <a:latin typeface="Century Gothic" panose="020B0502020202020204" pitchFamily="34" charset="0"/>
              </a:rPr>
              <a:t>.</a:t>
            </a:r>
            <a:r>
              <a:rPr kumimoji="0" lang="en-US" altLang="en-US" sz="2400" b="0" i="0" u="none" strike="noStrike" cap="none" normalizeH="0" baseline="0" dirty="0" err="1" smtClean="0">
                <a:ln>
                  <a:noFill/>
                </a:ln>
                <a:solidFill>
                  <a:srgbClr val="313131"/>
                </a:solidFill>
                <a:effectLst/>
                <a:latin typeface="Century Gothic" panose="020B0502020202020204" pitchFamily="34" charset="0"/>
              </a:rPr>
              <a:t>message</a:t>
            </a:r>
            <a:r>
              <a:rPr kumimoji="0" lang="en-US" altLang="en-US" sz="2400" b="0" i="0" u="none" strike="noStrike" cap="none" normalizeH="0" baseline="0" dirty="0" smtClean="0">
                <a:ln>
                  <a:noFill/>
                </a:ln>
                <a:solidFill>
                  <a:srgbClr val="313131"/>
                </a:solidFill>
                <a:effectLst/>
                <a:latin typeface="Century Gothic" panose="020B0502020202020204" pitchFamily="34" charset="0"/>
              </a:rPr>
              <a:t> </a:t>
            </a:r>
            <a:r>
              <a:rPr kumimoji="0" lang="en-US" altLang="en-US" sz="2400" b="0" i="0" u="none" strike="noStrike" cap="none" normalizeH="0" baseline="0" dirty="0" smtClean="0">
                <a:ln>
                  <a:noFill/>
                </a:ln>
                <a:solidFill>
                  <a:srgbClr val="666600"/>
                </a:solidFill>
                <a:effectLst/>
                <a:latin typeface="Century Gothic" panose="020B0502020202020204" pitchFamily="34" charset="0"/>
              </a:rPr>
              <a:t>=</a:t>
            </a:r>
            <a:r>
              <a:rPr kumimoji="0" lang="en-US" altLang="en-US" sz="2400" b="0" i="0" u="none" strike="noStrike" cap="none" normalizeH="0" baseline="0" dirty="0" smtClean="0">
                <a:ln>
                  <a:noFill/>
                </a:ln>
                <a:solidFill>
                  <a:srgbClr val="313131"/>
                </a:solidFill>
                <a:effectLst/>
                <a:latin typeface="Century Gothic" panose="020B0502020202020204" pitchFamily="34" charset="0"/>
              </a:rPr>
              <a:t> </a:t>
            </a:r>
            <a:r>
              <a:rPr kumimoji="0" lang="en-US" altLang="en-US" sz="2400" b="0" i="0" u="none" strike="noStrike" cap="none" normalizeH="0" baseline="0" dirty="0" smtClean="0">
                <a:ln>
                  <a:noFill/>
                </a:ln>
                <a:solidFill>
                  <a:srgbClr val="008800"/>
                </a:solidFill>
                <a:effectLst/>
                <a:latin typeface="Century Gothic" panose="020B0502020202020204" pitchFamily="34" charset="0"/>
              </a:rPr>
              <a:t>"In shape controller"</a:t>
            </a:r>
            <a:r>
              <a:rPr kumimoji="0" lang="en-US" altLang="en-US" sz="2400" b="0" i="0" u="none" strike="noStrike" cap="none" normalizeH="0" baseline="0" dirty="0" smtClean="0">
                <a:ln>
                  <a:noFill/>
                </a:ln>
                <a:solidFill>
                  <a:srgbClr val="666600"/>
                </a:solidFill>
                <a:effectLst/>
                <a:latin typeface="Century Gothic" panose="020B0502020202020204" pitchFamily="34" charset="0"/>
              </a:rPr>
              <a:t>;</a:t>
            </a:r>
          </a:p>
        </p:txBody>
      </p:sp>
    </p:spTree>
    <p:extLst>
      <p:ext uri="{BB962C8B-B14F-4D97-AF65-F5344CB8AC3E}">
        <p14:creationId xmlns:p14="http://schemas.microsoft.com/office/powerpoint/2010/main" val="17968348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a:xfrm>
            <a:off x="764984" y="1399032"/>
            <a:ext cx="8946541" cy="5023103"/>
          </a:xfrm>
        </p:spPr>
        <p:txBody>
          <a:bodyPr>
            <a:normAutofit/>
          </a:bodyPr>
          <a:lstStyle/>
          <a:p>
            <a:r>
              <a:rPr lang="en-US" sz="2400" dirty="0"/>
              <a:t>Services are </a:t>
            </a:r>
            <a:r>
              <a:rPr lang="en-US" sz="2400" dirty="0" err="1"/>
              <a:t>javascript</a:t>
            </a:r>
            <a:r>
              <a:rPr lang="en-US" sz="2400" dirty="0"/>
              <a:t> functions and are responsible to do a specific tasks only. </a:t>
            </a:r>
            <a:endParaRPr lang="en-US" sz="2400" dirty="0" smtClean="0"/>
          </a:p>
          <a:p>
            <a:r>
              <a:rPr lang="en-US" sz="2400" dirty="0" smtClean="0"/>
              <a:t>This </a:t>
            </a:r>
            <a:r>
              <a:rPr lang="en-US" sz="2400" dirty="0"/>
              <a:t>makes them an individual entity which is maintainable and testable. </a:t>
            </a:r>
            <a:endParaRPr lang="en-US" sz="2400" dirty="0" smtClean="0"/>
          </a:p>
          <a:p>
            <a:r>
              <a:rPr lang="en-US" sz="2400" dirty="0" smtClean="0"/>
              <a:t>Controllers can </a:t>
            </a:r>
            <a:r>
              <a:rPr lang="en-US" sz="2400" dirty="0"/>
              <a:t>call them as on requirement basis. </a:t>
            </a:r>
            <a:endParaRPr lang="en-US" sz="2400" dirty="0" smtClean="0"/>
          </a:p>
          <a:p>
            <a:r>
              <a:rPr lang="en-US" sz="2400" dirty="0" smtClean="0"/>
              <a:t>Services </a:t>
            </a:r>
            <a:r>
              <a:rPr lang="en-US" sz="2400" dirty="0"/>
              <a:t>are normally injected using dependency injection mechanism of AngularJS.</a:t>
            </a:r>
            <a:endParaRPr lang="en-US" dirty="0"/>
          </a:p>
        </p:txBody>
      </p:sp>
    </p:spTree>
    <p:extLst>
      <p:ext uri="{BB962C8B-B14F-4D97-AF65-F5344CB8AC3E}">
        <p14:creationId xmlns:p14="http://schemas.microsoft.com/office/powerpoint/2010/main" val="36764347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 Contd.</a:t>
            </a:r>
            <a:endParaRPr lang="en-US" dirty="0"/>
          </a:p>
        </p:txBody>
      </p:sp>
      <p:sp>
        <p:nvSpPr>
          <p:cNvPr id="3" name="Content Placeholder 2"/>
          <p:cNvSpPr>
            <a:spLocks noGrp="1"/>
          </p:cNvSpPr>
          <p:nvPr>
            <p:ph idx="1"/>
          </p:nvPr>
        </p:nvSpPr>
        <p:spPr>
          <a:xfrm>
            <a:off x="764984" y="1399032"/>
            <a:ext cx="8946541" cy="5023103"/>
          </a:xfrm>
        </p:spPr>
        <p:txBody>
          <a:bodyPr>
            <a:normAutofit/>
          </a:bodyPr>
          <a:lstStyle/>
          <a:p>
            <a:r>
              <a:rPr lang="en-US" sz="2400" dirty="0"/>
              <a:t>AngularJS provides many inbuilt services for example, $http, $route, $window, $location etc. </a:t>
            </a:r>
            <a:endParaRPr lang="en-US" sz="2400" dirty="0" smtClean="0"/>
          </a:p>
          <a:p>
            <a:r>
              <a:rPr lang="en-US" sz="2400" dirty="0" smtClean="0"/>
              <a:t>Each </a:t>
            </a:r>
            <a:r>
              <a:rPr lang="en-US" sz="2400" dirty="0"/>
              <a:t>service is responsible for a specific task for example</a:t>
            </a:r>
            <a:r>
              <a:rPr lang="en-US" sz="2400" dirty="0" smtClean="0"/>
              <a:t>,</a:t>
            </a:r>
          </a:p>
          <a:p>
            <a:r>
              <a:rPr lang="en-US" sz="2400" dirty="0" smtClean="0"/>
              <a:t> </a:t>
            </a:r>
            <a:r>
              <a:rPr lang="en-US" sz="2400" dirty="0"/>
              <a:t>$http is used to make ajax call to get the server data</a:t>
            </a:r>
            <a:r>
              <a:rPr lang="en-US" sz="2400" dirty="0" smtClean="0"/>
              <a:t>.</a:t>
            </a:r>
          </a:p>
          <a:p>
            <a:r>
              <a:rPr lang="en-US" sz="2400" dirty="0" smtClean="0"/>
              <a:t> </a:t>
            </a:r>
            <a:r>
              <a:rPr lang="en-US" sz="2400" dirty="0"/>
              <a:t>$route is used to define the routing information </a:t>
            </a:r>
            <a:endParaRPr lang="en-US" sz="2400" dirty="0" smtClean="0"/>
          </a:p>
          <a:p>
            <a:r>
              <a:rPr lang="en-US" sz="2400" dirty="0" smtClean="0"/>
              <a:t>Inbuilt </a:t>
            </a:r>
            <a:r>
              <a:rPr lang="en-US" sz="2400" dirty="0"/>
              <a:t>services are always prefixed with $ symbol.</a:t>
            </a:r>
            <a:endParaRPr lang="en-US" dirty="0"/>
          </a:p>
        </p:txBody>
      </p:sp>
    </p:spTree>
    <p:extLst>
      <p:ext uri="{BB962C8B-B14F-4D97-AF65-F5344CB8AC3E}">
        <p14:creationId xmlns:p14="http://schemas.microsoft.com/office/powerpoint/2010/main" val="25432645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Service</a:t>
            </a:r>
            <a:endParaRPr lang="en-US" dirty="0"/>
          </a:p>
        </p:txBody>
      </p:sp>
      <p:sp>
        <p:nvSpPr>
          <p:cNvPr id="3" name="Content Placeholder 2"/>
          <p:cNvSpPr>
            <a:spLocks noGrp="1"/>
          </p:cNvSpPr>
          <p:nvPr>
            <p:ph idx="1"/>
          </p:nvPr>
        </p:nvSpPr>
        <p:spPr>
          <a:xfrm>
            <a:off x="764984" y="1399032"/>
            <a:ext cx="8946541" cy="5023103"/>
          </a:xfrm>
        </p:spPr>
        <p:txBody>
          <a:bodyPr>
            <a:normAutofit/>
          </a:bodyPr>
          <a:lstStyle/>
          <a:p>
            <a:r>
              <a:rPr lang="en-US" sz="2400" dirty="0"/>
              <a:t>AngularJS provides $http control which works as a service to read data from the server. </a:t>
            </a:r>
            <a:endParaRPr lang="en-US" sz="2400" dirty="0" smtClean="0"/>
          </a:p>
          <a:p>
            <a:r>
              <a:rPr lang="en-US" sz="2400" dirty="0" smtClean="0"/>
              <a:t>The </a:t>
            </a:r>
            <a:r>
              <a:rPr lang="en-US" sz="2400" dirty="0"/>
              <a:t>server makes a database call to get the desired </a:t>
            </a:r>
            <a:r>
              <a:rPr lang="en-US" sz="2400" dirty="0" smtClean="0"/>
              <a:t>records</a:t>
            </a:r>
            <a:r>
              <a:rPr lang="en-US" sz="2400" dirty="0"/>
              <a:t>. AngularJS needs data in JSON format. </a:t>
            </a:r>
            <a:endParaRPr lang="en-US" sz="2400" dirty="0" smtClean="0"/>
          </a:p>
          <a:p>
            <a:endParaRPr lang="en-US" sz="2400" dirty="0"/>
          </a:p>
        </p:txBody>
      </p:sp>
      <p:sp>
        <p:nvSpPr>
          <p:cNvPr id="4" name="Rectangle 1"/>
          <p:cNvSpPr>
            <a:spLocks noChangeArrowheads="1"/>
          </p:cNvSpPr>
          <p:nvPr/>
        </p:nvSpPr>
        <p:spPr bwMode="auto">
          <a:xfrm>
            <a:off x="905854" y="3643621"/>
            <a:ext cx="8924544" cy="117209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88"/>
                </a:solidFill>
                <a:effectLst/>
                <a:latin typeface="Menlo"/>
              </a:rPr>
              <a:t>function</a:t>
            </a:r>
            <a:r>
              <a:rPr kumimoji="0" lang="en-US" altLang="en-US" sz="2400" b="0" i="0" u="none" strike="noStrike" cap="none" normalizeH="0" baseline="0" dirty="0" smtClean="0">
                <a:ln>
                  <a:noFill/>
                </a:ln>
                <a:solidFill>
                  <a:srgbClr val="313131"/>
                </a:solidFill>
                <a:effectLst/>
                <a:latin typeface="Menlo"/>
              </a:rPr>
              <a:t> </a:t>
            </a:r>
            <a:r>
              <a:rPr kumimoji="0" lang="en-US" altLang="en-US" sz="2400" b="0" i="0" u="none" strike="noStrike" cap="none" normalizeH="0" baseline="0" dirty="0" err="1" smtClean="0">
                <a:ln>
                  <a:noFill/>
                </a:ln>
                <a:solidFill>
                  <a:srgbClr val="313131"/>
                </a:solidFill>
                <a:effectLst/>
                <a:latin typeface="Menlo"/>
              </a:rPr>
              <a:t>studentController</a:t>
            </a:r>
            <a:r>
              <a:rPr kumimoji="0" lang="en-US" altLang="en-US" sz="2400" b="0" i="0" u="none" strike="noStrike" cap="none" normalizeH="0" baseline="0" dirty="0" smtClean="0">
                <a:ln>
                  <a:noFill/>
                </a:ln>
                <a:solidFill>
                  <a:srgbClr val="666600"/>
                </a:solidFill>
                <a:effectLst/>
                <a:latin typeface="Menlo"/>
              </a:rPr>
              <a:t>(</a:t>
            </a:r>
            <a:r>
              <a:rPr kumimoji="0" lang="en-US" altLang="en-US" sz="2400" b="0" i="0" u="none" strike="noStrike" cap="none" normalizeH="0" baseline="0" dirty="0" smtClean="0">
                <a:ln>
                  <a:noFill/>
                </a:ln>
                <a:solidFill>
                  <a:srgbClr val="313131"/>
                </a:solidFill>
                <a:effectLst/>
                <a:latin typeface="Menlo"/>
              </a:rPr>
              <a:t>$</a:t>
            </a:r>
            <a:r>
              <a:rPr kumimoji="0" lang="en-US" altLang="en-US" sz="2400" b="0" i="0" u="none" strike="noStrike" cap="none" normalizeH="0" baseline="0" dirty="0" err="1" smtClean="0">
                <a:ln>
                  <a:noFill/>
                </a:ln>
                <a:solidFill>
                  <a:srgbClr val="313131"/>
                </a:solidFill>
                <a:effectLst/>
                <a:latin typeface="Menlo"/>
              </a:rPr>
              <a:t>scope</a:t>
            </a:r>
            <a:r>
              <a:rPr kumimoji="0" lang="en-US" altLang="en-US" sz="2400" b="0" i="0" u="none" strike="noStrike" cap="none" normalizeH="0" baseline="0" dirty="0" err="1" smtClean="0">
                <a:ln>
                  <a:noFill/>
                </a:ln>
                <a:solidFill>
                  <a:srgbClr val="666600"/>
                </a:solidFill>
                <a:effectLst/>
                <a:latin typeface="Menlo"/>
              </a:rPr>
              <a:t>,</a:t>
            </a:r>
            <a:r>
              <a:rPr kumimoji="0" lang="en-US" altLang="en-US" sz="2400" b="0" i="0" u="none" strike="noStrike" cap="none" normalizeH="0" baseline="0" dirty="0" err="1" smtClean="0">
                <a:ln>
                  <a:noFill/>
                </a:ln>
                <a:solidFill>
                  <a:srgbClr val="313131"/>
                </a:solidFill>
                <a:effectLst/>
                <a:latin typeface="Menlo"/>
              </a:rPr>
              <a:t>$http</a:t>
            </a:r>
            <a:r>
              <a:rPr kumimoji="0" lang="en-US" altLang="en-US" sz="2400" b="0" i="0" u="none" strike="noStrike" cap="none" normalizeH="0" baseline="0" dirty="0" smtClean="0">
                <a:ln>
                  <a:noFill/>
                </a:ln>
                <a:solidFill>
                  <a:srgbClr val="666600"/>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13131"/>
                </a:solidFill>
                <a:effectLst/>
                <a:latin typeface="Menlo"/>
              </a:rPr>
              <a:t> </a:t>
            </a:r>
            <a:r>
              <a:rPr kumimoji="0" lang="en-US" altLang="en-US" sz="2400" b="0" i="0" u="none" strike="noStrike" cap="none" normalizeH="0" baseline="0" dirty="0" smtClean="0">
                <a:ln>
                  <a:noFill/>
                </a:ln>
                <a:solidFill>
                  <a:srgbClr val="666600"/>
                </a:solidFill>
                <a:effectLst/>
                <a:latin typeface="Menlo"/>
              </a:rPr>
              <a:t>{</a:t>
            </a:r>
            <a:r>
              <a:rPr kumimoji="0" lang="en-US" altLang="en-US" sz="2400" b="0" i="0" u="none" strike="noStrike" cap="none" normalizeH="0" baseline="0" dirty="0" smtClean="0">
                <a:ln>
                  <a:noFill/>
                </a:ln>
                <a:solidFill>
                  <a:srgbClr val="313131"/>
                </a:solidFill>
                <a:effectLst/>
                <a:latin typeface="Menlo"/>
              </a:rPr>
              <a:t> </a:t>
            </a:r>
            <a:r>
              <a:rPr kumimoji="0" lang="en-US" altLang="en-US" sz="2400" b="0" i="0" u="none" strike="noStrike" cap="none" normalizeH="0" baseline="0" dirty="0" err="1" smtClean="0">
                <a:ln>
                  <a:noFill/>
                </a:ln>
                <a:solidFill>
                  <a:srgbClr val="000088"/>
                </a:solidFill>
                <a:effectLst/>
                <a:latin typeface="Menlo"/>
              </a:rPr>
              <a:t>var</a:t>
            </a:r>
            <a:r>
              <a:rPr kumimoji="0" lang="en-US" altLang="en-US" sz="2400" b="0" i="0" u="none" strike="noStrike" cap="none" normalizeH="0" baseline="0" dirty="0" smtClean="0">
                <a:ln>
                  <a:noFill/>
                </a:ln>
                <a:solidFill>
                  <a:srgbClr val="313131"/>
                </a:solidFill>
                <a:effectLst/>
                <a:latin typeface="Menlo"/>
              </a:rPr>
              <a:t> </a:t>
            </a:r>
            <a:r>
              <a:rPr kumimoji="0" lang="en-US" altLang="en-US" sz="2400" b="0" i="0" u="none" strike="noStrike" cap="none" normalizeH="0" baseline="0" dirty="0" err="1" smtClean="0">
                <a:ln>
                  <a:noFill/>
                </a:ln>
                <a:solidFill>
                  <a:srgbClr val="313131"/>
                </a:solidFill>
                <a:effectLst/>
                <a:latin typeface="Menlo"/>
              </a:rPr>
              <a:t>url</a:t>
            </a:r>
            <a:r>
              <a:rPr kumimoji="0" lang="en-US" altLang="en-US" sz="2400" b="0" i="0" u="none" strike="noStrike" cap="none" normalizeH="0" baseline="0" dirty="0" smtClean="0">
                <a:ln>
                  <a:noFill/>
                </a:ln>
                <a:solidFill>
                  <a:srgbClr val="313131"/>
                </a:solidFill>
                <a:effectLst/>
                <a:latin typeface="Menlo"/>
              </a:rPr>
              <a:t> </a:t>
            </a:r>
            <a:r>
              <a:rPr kumimoji="0" lang="en-US" altLang="en-US" sz="2400" b="0" i="0" u="none" strike="noStrike" cap="none" normalizeH="0" baseline="0" dirty="0" smtClean="0">
                <a:ln>
                  <a:noFill/>
                </a:ln>
                <a:solidFill>
                  <a:srgbClr val="666600"/>
                </a:solidFill>
                <a:effectLst/>
                <a:latin typeface="Menlo"/>
              </a:rPr>
              <a:t>=</a:t>
            </a:r>
            <a:r>
              <a:rPr kumimoji="0" lang="en-US" altLang="en-US" sz="2400" b="0" i="0" u="none" strike="noStrike" cap="none" normalizeH="0" baseline="0" dirty="0" smtClean="0">
                <a:ln>
                  <a:noFill/>
                </a:ln>
                <a:solidFill>
                  <a:srgbClr val="313131"/>
                </a:solidFill>
                <a:effectLst/>
                <a:latin typeface="Menlo"/>
              </a:rPr>
              <a:t> </a:t>
            </a:r>
            <a:r>
              <a:rPr kumimoji="0" lang="en-US" altLang="en-US" sz="2400" b="0" i="0" u="none" strike="noStrike" cap="none" normalizeH="0" baseline="0" dirty="0" smtClean="0">
                <a:ln>
                  <a:noFill/>
                </a:ln>
                <a:solidFill>
                  <a:srgbClr val="008800"/>
                </a:solidFill>
                <a:effectLst/>
                <a:latin typeface="Menlo"/>
              </a:rPr>
              <a:t>"data.txt"</a:t>
            </a:r>
            <a:r>
              <a:rPr kumimoji="0" lang="en-US" altLang="en-US" sz="2400" b="0" i="0" u="none" strike="noStrike" cap="none" normalizeH="0" baseline="0" dirty="0" smtClean="0">
                <a:ln>
                  <a:noFill/>
                </a:ln>
                <a:solidFill>
                  <a:srgbClr val="666600"/>
                </a:solidFill>
                <a:effectLst/>
                <a:latin typeface="Menlo"/>
              </a:rPr>
              <a:t>;</a:t>
            </a:r>
            <a:r>
              <a:rPr kumimoji="0" lang="en-US" altLang="en-US" sz="2400" b="0" i="0" u="none" strike="noStrike" cap="none" normalizeH="0" baseline="0" dirty="0" smtClean="0">
                <a:ln>
                  <a:noFill/>
                </a:ln>
                <a:solidFill>
                  <a:srgbClr val="313131"/>
                </a:solidFill>
                <a:effectLst/>
                <a:latin typeface="Menlo"/>
              </a:rPr>
              <a:t> $</a:t>
            </a:r>
            <a:r>
              <a:rPr kumimoji="0" lang="en-US" altLang="en-US" sz="2400" b="0" i="0" u="none" strike="noStrike" cap="none" normalizeH="0" baseline="0" dirty="0" err="1" smtClean="0">
                <a:ln>
                  <a:noFill/>
                </a:ln>
                <a:solidFill>
                  <a:srgbClr val="313131"/>
                </a:solidFill>
                <a:effectLst/>
                <a:latin typeface="Menlo"/>
              </a:rPr>
              <a:t>http</a:t>
            </a:r>
            <a:r>
              <a:rPr kumimoji="0" lang="en-US" altLang="en-US" sz="2400" b="0" i="0" u="none" strike="noStrike" cap="none" normalizeH="0" baseline="0" dirty="0" err="1" smtClean="0">
                <a:ln>
                  <a:noFill/>
                </a:ln>
                <a:solidFill>
                  <a:srgbClr val="666600"/>
                </a:solidFill>
                <a:effectLst/>
                <a:latin typeface="Menlo"/>
              </a:rPr>
              <a:t>.</a:t>
            </a:r>
            <a:r>
              <a:rPr kumimoji="0" lang="en-US" altLang="en-US" sz="2400" b="0" i="0" u="none" strike="noStrike" cap="none" normalizeH="0" baseline="0" dirty="0" err="1" smtClean="0">
                <a:ln>
                  <a:noFill/>
                </a:ln>
                <a:solidFill>
                  <a:srgbClr val="000088"/>
                </a:solidFill>
                <a:effectLst/>
                <a:latin typeface="Menlo"/>
              </a:rPr>
              <a:t>get</a:t>
            </a:r>
            <a:r>
              <a:rPr kumimoji="0" lang="en-US" altLang="en-US" sz="2400" b="0" i="0" u="none" strike="noStrike" cap="none" normalizeH="0" baseline="0" dirty="0" smtClean="0">
                <a:ln>
                  <a:noFill/>
                </a:ln>
                <a:solidFill>
                  <a:srgbClr val="666600"/>
                </a:solidFill>
                <a:effectLst/>
                <a:latin typeface="Menlo"/>
              </a:rPr>
              <a:t>(</a:t>
            </a:r>
            <a:r>
              <a:rPr kumimoji="0" lang="en-US" altLang="en-US" sz="2400" b="0" i="0" u="none" strike="noStrike" cap="none" normalizeH="0" baseline="0" dirty="0" err="1" smtClean="0">
                <a:ln>
                  <a:noFill/>
                </a:ln>
                <a:solidFill>
                  <a:srgbClr val="313131"/>
                </a:solidFill>
                <a:effectLst/>
                <a:latin typeface="Menlo"/>
              </a:rPr>
              <a:t>url</a:t>
            </a:r>
            <a:r>
              <a:rPr kumimoji="0" lang="en-US" altLang="en-US" sz="2400" b="0" i="0" u="none" strike="noStrike" cap="none" normalizeH="0" baseline="0" dirty="0" smtClean="0">
                <a:ln>
                  <a:noFill/>
                </a:ln>
                <a:solidFill>
                  <a:srgbClr val="666600"/>
                </a:solidFill>
                <a:effectLst/>
                <a:latin typeface="Menlo"/>
              </a:rPr>
              <a:t>).</a:t>
            </a:r>
            <a:r>
              <a:rPr kumimoji="0" lang="en-US" altLang="en-US" sz="2400" b="0" i="0" u="none" strike="noStrike" cap="none" normalizeH="0" baseline="0" dirty="0" smtClean="0">
                <a:ln>
                  <a:noFill/>
                </a:ln>
                <a:solidFill>
                  <a:srgbClr val="313131"/>
                </a:solidFill>
                <a:effectLst/>
                <a:latin typeface="Menlo"/>
              </a:rPr>
              <a:t>success</a:t>
            </a:r>
            <a:r>
              <a:rPr kumimoji="0" lang="en-US" altLang="en-US" sz="2400" b="0" i="0" u="none" strike="noStrike" cap="none" normalizeH="0" baseline="0" dirty="0" smtClean="0">
                <a:ln>
                  <a:noFill/>
                </a:ln>
                <a:solidFill>
                  <a:srgbClr val="666600"/>
                </a:solidFill>
                <a:effectLst/>
                <a:latin typeface="Menlo"/>
              </a:rPr>
              <a:t>(</a:t>
            </a:r>
            <a:r>
              <a:rPr kumimoji="0" lang="en-US" altLang="en-US" sz="2400" b="0" i="0" u="none" strike="noStrike" cap="none" normalizeH="0" baseline="0" dirty="0" smtClean="0">
                <a:ln>
                  <a:noFill/>
                </a:ln>
                <a:solidFill>
                  <a:srgbClr val="313131"/>
                </a:solidFill>
                <a:effectLst/>
                <a:latin typeface="Menlo"/>
              </a:rPr>
              <a:t> </a:t>
            </a:r>
            <a:r>
              <a:rPr kumimoji="0" lang="en-US" altLang="en-US" sz="2400" b="0" i="0" u="none" strike="noStrike" cap="none" normalizeH="0" baseline="0" dirty="0" smtClean="0">
                <a:ln>
                  <a:noFill/>
                </a:ln>
                <a:solidFill>
                  <a:srgbClr val="000088"/>
                </a:solidFill>
                <a:effectLst/>
                <a:latin typeface="Menlo"/>
              </a:rPr>
              <a:t>function</a:t>
            </a:r>
            <a:r>
              <a:rPr kumimoji="0" lang="en-US" altLang="en-US" sz="2400" b="0" i="0" u="none" strike="noStrike" cap="none" normalizeH="0" baseline="0" dirty="0" smtClean="0">
                <a:ln>
                  <a:noFill/>
                </a:ln>
                <a:solidFill>
                  <a:srgbClr val="666600"/>
                </a:solidFill>
                <a:effectLst/>
                <a:latin typeface="Menlo"/>
              </a:rPr>
              <a:t>(</a:t>
            </a:r>
            <a:r>
              <a:rPr kumimoji="0" lang="en-US" altLang="en-US" sz="2400" b="0" i="0" u="none" strike="noStrike" cap="none" normalizeH="0" baseline="0" dirty="0" smtClean="0">
                <a:ln>
                  <a:noFill/>
                </a:ln>
                <a:solidFill>
                  <a:srgbClr val="313131"/>
                </a:solidFill>
                <a:effectLst/>
                <a:latin typeface="Menlo"/>
              </a:rPr>
              <a:t>response</a:t>
            </a:r>
            <a:r>
              <a:rPr kumimoji="0" lang="en-US" altLang="en-US" sz="2400" b="0" i="0" u="none" strike="noStrike" cap="none" normalizeH="0" baseline="0" dirty="0" smtClean="0">
                <a:ln>
                  <a:noFill/>
                </a:ln>
                <a:solidFill>
                  <a:srgbClr val="666600"/>
                </a:solidFill>
                <a:effectLst/>
                <a:latin typeface="Menlo"/>
              </a:rPr>
              <a:t>)</a:t>
            </a:r>
            <a:r>
              <a:rPr kumimoji="0" lang="en-US" altLang="en-US" sz="2400" b="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666600"/>
                </a:solidFill>
                <a:effectLst/>
                <a:latin typeface="Menlo"/>
              </a:rPr>
              <a:t>{</a:t>
            </a:r>
            <a:r>
              <a:rPr kumimoji="0" lang="en-US" altLang="en-US" sz="2400" b="0" i="0" u="none" strike="noStrike" cap="none" normalizeH="0" baseline="0" dirty="0" smtClean="0">
                <a:ln>
                  <a:noFill/>
                </a:ln>
                <a:solidFill>
                  <a:srgbClr val="313131"/>
                </a:solidFill>
                <a:effectLst/>
                <a:latin typeface="Menlo"/>
              </a:rPr>
              <a:t> $</a:t>
            </a:r>
            <a:r>
              <a:rPr kumimoji="0" lang="en-US" altLang="en-US" sz="2400" b="0" i="0" u="none" strike="noStrike" cap="none" normalizeH="0" baseline="0" dirty="0" err="1" smtClean="0">
                <a:ln>
                  <a:noFill/>
                </a:ln>
                <a:solidFill>
                  <a:srgbClr val="313131"/>
                </a:solidFill>
                <a:effectLst/>
                <a:latin typeface="Menlo"/>
              </a:rPr>
              <a:t>scope</a:t>
            </a:r>
            <a:r>
              <a:rPr kumimoji="0" lang="en-US" altLang="en-US" sz="2400" b="0" i="0" u="none" strike="noStrike" cap="none" normalizeH="0" baseline="0" dirty="0" err="1" smtClean="0">
                <a:ln>
                  <a:noFill/>
                </a:ln>
                <a:solidFill>
                  <a:srgbClr val="666600"/>
                </a:solidFill>
                <a:effectLst/>
                <a:latin typeface="Menlo"/>
              </a:rPr>
              <a:t>.</a:t>
            </a:r>
            <a:r>
              <a:rPr kumimoji="0" lang="en-US" altLang="en-US" sz="2400" b="0" i="0" u="none" strike="noStrike" cap="none" normalizeH="0" baseline="0" dirty="0" err="1" smtClean="0">
                <a:ln>
                  <a:noFill/>
                </a:ln>
                <a:solidFill>
                  <a:srgbClr val="313131"/>
                </a:solidFill>
                <a:effectLst/>
                <a:latin typeface="Menlo"/>
              </a:rPr>
              <a:t>students</a:t>
            </a:r>
            <a:r>
              <a:rPr kumimoji="0" lang="en-US" altLang="en-US" sz="2400" b="0" i="0" u="none" strike="noStrike" cap="none" normalizeH="0" baseline="0" dirty="0" smtClean="0">
                <a:ln>
                  <a:noFill/>
                </a:ln>
                <a:solidFill>
                  <a:srgbClr val="313131"/>
                </a:solidFill>
                <a:effectLst/>
                <a:latin typeface="Menlo"/>
              </a:rPr>
              <a:t> </a:t>
            </a:r>
            <a:r>
              <a:rPr kumimoji="0" lang="en-US" altLang="en-US" sz="2400" b="0" i="0" u="none" strike="noStrike" cap="none" normalizeH="0" baseline="0" dirty="0" smtClean="0">
                <a:ln>
                  <a:noFill/>
                </a:ln>
                <a:solidFill>
                  <a:srgbClr val="666600"/>
                </a:solidFill>
                <a:effectLst/>
                <a:latin typeface="Menlo"/>
              </a:rPr>
              <a:t>=</a:t>
            </a:r>
            <a:r>
              <a:rPr kumimoji="0" lang="en-US" altLang="en-US" sz="2400" b="0" i="0" u="none" strike="noStrike" cap="none" normalizeH="0" baseline="0" dirty="0" smtClean="0">
                <a:ln>
                  <a:noFill/>
                </a:ln>
                <a:solidFill>
                  <a:srgbClr val="313131"/>
                </a:solidFill>
                <a:effectLst/>
                <a:latin typeface="Menlo"/>
              </a:rPr>
              <a:t> response</a:t>
            </a:r>
            <a:r>
              <a:rPr kumimoji="0" lang="en-US" altLang="en-US" sz="2400" b="0" i="0" u="none" strike="noStrike" cap="none" normalizeH="0" baseline="0" dirty="0" smtClean="0">
                <a:ln>
                  <a:noFill/>
                </a:ln>
                <a:solidFill>
                  <a:srgbClr val="666600"/>
                </a:solidFill>
                <a:effectLst/>
                <a:latin typeface="Menlo"/>
              </a:rPr>
              <a:t>;</a:t>
            </a:r>
            <a:r>
              <a:rPr kumimoji="0" lang="en-US" altLang="en-US" sz="2400" b="0" i="0" u="none" strike="noStrike" cap="none" normalizeH="0" baseline="0" dirty="0" smtClean="0">
                <a:ln>
                  <a:noFill/>
                </a:ln>
                <a:solidFill>
                  <a:srgbClr val="313131"/>
                </a:solidFill>
                <a:effectLst/>
                <a:latin typeface="Menlo"/>
              </a:rPr>
              <a:t> </a:t>
            </a:r>
            <a:r>
              <a:rPr kumimoji="0" lang="en-US" altLang="en-US" sz="2400" b="0" i="0" u="none" strike="noStrike" cap="none" normalizeH="0" baseline="0" dirty="0" smtClean="0">
                <a:ln>
                  <a:noFill/>
                </a:ln>
                <a:solidFill>
                  <a:srgbClr val="666600"/>
                </a:solidFill>
                <a:effectLst/>
                <a:latin typeface="Menlo"/>
              </a:rPr>
              <a:t>});</a:t>
            </a:r>
            <a:r>
              <a:rPr kumimoji="0" lang="en-US" altLang="en-US" sz="2400" b="0" i="0" u="none" strike="noStrike" cap="none" normalizeH="0" baseline="0" dirty="0" smtClean="0">
                <a:ln>
                  <a:noFill/>
                </a:ln>
                <a:solidFill>
                  <a:srgbClr val="313131"/>
                </a:solidFill>
                <a:effectLst/>
                <a:latin typeface="Menlo"/>
              </a:rPr>
              <a:t> </a:t>
            </a:r>
            <a:r>
              <a:rPr kumimoji="0" lang="en-US" altLang="en-US" sz="2400" b="0" i="0" u="none" strike="noStrike" cap="none" normalizeH="0" baseline="0" dirty="0" smtClean="0">
                <a:ln>
                  <a:noFill/>
                </a:ln>
                <a:solidFill>
                  <a:srgbClr val="666600"/>
                </a:solidFill>
                <a:effectLst/>
                <a:latin typeface="Menlo"/>
              </a:rPr>
              <a:t>}</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1508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 JS – Contd</a:t>
            </a:r>
            <a:r>
              <a:rPr lang="en-US" dirty="0"/>
              <a:t>.</a:t>
            </a:r>
            <a:r>
              <a:rPr lang="en-US" dirty="0" smtClean="0"/>
              <a:t>?</a:t>
            </a:r>
            <a:endParaRPr lang="en-US" dirty="0"/>
          </a:p>
        </p:txBody>
      </p:sp>
      <p:sp>
        <p:nvSpPr>
          <p:cNvPr id="3" name="Content Placeholder 2"/>
          <p:cNvSpPr>
            <a:spLocks noGrp="1"/>
          </p:cNvSpPr>
          <p:nvPr>
            <p:ph idx="1"/>
          </p:nvPr>
        </p:nvSpPr>
        <p:spPr/>
        <p:txBody>
          <a:bodyPr>
            <a:normAutofit/>
          </a:bodyPr>
          <a:lstStyle/>
          <a:p>
            <a:r>
              <a:rPr lang="en-US" sz="2400" b="1" dirty="0"/>
              <a:t>AngularJS</a:t>
            </a:r>
            <a:r>
              <a:rPr lang="en-US" sz="2400" dirty="0"/>
              <a:t> is a very powerful JavaScript Framework. </a:t>
            </a:r>
            <a:endParaRPr lang="en-US" sz="2400" dirty="0" smtClean="0"/>
          </a:p>
          <a:p>
            <a:r>
              <a:rPr lang="en-US" sz="2400" dirty="0" smtClean="0"/>
              <a:t>It </a:t>
            </a:r>
            <a:r>
              <a:rPr lang="en-US" sz="2400" dirty="0"/>
              <a:t>is used in Single Page Application (SPA) projects. </a:t>
            </a:r>
            <a:endParaRPr lang="en-US" sz="2400" dirty="0" smtClean="0"/>
          </a:p>
          <a:p>
            <a:r>
              <a:rPr lang="en-US" sz="2400" dirty="0" smtClean="0"/>
              <a:t>AngularJS </a:t>
            </a:r>
            <a:r>
              <a:rPr lang="en-US" sz="2400" dirty="0"/>
              <a:t>is open source, completely free, and used by thousands of developers around the world.</a:t>
            </a:r>
          </a:p>
        </p:txBody>
      </p:sp>
    </p:spTree>
    <p:extLst>
      <p:ext uri="{BB962C8B-B14F-4D97-AF65-F5344CB8AC3E}">
        <p14:creationId xmlns:p14="http://schemas.microsoft.com/office/powerpoint/2010/main" val="27802034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Ng-route</a:t>
            </a:r>
            <a:endParaRPr lang="en-US" dirty="0"/>
          </a:p>
        </p:txBody>
      </p:sp>
      <p:sp>
        <p:nvSpPr>
          <p:cNvPr id="3" name="Content Placeholder 2"/>
          <p:cNvSpPr>
            <a:spLocks noGrp="1"/>
          </p:cNvSpPr>
          <p:nvPr>
            <p:ph idx="1"/>
          </p:nvPr>
        </p:nvSpPr>
        <p:spPr/>
        <p:txBody>
          <a:bodyPr/>
          <a:lstStyle/>
          <a:p>
            <a:r>
              <a:rPr lang="en-US" dirty="0" smtClean="0"/>
              <a:t>To create multiple views in the same page we go for ng-route.</a:t>
            </a:r>
          </a:p>
          <a:p>
            <a:r>
              <a:rPr lang="en-US" dirty="0" smtClean="0"/>
              <a:t>components:  ng-</a:t>
            </a:r>
            <a:r>
              <a:rPr lang="en-US" dirty="0" err="1" smtClean="0"/>
              <a:t>view,Route</a:t>
            </a:r>
            <a:r>
              <a:rPr lang="en-US" dirty="0" smtClean="0"/>
              <a:t> provider</a:t>
            </a:r>
            <a:endParaRPr lang="en-US" dirty="0"/>
          </a:p>
        </p:txBody>
      </p:sp>
    </p:spTree>
    <p:extLst>
      <p:ext uri="{BB962C8B-B14F-4D97-AF65-F5344CB8AC3E}">
        <p14:creationId xmlns:p14="http://schemas.microsoft.com/office/powerpoint/2010/main" val="1337485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a:t>
            </a:r>
            <a:endParaRPr lang="en-US" dirty="0"/>
          </a:p>
        </p:txBody>
      </p:sp>
      <p:sp>
        <p:nvSpPr>
          <p:cNvPr id="3" name="Content Placeholder 2"/>
          <p:cNvSpPr>
            <a:spLocks noGrp="1"/>
          </p:cNvSpPr>
          <p:nvPr>
            <p:ph idx="1"/>
          </p:nvPr>
        </p:nvSpPr>
        <p:spPr>
          <a:xfrm>
            <a:off x="764984" y="1399032"/>
            <a:ext cx="8946541" cy="5023103"/>
          </a:xfrm>
        </p:spPr>
        <p:txBody>
          <a:bodyPr>
            <a:normAutofit/>
          </a:bodyPr>
          <a:lstStyle/>
          <a:p>
            <a:r>
              <a:rPr lang="en-US" sz="2400" dirty="0"/>
              <a:t>XML stands for </a:t>
            </a:r>
            <a:r>
              <a:rPr lang="en-US" sz="2400" dirty="0" err="1"/>
              <a:t>E</a:t>
            </a:r>
            <a:r>
              <a:rPr lang="en-US" sz="2400" b="1" dirty="0" err="1"/>
              <a:t>X</a:t>
            </a:r>
            <a:r>
              <a:rPr lang="en-US" sz="2400" dirty="0" err="1"/>
              <a:t>tensible</a:t>
            </a:r>
            <a:r>
              <a:rPr lang="en-US" sz="2400" dirty="0"/>
              <a:t> </a:t>
            </a:r>
            <a:r>
              <a:rPr lang="en-US" sz="2400" b="1" dirty="0"/>
              <a:t>M</a:t>
            </a:r>
            <a:r>
              <a:rPr lang="en-US" sz="2400" dirty="0"/>
              <a:t>arkup </a:t>
            </a:r>
            <a:r>
              <a:rPr lang="en-US" sz="2400" b="1" dirty="0"/>
              <a:t>L</a:t>
            </a:r>
            <a:r>
              <a:rPr lang="en-US" sz="2400" dirty="0"/>
              <a:t>anguage.</a:t>
            </a:r>
          </a:p>
          <a:p>
            <a:r>
              <a:rPr lang="en-US" sz="2400" dirty="0"/>
              <a:t>XML was designed to store and transport data.</a:t>
            </a:r>
          </a:p>
          <a:p>
            <a:r>
              <a:rPr lang="en-US" sz="2400" dirty="0"/>
              <a:t>XML was designed to be both human- and machine-readable</a:t>
            </a:r>
            <a:r>
              <a:rPr lang="en-US" sz="2400" dirty="0" smtClean="0"/>
              <a:t>.</a:t>
            </a:r>
          </a:p>
          <a:p>
            <a:endParaRPr lang="en-US" sz="2400" dirty="0"/>
          </a:p>
          <a:p>
            <a:r>
              <a:rPr lang="en-US" sz="2400" dirty="0" smtClean="0"/>
              <a:t>GENERAL STRUCTURE</a:t>
            </a:r>
          </a:p>
          <a:p>
            <a:r>
              <a:rPr lang="en-US" sz="2400" dirty="0"/>
              <a:t>&lt;root&gt;</a:t>
            </a:r>
            <a:br>
              <a:rPr lang="en-US" sz="2400" dirty="0"/>
            </a:br>
            <a:r>
              <a:rPr lang="en-US" sz="2400" dirty="0"/>
              <a:t>  &lt;child&gt;</a:t>
            </a:r>
            <a:br>
              <a:rPr lang="en-US" sz="2400" dirty="0"/>
            </a:br>
            <a:r>
              <a:rPr lang="en-US" sz="2400" dirty="0"/>
              <a:t>    &lt;</a:t>
            </a:r>
            <a:r>
              <a:rPr lang="en-US" sz="2400" dirty="0" err="1"/>
              <a:t>subchild</a:t>
            </a:r>
            <a:r>
              <a:rPr lang="en-US" sz="2400" dirty="0"/>
              <a:t>&gt;.....&lt;/</a:t>
            </a:r>
            <a:r>
              <a:rPr lang="en-US" sz="2400" dirty="0" err="1"/>
              <a:t>subchild</a:t>
            </a:r>
            <a:r>
              <a:rPr lang="en-US" sz="2400" dirty="0"/>
              <a:t>&gt;</a:t>
            </a:r>
            <a:br>
              <a:rPr lang="en-US" sz="2400" dirty="0"/>
            </a:br>
            <a:r>
              <a:rPr lang="en-US" sz="2400" dirty="0"/>
              <a:t>  &lt;/child&gt;</a:t>
            </a:r>
            <a:br>
              <a:rPr lang="en-US" sz="2400" dirty="0"/>
            </a:br>
            <a:r>
              <a:rPr lang="en-US" sz="2400" dirty="0"/>
              <a:t>&lt;/root&gt;</a:t>
            </a:r>
            <a:endParaRPr lang="en-US" sz="2400" dirty="0" smtClean="0"/>
          </a:p>
        </p:txBody>
      </p:sp>
    </p:spTree>
    <p:extLst>
      <p:ext uri="{BB962C8B-B14F-4D97-AF65-F5344CB8AC3E}">
        <p14:creationId xmlns:p14="http://schemas.microsoft.com/office/powerpoint/2010/main" val="16293748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a:t>
            </a:r>
            <a:endParaRPr lang="en-US" dirty="0"/>
          </a:p>
        </p:txBody>
      </p:sp>
      <p:sp>
        <p:nvSpPr>
          <p:cNvPr id="5" name="Content Placeholder 4"/>
          <p:cNvSpPr>
            <a:spLocks noGrp="1"/>
          </p:cNvSpPr>
          <p:nvPr>
            <p:ph idx="1"/>
          </p:nvPr>
        </p:nvSpPr>
        <p:spPr/>
        <p:txBody>
          <a:bodyPr/>
          <a:lstStyle/>
          <a:p>
            <a:r>
              <a:rPr lang="en-US" dirty="0"/>
              <a:t>	&lt;car&gt;</a:t>
            </a:r>
          </a:p>
          <a:p>
            <a:r>
              <a:rPr lang="en-US" dirty="0"/>
              <a:t>   &lt;company&gt;Volkswagen&lt;/company&gt;</a:t>
            </a:r>
          </a:p>
          <a:p>
            <a:r>
              <a:rPr lang="en-US" dirty="0"/>
              <a:t>   &lt;name&gt;Vento&lt;/name&gt;</a:t>
            </a:r>
          </a:p>
          <a:p>
            <a:r>
              <a:rPr lang="en-US" dirty="0"/>
              <a:t>   &lt;price&gt;800000&lt;/price&gt;</a:t>
            </a:r>
          </a:p>
          <a:p>
            <a:r>
              <a:rPr lang="en-US" dirty="0"/>
              <a:t>&lt;/car&gt;</a:t>
            </a:r>
          </a:p>
        </p:txBody>
      </p:sp>
    </p:spTree>
    <p:extLst>
      <p:ext uri="{BB962C8B-B14F-4D97-AF65-F5344CB8AC3E}">
        <p14:creationId xmlns:p14="http://schemas.microsoft.com/office/powerpoint/2010/main" val="7055982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JSON-JAVASCRIPT OBJECT NOTATION</a:t>
            </a:r>
            <a:endParaRPr lang="en-US" dirty="0"/>
          </a:p>
        </p:txBody>
      </p:sp>
      <p:sp>
        <p:nvSpPr>
          <p:cNvPr id="3" name="Content Placeholder 2"/>
          <p:cNvSpPr>
            <a:spLocks noGrp="1"/>
          </p:cNvSpPr>
          <p:nvPr>
            <p:ph idx="1"/>
          </p:nvPr>
        </p:nvSpPr>
        <p:spPr>
          <a:xfrm>
            <a:off x="764984" y="1399032"/>
            <a:ext cx="8946541" cy="5023103"/>
          </a:xfrm>
        </p:spPr>
        <p:txBody>
          <a:bodyPr>
            <a:normAutofit/>
          </a:bodyPr>
          <a:lstStyle/>
          <a:p>
            <a:endParaRPr lang="en-US" sz="2400" dirty="0"/>
          </a:p>
          <a:p>
            <a:r>
              <a:rPr lang="en-US" sz="2400" dirty="0"/>
              <a:t>   </a:t>
            </a:r>
            <a:r>
              <a:rPr lang="en-US" sz="2400" dirty="0" smtClean="0"/>
              <a:t>{</a:t>
            </a:r>
            <a:endParaRPr lang="en-US" sz="2400" dirty="0"/>
          </a:p>
          <a:p>
            <a:r>
              <a:rPr lang="en-US" sz="2400" dirty="0"/>
              <a:t>   "company": Volkswagen,</a:t>
            </a:r>
          </a:p>
          <a:p>
            <a:r>
              <a:rPr lang="en-US" sz="2400" dirty="0"/>
              <a:t>   "name": "Vento",</a:t>
            </a:r>
          </a:p>
          <a:p>
            <a:r>
              <a:rPr lang="en-US" sz="2400" dirty="0"/>
              <a:t>   "price": 800000</a:t>
            </a:r>
          </a:p>
          <a:p>
            <a:r>
              <a:rPr lang="en-US" sz="2400" dirty="0"/>
              <a:t>}</a:t>
            </a:r>
          </a:p>
          <a:p>
            <a:endParaRPr lang="en-US" sz="2400" dirty="0"/>
          </a:p>
        </p:txBody>
      </p:sp>
    </p:spTree>
    <p:extLst>
      <p:ext uri="{BB962C8B-B14F-4D97-AF65-F5344CB8AC3E}">
        <p14:creationId xmlns:p14="http://schemas.microsoft.com/office/powerpoint/2010/main" val="20553836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Reading and Exercise – I hour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Go to W3 Schools website and read the Angular JS tutorial </a:t>
            </a:r>
            <a:r>
              <a:rPr lang="en-US" dirty="0" err="1" smtClean="0"/>
              <a:t>upto</a:t>
            </a:r>
            <a:r>
              <a:rPr lang="en-US" dirty="0" smtClean="0"/>
              <a:t> Angular scopes and ask clarifications if any questions – 25 min</a:t>
            </a:r>
          </a:p>
          <a:p>
            <a:endParaRPr lang="en-US" dirty="0"/>
          </a:p>
          <a:p>
            <a:r>
              <a:rPr lang="en-US" dirty="0" smtClean="0"/>
              <a:t>Read the small Angular Application and then we discuss in class – 15 min</a:t>
            </a:r>
          </a:p>
          <a:p>
            <a:endParaRPr lang="en-US" dirty="0"/>
          </a:p>
          <a:p>
            <a:r>
              <a:rPr lang="en-US" dirty="0" smtClean="0"/>
              <a:t>Please download the exercise folder from the blackboard</a:t>
            </a:r>
          </a:p>
          <a:p>
            <a:r>
              <a:rPr lang="en-US" dirty="0" smtClean="0"/>
              <a:t>Extract test.html and read it. Ignore the CSS part which is using some bootstrap</a:t>
            </a:r>
          </a:p>
          <a:p>
            <a:r>
              <a:rPr lang="en-US" dirty="0" smtClean="0"/>
              <a:t>Look at the Angular Directives</a:t>
            </a:r>
          </a:p>
          <a:p>
            <a:r>
              <a:rPr lang="en-US" dirty="0" smtClean="0"/>
              <a:t>Create a JS file to make the calculator work</a:t>
            </a:r>
          </a:p>
          <a:p>
            <a:r>
              <a:rPr lang="en-US" dirty="0" smtClean="0"/>
              <a:t>Time for exercise 20 min</a:t>
            </a:r>
          </a:p>
          <a:p>
            <a:endParaRPr lang="en-US" dirty="0"/>
          </a:p>
          <a:p>
            <a:r>
              <a:rPr lang="en-US" dirty="0"/>
              <a:t>After the class in the next </a:t>
            </a:r>
            <a:r>
              <a:rPr lang="en-US" dirty="0" smtClean="0"/>
              <a:t>week finish the W3schools tutorial till the end</a:t>
            </a:r>
            <a:endParaRPr lang="en-US" dirty="0"/>
          </a:p>
        </p:txBody>
      </p:sp>
    </p:spTree>
    <p:extLst>
      <p:ext uri="{BB962C8B-B14F-4D97-AF65-F5344CB8AC3E}">
        <p14:creationId xmlns:p14="http://schemas.microsoft.com/office/powerpoint/2010/main" val="692746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Class Labs run by TA</a:t>
            </a:r>
            <a:endParaRPr lang="en-US" dirty="0"/>
          </a:p>
        </p:txBody>
      </p:sp>
      <p:sp>
        <p:nvSpPr>
          <p:cNvPr id="3" name="Content Placeholder 2"/>
          <p:cNvSpPr>
            <a:spLocks noGrp="1"/>
          </p:cNvSpPr>
          <p:nvPr>
            <p:ph idx="1"/>
          </p:nvPr>
        </p:nvSpPr>
        <p:spPr/>
        <p:txBody>
          <a:bodyPr/>
          <a:lstStyle/>
          <a:p>
            <a:r>
              <a:rPr lang="en-US" dirty="0" smtClean="0"/>
              <a:t>Angular Service</a:t>
            </a:r>
          </a:p>
          <a:p>
            <a:endParaRPr lang="en-US" dirty="0"/>
          </a:p>
          <a:p>
            <a:r>
              <a:rPr lang="en-US" dirty="0" smtClean="0"/>
              <a:t>Angular Form</a:t>
            </a:r>
            <a:endParaRPr lang="en-US" dirty="0"/>
          </a:p>
        </p:txBody>
      </p:sp>
    </p:spTree>
    <p:extLst>
      <p:ext uri="{BB962C8B-B14F-4D97-AF65-F5344CB8AC3E}">
        <p14:creationId xmlns:p14="http://schemas.microsoft.com/office/powerpoint/2010/main" val="2311779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smtClean="0"/>
              <a:t>Angular JS?</a:t>
            </a:r>
            <a:endParaRPr lang="en-US" dirty="0"/>
          </a:p>
        </p:txBody>
      </p:sp>
      <p:sp>
        <p:nvSpPr>
          <p:cNvPr id="3" name="Content Placeholder 2"/>
          <p:cNvSpPr>
            <a:spLocks noGrp="1"/>
          </p:cNvSpPr>
          <p:nvPr>
            <p:ph idx="1"/>
          </p:nvPr>
        </p:nvSpPr>
        <p:spPr/>
        <p:txBody>
          <a:bodyPr/>
          <a:lstStyle/>
          <a:p>
            <a:r>
              <a:rPr lang="en-US" dirty="0"/>
              <a:t>Encourage MVC design pattern.</a:t>
            </a:r>
          </a:p>
          <a:p>
            <a:r>
              <a:rPr lang="en-US" dirty="0"/>
              <a:t>Encourage TDD.</a:t>
            </a:r>
          </a:p>
          <a:p>
            <a:r>
              <a:rPr lang="en-US" dirty="0"/>
              <a:t>Two-way data bindings.</a:t>
            </a:r>
          </a:p>
          <a:p>
            <a:r>
              <a:rPr lang="en-US" dirty="0"/>
              <a:t>Declarative HTML approach.</a:t>
            </a:r>
          </a:p>
          <a:p>
            <a:r>
              <a:rPr lang="en-US" dirty="0"/>
              <a:t>Good for Single Page Applications (SPA)</a:t>
            </a:r>
          </a:p>
          <a:p>
            <a:r>
              <a:rPr lang="en-US" dirty="0"/>
              <a:t>Enhances HTML by using directives, expression, custom tags, attributes, templates.</a:t>
            </a:r>
          </a:p>
          <a:p>
            <a:r>
              <a:rPr lang="en-US" dirty="0"/>
              <a:t>Reusable components, Templating.</a:t>
            </a:r>
          </a:p>
          <a:p>
            <a:r>
              <a:rPr lang="en-US" dirty="0"/>
              <a:t>Form validation on client-side.</a:t>
            </a:r>
          </a:p>
        </p:txBody>
      </p:sp>
    </p:spTree>
    <p:extLst>
      <p:ext uri="{BB962C8B-B14F-4D97-AF65-F5344CB8AC3E}">
        <p14:creationId xmlns:p14="http://schemas.microsoft.com/office/powerpoint/2010/main" val="656860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 JS – Contd.?</a:t>
            </a:r>
            <a:endParaRPr lang="en-US" dirty="0"/>
          </a:p>
        </p:txBody>
      </p:sp>
      <p:sp>
        <p:nvSpPr>
          <p:cNvPr id="3" name="Content Placeholder 2"/>
          <p:cNvSpPr>
            <a:spLocks noGrp="1"/>
          </p:cNvSpPr>
          <p:nvPr>
            <p:ph idx="1"/>
          </p:nvPr>
        </p:nvSpPr>
        <p:spPr>
          <a:xfrm>
            <a:off x="1103312" y="1225296"/>
            <a:ext cx="8946541" cy="5023103"/>
          </a:xfrm>
        </p:spPr>
        <p:txBody>
          <a:bodyPr/>
          <a:lstStyle/>
          <a:p>
            <a:r>
              <a:rPr lang="en-US" sz="3200" dirty="0" smtClean="0"/>
              <a:t>MVC ARCHITECTURE</a:t>
            </a:r>
          </a:p>
          <a:p>
            <a:r>
              <a:rPr lang="en-US" sz="2400" dirty="0"/>
              <a:t>Model - your models contains your </a:t>
            </a:r>
            <a:r>
              <a:rPr lang="en-US" sz="2400" dirty="0" smtClean="0"/>
              <a:t>data</a:t>
            </a:r>
            <a:r>
              <a:rPr lang="en-US" sz="2400" dirty="0"/>
              <a:t>. Models are usually </a:t>
            </a:r>
            <a:r>
              <a:rPr lang="en-US" sz="2400" dirty="0">
                <a:hlinkClick r:id="rId2"/>
              </a:rPr>
              <a:t>JSON</a:t>
            </a:r>
            <a:r>
              <a:rPr lang="en-US" sz="2400" dirty="0"/>
              <a:t> objects. Models exist as attributes of an object called $scope. </a:t>
            </a:r>
            <a:endParaRPr lang="en-US" sz="2400" dirty="0" smtClean="0"/>
          </a:p>
          <a:p>
            <a:r>
              <a:rPr lang="en-US" sz="2400" dirty="0" smtClean="0"/>
              <a:t>View </a:t>
            </a:r>
            <a:r>
              <a:rPr lang="en-US" sz="2400" dirty="0"/>
              <a:t>- Your views are written in HTML. The view is usually not semantic because your data lives in the model.</a:t>
            </a:r>
          </a:p>
          <a:p>
            <a:r>
              <a:rPr lang="en-US" sz="2400" dirty="0"/>
              <a:t>Controller - Your controller is a JavaScript function which hooks the view to the model. Its function is to </a:t>
            </a:r>
            <a:r>
              <a:rPr lang="en-US" sz="2400" dirty="0" smtClean="0"/>
              <a:t>initialize </a:t>
            </a:r>
            <a:r>
              <a:rPr lang="en-US" sz="2400" dirty="0"/>
              <a:t>$scope. Depending on your application, you may or may not need to create a controller. You can have many controllers on a page.</a:t>
            </a:r>
          </a:p>
          <a:p>
            <a:endParaRPr lang="en-US" dirty="0"/>
          </a:p>
        </p:txBody>
      </p:sp>
    </p:spTree>
    <p:extLst>
      <p:ext uri="{BB962C8B-B14F-4D97-AF65-F5344CB8AC3E}">
        <p14:creationId xmlns:p14="http://schemas.microsoft.com/office/powerpoint/2010/main" val="2550735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AngularJS</a:t>
            </a:r>
          </a:p>
        </p:txBody>
      </p:sp>
      <p:sp>
        <p:nvSpPr>
          <p:cNvPr id="3" name="Content Placeholder 2"/>
          <p:cNvSpPr>
            <a:spLocks noGrp="1"/>
          </p:cNvSpPr>
          <p:nvPr>
            <p:ph idx="1"/>
          </p:nvPr>
        </p:nvSpPr>
        <p:spPr>
          <a:xfrm>
            <a:off x="2589212" y="1684421"/>
            <a:ext cx="8915400" cy="4475747"/>
          </a:xfrm>
        </p:spPr>
        <p:txBody>
          <a:bodyPr vert="horz" lIns="91440" tIns="45720" rIns="91440" bIns="45720" rtlCol="0" anchor="t">
            <a:normAutofit lnSpcReduction="10000"/>
          </a:bodyPr>
          <a:lstStyle/>
          <a:p>
            <a:r>
              <a:rPr lang="en-US" dirty="0"/>
              <a:t>Template</a:t>
            </a:r>
          </a:p>
          <a:p>
            <a:r>
              <a:rPr lang="en-US" dirty="0"/>
              <a:t>Directives</a:t>
            </a:r>
          </a:p>
          <a:p>
            <a:r>
              <a:rPr lang="en-US" dirty="0"/>
              <a:t>Scope</a:t>
            </a:r>
          </a:p>
          <a:p>
            <a:r>
              <a:rPr lang="en-US" dirty="0" smtClean="0">
                <a:latin typeface="Century Gothic" charset="0"/>
              </a:rPr>
              <a:t>Data Binding </a:t>
            </a:r>
            <a:endParaRPr lang="en-US" dirty="0">
              <a:latin typeface="Century Gothic" charset="0"/>
            </a:endParaRPr>
          </a:p>
          <a:p>
            <a:r>
              <a:rPr lang="en-US" dirty="0"/>
              <a:t>Expressions</a:t>
            </a:r>
          </a:p>
          <a:p>
            <a:r>
              <a:rPr lang="en-US" dirty="0"/>
              <a:t>Compiler</a:t>
            </a:r>
          </a:p>
          <a:p>
            <a:r>
              <a:rPr lang="en-US" dirty="0"/>
              <a:t>Filter</a:t>
            </a:r>
          </a:p>
          <a:p>
            <a:r>
              <a:rPr lang="en-US" dirty="0"/>
              <a:t>Controller</a:t>
            </a:r>
          </a:p>
          <a:p>
            <a:r>
              <a:rPr lang="en-US" dirty="0"/>
              <a:t>Dependency Injection</a:t>
            </a:r>
          </a:p>
          <a:p>
            <a:r>
              <a:rPr lang="en-US" dirty="0"/>
              <a:t>Module </a:t>
            </a:r>
          </a:p>
          <a:p>
            <a:r>
              <a:rPr lang="en-US" dirty="0"/>
              <a:t>Service</a:t>
            </a:r>
          </a:p>
        </p:txBody>
      </p:sp>
    </p:spTree>
    <p:extLst>
      <p:ext uri="{BB962C8B-B14F-4D97-AF65-F5344CB8AC3E}">
        <p14:creationId xmlns:p14="http://schemas.microsoft.com/office/powerpoint/2010/main" val="2456377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FEATURES</a:t>
            </a:r>
            <a:endParaRPr lang="en-US" dirty="0"/>
          </a:p>
        </p:txBody>
      </p:sp>
      <p:sp>
        <p:nvSpPr>
          <p:cNvPr id="3" name="Content Placeholder 2"/>
          <p:cNvSpPr>
            <a:spLocks noGrp="1"/>
          </p:cNvSpPr>
          <p:nvPr>
            <p:ph idx="1"/>
          </p:nvPr>
        </p:nvSpPr>
        <p:spPr>
          <a:xfrm>
            <a:off x="1103312" y="1225296"/>
            <a:ext cx="8946541" cy="5023103"/>
          </a:xfrm>
        </p:spPr>
        <p:txBody>
          <a:bodyPr>
            <a:normAutofit/>
          </a:bodyPr>
          <a:lstStyle/>
          <a:p>
            <a:r>
              <a:rPr lang="en-US" sz="2400" b="1" dirty="0" smtClean="0"/>
              <a:t>Data-binding</a:t>
            </a:r>
            <a:r>
              <a:rPr lang="en-US" sz="2400" dirty="0"/>
              <a:t> − It is the automatic synchronization of data between model and view components.</a:t>
            </a:r>
          </a:p>
          <a:p>
            <a:r>
              <a:rPr lang="en-US" sz="2400" b="1" dirty="0"/>
              <a:t>Scope</a:t>
            </a:r>
            <a:r>
              <a:rPr lang="en-US" sz="2400" dirty="0"/>
              <a:t> − These are objects that refer to the model. They act as a glue between controller and view.</a:t>
            </a:r>
          </a:p>
          <a:p>
            <a:r>
              <a:rPr lang="en-US" sz="2400" b="1" dirty="0"/>
              <a:t>Controller</a:t>
            </a:r>
            <a:r>
              <a:rPr lang="en-US" sz="2400" dirty="0"/>
              <a:t> − These are JavaScript functions that are bound to a particular scope.</a:t>
            </a:r>
          </a:p>
          <a:p>
            <a:r>
              <a:rPr lang="en-US" sz="2400" b="1" dirty="0"/>
              <a:t>Services</a:t>
            </a:r>
            <a:r>
              <a:rPr lang="en-US" sz="2400" dirty="0"/>
              <a:t> − AngularJS come with several built-in services for example $http to make a </a:t>
            </a:r>
            <a:r>
              <a:rPr lang="en-US" sz="2400" dirty="0" err="1"/>
              <a:t>XMLHttpRequests</a:t>
            </a:r>
            <a:r>
              <a:rPr lang="en-US" sz="2400" dirty="0"/>
              <a:t>. These are singleton objects which are instantiated only once in app.</a:t>
            </a:r>
          </a:p>
          <a:p>
            <a:endParaRPr lang="en-US" sz="2400" dirty="0"/>
          </a:p>
          <a:p>
            <a:endParaRPr lang="en-US" dirty="0"/>
          </a:p>
        </p:txBody>
      </p:sp>
    </p:spTree>
    <p:extLst>
      <p:ext uri="{BB962C8B-B14F-4D97-AF65-F5344CB8AC3E}">
        <p14:creationId xmlns:p14="http://schemas.microsoft.com/office/powerpoint/2010/main" val="999015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52718"/>
            <a:ext cx="8946541" cy="5795681"/>
          </a:xfrm>
        </p:spPr>
        <p:txBody>
          <a:bodyPr>
            <a:normAutofit/>
          </a:bodyPr>
          <a:lstStyle/>
          <a:p>
            <a:r>
              <a:rPr lang="en-US" sz="2400" b="1" dirty="0" smtClean="0"/>
              <a:t>Directives</a:t>
            </a:r>
            <a:r>
              <a:rPr lang="en-US" sz="2400" dirty="0"/>
              <a:t> − Directives are markers on DOM elements (such as elements, attributes, </a:t>
            </a:r>
            <a:r>
              <a:rPr lang="en-US" sz="2400" dirty="0" err="1"/>
              <a:t>css</a:t>
            </a:r>
            <a:r>
              <a:rPr lang="en-US" sz="2400" dirty="0"/>
              <a:t>, and more). These can be used to create custom HTML tags that serve as new, custom widgets. AngularJS has built-in directives (</a:t>
            </a:r>
            <a:r>
              <a:rPr lang="en-US" sz="2400" dirty="0" err="1"/>
              <a:t>ngBind</a:t>
            </a:r>
            <a:r>
              <a:rPr lang="en-US" sz="2400" dirty="0"/>
              <a:t>, </a:t>
            </a:r>
            <a:r>
              <a:rPr lang="en-US" sz="2400" dirty="0" err="1"/>
              <a:t>ngModel</a:t>
            </a:r>
            <a:r>
              <a:rPr lang="en-US" sz="2400" dirty="0" smtClean="0"/>
              <a:t>...)</a:t>
            </a:r>
          </a:p>
          <a:p>
            <a:r>
              <a:rPr lang="en-US" sz="2400" b="1" dirty="0"/>
              <a:t>Templates</a:t>
            </a:r>
            <a:r>
              <a:rPr lang="en-US" sz="2400" dirty="0"/>
              <a:t> − These are the rendered view with information from the controller and model. These can be a single file (like index.html) or multiple views in one page using "partials</a:t>
            </a:r>
            <a:r>
              <a:rPr lang="en-US" sz="2400" dirty="0" smtClean="0"/>
              <a:t>".</a:t>
            </a:r>
          </a:p>
          <a:p>
            <a:r>
              <a:rPr lang="en-US" sz="2400" b="1" dirty="0"/>
              <a:t>Dependency Injection</a:t>
            </a:r>
            <a:r>
              <a:rPr lang="en-US" sz="2400" dirty="0"/>
              <a:t> − AngularJS has a built-in dependency injection subsystem that helps the developer by making the application easier to develop, understand, and test.</a:t>
            </a:r>
          </a:p>
          <a:p>
            <a:endParaRPr lang="en-US" sz="2400" dirty="0"/>
          </a:p>
          <a:p>
            <a:endParaRPr lang="en-US" sz="2400" dirty="0"/>
          </a:p>
        </p:txBody>
      </p:sp>
    </p:spTree>
    <p:extLst>
      <p:ext uri="{BB962C8B-B14F-4D97-AF65-F5344CB8AC3E}">
        <p14:creationId xmlns:p14="http://schemas.microsoft.com/office/powerpoint/2010/main" val="3181039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JS CDN SCRIPT</a:t>
            </a:r>
            <a:endParaRPr lang="en-US" dirty="0"/>
          </a:p>
        </p:txBody>
      </p:sp>
      <p:sp>
        <p:nvSpPr>
          <p:cNvPr id="3" name="Content Placeholder 2"/>
          <p:cNvSpPr>
            <a:spLocks noGrp="1"/>
          </p:cNvSpPr>
          <p:nvPr>
            <p:ph idx="1"/>
          </p:nvPr>
        </p:nvSpPr>
        <p:spPr>
          <a:xfrm>
            <a:off x="764984" y="1344168"/>
            <a:ext cx="8946541" cy="5023103"/>
          </a:xfrm>
        </p:spPr>
        <p:txBody>
          <a:bodyPr>
            <a:normAutofit/>
          </a:bodyPr>
          <a:lstStyle/>
          <a:p>
            <a:r>
              <a:rPr lang="en-US" sz="2400" dirty="0"/>
              <a:t>&lt;!</a:t>
            </a:r>
            <a:r>
              <a:rPr lang="en-US" sz="2400" dirty="0" err="1"/>
              <a:t>doctype</a:t>
            </a:r>
            <a:r>
              <a:rPr lang="en-US" sz="2400" dirty="0"/>
              <a:t> html&gt;</a:t>
            </a:r>
          </a:p>
          <a:p>
            <a:r>
              <a:rPr lang="en-US" sz="2400" dirty="0"/>
              <a:t>&lt;html </a:t>
            </a:r>
            <a:r>
              <a:rPr lang="en-US" sz="3000" b="1" dirty="0"/>
              <a:t>ng-app</a:t>
            </a:r>
            <a:r>
              <a:rPr lang="en-US" sz="2400" dirty="0" smtClean="0"/>
              <a:t>&gt;</a:t>
            </a:r>
            <a:endParaRPr lang="en-US" sz="2400" dirty="0"/>
          </a:p>
          <a:p>
            <a:r>
              <a:rPr lang="en-US" sz="2400" dirty="0"/>
              <a:t>   &lt;head&gt;</a:t>
            </a:r>
          </a:p>
          <a:p>
            <a:r>
              <a:rPr lang="en-US" sz="2600" b="1" dirty="0"/>
              <a:t>      &lt;script </a:t>
            </a:r>
            <a:r>
              <a:rPr lang="en-US" sz="2600" b="1" dirty="0" err="1"/>
              <a:t>src</a:t>
            </a:r>
            <a:r>
              <a:rPr lang="en-US" sz="2600" b="1" dirty="0"/>
              <a:t> = "https://ajax.googleapis.com/ajax/libs/</a:t>
            </a:r>
            <a:r>
              <a:rPr lang="en-US" sz="2600" b="1" dirty="0" err="1"/>
              <a:t>angularjs</a:t>
            </a:r>
            <a:r>
              <a:rPr lang="en-US" sz="2600" b="1" dirty="0"/>
              <a:t>/1.3.3/angular.min.js"&gt;&lt;/script&gt;</a:t>
            </a:r>
          </a:p>
          <a:p>
            <a:r>
              <a:rPr lang="en-US" sz="2400" dirty="0"/>
              <a:t>   &lt;/head&gt;</a:t>
            </a:r>
          </a:p>
          <a:p>
            <a:r>
              <a:rPr lang="en-US" sz="2400" dirty="0"/>
              <a:t>  </a:t>
            </a:r>
            <a:r>
              <a:rPr lang="en-US" sz="2400" dirty="0" smtClean="0"/>
              <a:t>&lt;</a:t>
            </a:r>
            <a:r>
              <a:rPr lang="en-US" sz="2400" dirty="0"/>
              <a:t>body&gt;</a:t>
            </a:r>
          </a:p>
          <a:p>
            <a:r>
              <a:rPr lang="en-US" sz="2400" dirty="0" smtClean="0"/>
              <a:t>&lt;/</a:t>
            </a:r>
            <a:r>
              <a:rPr lang="en-US" sz="2400" dirty="0"/>
              <a:t>body&gt;</a:t>
            </a:r>
          </a:p>
          <a:p>
            <a:r>
              <a:rPr lang="en-US" sz="2400" dirty="0"/>
              <a:t>&lt;/html&gt;</a:t>
            </a:r>
            <a:endParaRPr lang="en-US" dirty="0"/>
          </a:p>
        </p:txBody>
      </p:sp>
    </p:spTree>
    <p:extLst>
      <p:ext uri="{BB962C8B-B14F-4D97-AF65-F5344CB8AC3E}">
        <p14:creationId xmlns:p14="http://schemas.microsoft.com/office/powerpoint/2010/main" val="33518106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6090</TotalTime>
  <Words>1918</Words>
  <Application>Microsoft Office PowerPoint</Application>
  <PresentationFormat>Widescreen</PresentationFormat>
  <Paragraphs>272</Paragraphs>
  <Slides>35</Slides>
  <Notes>13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Century Gothic</vt:lpstr>
      <vt:lpstr>Menlo</vt:lpstr>
      <vt:lpstr>Wingdings 3</vt:lpstr>
      <vt:lpstr>Ion</vt:lpstr>
      <vt:lpstr>ANGULAR JS</vt:lpstr>
      <vt:lpstr>What is Angular?</vt:lpstr>
      <vt:lpstr>WHAT IS ANGULAR JS – Contd.?</vt:lpstr>
      <vt:lpstr>Why Angular JS?</vt:lpstr>
      <vt:lpstr>WHY ANGULAR JS – Contd.?</vt:lpstr>
      <vt:lpstr>Features of AngularJS</vt:lpstr>
      <vt:lpstr>CORE FEATURES</vt:lpstr>
      <vt:lpstr>PowerPoint Presentation</vt:lpstr>
      <vt:lpstr>ANGULAR JS CDN SCRIPT</vt:lpstr>
      <vt:lpstr>STEPS TO DO AN ANGULAR JS APPLICATION</vt:lpstr>
      <vt:lpstr>SAMPLE</vt:lpstr>
      <vt:lpstr>Template</vt:lpstr>
      <vt:lpstr>Directives</vt:lpstr>
      <vt:lpstr>DIRECTIVES Examples – Contd.</vt:lpstr>
      <vt:lpstr>Angular Expressions</vt:lpstr>
      <vt:lpstr>Angular EXPRESSIONS – Contd.</vt:lpstr>
      <vt:lpstr>TABLES – ng-repeat</vt:lpstr>
      <vt:lpstr>Module</vt:lpstr>
      <vt:lpstr>MODULES</vt:lpstr>
      <vt:lpstr>Data Binding</vt:lpstr>
      <vt:lpstr>Compiler</vt:lpstr>
      <vt:lpstr>Filters</vt:lpstr>
      <vt:lpstr>Controller</vt:lpstr>
      <vt:lpstr>Dependency Injection</vt:lpstr>
      <vt:lpstr>Scopes</vt:lpstr>
      <vt:lpstr>SCOPES – Contd.</vt:lpstr>
      <vt:lpstr>SERVICES</vt:lpstr>
      <vt:lpstr>SERVICES – Contd.</vt:lpstr>
      <vt:lpstr>AJAX Service</vt:lpstr>
      <vt:lpstr>Ng-route</vt:lpstr>
      <vt:lpstr>XML</vt:lpstr>
      <vt:lpstr>XML</vt:lpstr>
      <vt:lpstr>JSON-JAVASCRIPT OBJECT NOTATION</vt:lpstr>
      <vt:lpstr>Class Reading and Exercise – I hour</vt:lpstr>
      <vt:lpstr>2 Class Labs run by TA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JS</dc:title>
  <dc:creator>thejassampath</dc:creator>
  <cp:lastModifiedBy>shalu chawla</cp:lastModifiedBy>
  <cp:revision>44</cp:revision>
  <dcterms:created xsi:type="dcterms:W3CDTF">2016-03-08T04:08:09Z</dcterms:created>
  <dcterms:modified xsi:type="dcterms:W3CDTF">2016-07-30T15:20:17Z</dcterms:modified>
</cp:coreProperties>
</file>