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67" r:id="rId7"/>
    <p:sldId id="269" r:id="rId8"/>
    <p:sldId id="270" r:id="rId9"/>
    <p:sldId id="277" r:id="rId10"/>
    <p:sldId id="271" r:id="rId11"/>
    <p:sldId id="280" r:id="rId12"/>
    <p:sldId id="272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0606" y="-78581"/>
            <a:ext cx="4364831" cy="32718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HOUSE PRICES </a:t>
            </a:r>
            <a:r>
              <a:rPr lang="en-US"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ADVANCED REGRESSION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4166414"/>
            <a:ext cx="8192728" cy="73004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Sheetal Gangarapu</a:t>
            </a:r>
          </a:p>
          <a:p>
            <a:r>
              <a:rPr lang="en-US" sz="2200" dirty="0">
                <a:solidFill>
                  <a:srgbClr val="FFC000"/>
                </a:solidFill>
              </a:rPr>
              <a:t>Disha Bhatnagar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831" y="135731"/>
            <a:ext cx="2493168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9" y="1543050"/>
            <a:ext cx="8865393" cy="3386138"/>
          </a:xfrm>
        </p:spPr>
        <p:txBody>
          <a:bodyPr>
            <a:normAutofit/>
          </a:bodyPr>
          <a:lstStyle/>
          <a:p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To predict home prices </a:t>
            </a:r>
          </a:p>
          <a:p>
            <a:pPr lvl="1"/>
            <a:r>
              <a:rPr lang="en-US" sz="2000" dirty="0"/>
              <a:t>To find out what features add value to a home</a:t>
            </a:r>
          </a:p>
          <a:p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Main hyperparameters </a:t>
            </a:r>
          </a:p>
          <a:p>
            <a:pPr lvl="2"/>
            <a:r>
              <a:rPr lang="en-US" sz="2000" dirty="0" err="1"/>
              <a:t>n_estimators</a:t>
            </a:r>
            <a:r>
              <a:rPr lang="en-US" sz="2000" dirty="0"/>
              <a:t>: number of trees in the forest</a:t>
            </a:r>
          </a:p>
          <a:p>
            <a:pPr lvl="2"/>
            <a:r>
              <a:rPr lang="en-US" sz="2000" dirty="0" err="1"/>
              <a:t>max_features</a:t>
            </a:r>
            <a:r>
              <a:rPr lang="en-US" sz="2000" dirty="0"/>
              <a:t>: number of features to consider when looking for best split</a:t>
            </a:r>
          </a:p>
          <a:p>
            <a:pPr lvl="1"/>
            <a:r>
              <a:rPr lang="en-US" sz="2000" dirty="0"/>
              <a:t>Deeper trees with smaller </a:t>
            </a:r>
            <a:r>
              <a:rPr lang="en-US" sz="2000" dirty="0" err="1"/>
              <a:t>max_features</a:t>
            </a:r>
            <a:r>
              <a:rPr lang="en-US" sz="2000" dirty="0"/>
              <a:t> performs better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A99B4-F2E0-4278-B9AE-974B310B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3" y="1543050"/>
            <a:ext cx="3747139" cy="6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25" y="135731"/>
            <a:ext cx="2428874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8" y="1543050"/>
            <a:ext cx="8524046" cy="3386138"/>
          </a:xfrm>
        </p:spPr>
        <p:txBody>
          <a:bodyPr>
            <a:normAutofit/>
          </a:bodyPr>
          <a:lstStyle/>
          <a:p>
            <a:r>
              <a:rPr lang="en-US" sz="2400" dirty="0"/>
              <a:t>Ridge/Lasso Regression: Regularization reduces the magnitude of the features’ coefficients to improve the accuracy of a model.</a:t>
            </a:r>
          </a:p>
          <a:p>
            <a:r>
              <a:rPr lang="en-US" sz="2400" dirty="0"/>
              <a:t>Gradient Boosting: It uses weak prediction models and combines them to make a strong “learner”.</a:t>
            </a:r>
          </a:p>
          <a:p>
            <a:r>
              <a:rPr lang="en-US" sz="2400" dirty="0"/>
              <a:t>In addition, we are planning to compare the different models to get our best performing model to predict the house price of the test dataset.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856" y="135731"/>
            <a:ext cx="2293143" cy="1057275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624416"/>
          </a:xfrm>
        </p:spPr>
        <p:txBody>
          <a:bodyPr/>
          <a:lstStyle/>
          <a:p>
            <a:r>
              <a:rPr lang="en-US" dirty="0"/>
              <a:t>Prediction of SalePrice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Best Model w.r.t Root Mean Square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F623C-2585-4538-BB70-97708AD2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21" y="2002518"/>
            <a:ext cx="2171700" cy="2038350"/>
          </a:xfrm>
          <a:prstGeom prst="rect">
            <a:avLst/>
          </a:prstGeom>
        </p:spPr>
      </p:pic>
      <p:pic>
        <p:nvPicPr>
          <p:cNvPr id="2052" name="Picture 4" descr="Average house price 'set to jump to £300,000 by 2025' | Daily Mail ...">
            <a:extLst>
              <a:ext uri="{FF2B5EF4-FFF2-40B4-BE49-F238E27FC236}">
                <a16:creationId xmlns:a16="http://schemas.microsoft.com/office/drawing/2014/main" id="{622DCFCF-B553-4BFC-BD44-53AC1C01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028" y="1670438"/>
            <a:ext cx="3680897" cy="24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3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971551"/>
            <a:ext cx="6304935" cy="1266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  <p:pic>
        <p:nvPicPr>
          <p:cNvPr id="1028" name="Picture 4" descr="House Prices: Advanced Regression Techniques - Becoming Human ...">
            <a:extLst>
              <a:ext uri="{FF2B5EF4-FFF2-40B4-BE49-F238E27FC236}">
                <a16:creationId xmlns:a16="http://schemas.microsoft.com/office/drawing/2014/main" id="{6BF64CEE-A051-4183-84E4-E022B7E3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6" y="1964916"/>
            <a:ext cx="4602956" cy="306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8013" y="128588"/>
            <a:ext cx="2185986" cy="10072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5" y="1550194"/>
            <a:ext cx="8872537" cy="322828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Goal: To predict the final price of each house of residential homes in Ames, Iowa by using regression techniques.</a:t>
            </a:r>
          </a:p>
          <a:p>
            <a:pPr algn="just"/>
            <a:r>
              <a:rPr lang="en-US" sz="2400" dirty="0"/>
              <a:t>Data Characteristics:</a:t>
            </a:r>
          </a:p>
          <a:p>
            <a:pPr lvl="1" algn="just"/>
            <a:r>
              <a:rPr lang="en-US" sz="2400" dirty="0"/>
              <a:t>79 Explanatory variables</a:t>
            </a:r>
          </a:p>
          <a:p>
            <a:pPr lvl="1" algn="just"/>
            <a:r>
              <a:rPr lang="en-US" sz="2400" dirty="0"/>
              <a:t>1 Target variable: SalePrice </a:t>
            </a:r>
          </a:p>
          <a:p>
            <a:pPr lvl="1" algn="just"/>
            <a:r>
              <a:rPr lang="en-US" sz="2400" dirty="0"/>
              <a:t>1460 observations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688" y="50006"/>
            <a:ext cx="2500311" cy="11644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1543050"/>
            <a:ext cx="8872537" cy="323542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have noticed the relationship of the following factors with respect to the response variable as well as among the independent variables.</a:t>
            </a:r>
          </a:p>
          <a:p>
            <a:pPr lvl="1" algn="just"/>
            <a:r>
              <a:rPr lang="en-US" sz="2400" dirty="0"/>
              <a:t>Distribution</a:t>
            </a:r>
          </a:p>
          <a:p>
            <a:pPr lvl="1" algn="just"/>
            <a:r>
              <a:rPr lang="en-US" sz="2400" dirty="0"/>
              <a:t>Skewness</a:t>
            </a:r>
          </a:p>
          <a:p>
            <a:pPr lvl="1" algn="just"/>
            <a:r>
              <a:rPr lang="en-US" sz="2400" dirty="0"/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487" y="92869"/>
            <a:ext cx="2957513" cy="11604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of Target Variable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03D54B-60C2-4006-807D-1D86B3D0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2" y="2162109"/>
            <a:ext cx="3489614" cy="24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091D99-7111-4F63-95CC-A9A4303A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71" y="2162110"/>
            <a:ext cx="3221182" cy="240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06A04-3873-4A23-80BE-468346FE9165}"/>
              </a:ext>
            </a:extLst>
          </p:cNvPr>
          <p:cNvSpPr txBox="1"/>
          <p:nvPr/>
        </p:nvSpPr>
        <p:spPr>
          <a:xfrm>
            <a:off x="142875" y="1514475"/>
            <a:ext cx="881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observe that the target variable SalePrice has a right-skewed distribution. Hence, we need to log transform this variable to make it normally distributed which helps in better modelling.</a:t>
            </a:r>
          </a:p>
        </p:txBody>
      </p:sp>
    </p:spTree>
    <p:extLst>
      <p:ext uri="{BB962C8B-B14F-4D97-AF65-F5344CB8AC3E}">
        <p14:creationId xmlns:p14="http://schemas.microsoft.com/office/powerpoint/2010/main" val="50735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3" y="135731"/>
            <a:ext cx="3043236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 of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519084"/>
            <a:ext cx="4400550" cy="347439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summary of SalePrice is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Most of the values fall in a range of $130,000 to $215,000.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5DA92-B059-410E-ABD9-2A52B86B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31" y="1947862"/>
            <a:ext cx="2778919" cy="17094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2C6BDE-2D3D-4611-BBFE-CEE91943049E}"/>
              </a:ext>
            </a:extLst>
          </p:cNvPr>
          <p:cNvSpPr txBox="1">
            <a:spLocks/>
          </p:cNvSpPr>
          <p:nvPr/>
        </p:nvSpPr>
        <p:spPr>
          <a:xfrm>
            <a:off x="4800600" y="1519084"/>
            <a:ext cx="4221956" cy="347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Skewness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SalePrice – 1.88287575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Log SalePrice – 0.1213350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Kurtosis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SalePrice – 6.53628286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/>
              <a:t>Log SalePrice – 0.8095319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069" y="135731"/>
            <a:ext cx="2878930" cy="1117603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248" y="2956595"/>
            <a:ext cx="5941449" cy="22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8A659CA-25F5-491C-B81B-64BC3897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" y="1437511"/>
            <a:ext cx="4204969" cy="357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A0B58-1881-4877-A853-DBF7F5E2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6144"/>
            <a:ext cx="3538463" cy="2527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83182-B7B6-455C-83D2-A7BFD70A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286" y="3905352"/>
            <a:ext cx="3446708" cy="11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293" y="135731"/>
            <a:ext cx="2221705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2" y="1511710"/>
            <a:ext cx="8636042" cy="3117440"/>
          </a:xfrm>
        </p:spPr>
        <p:txBody>
          <a:bodyPr/>
          <a:lstStyle/>
          <a:p>
            <a:r>
              <a:rPr lang="en-US" sz="2400" dirty="0"/>
              <a:t>Normalizing Response Variable</a:t>
            </a:r>
          </a:p>
          <a:p>
            <a:r>
              <a:rPr lang="en-US" sz="2400" dirty="0"/>
              <a:t>Variable Treatment</a:t>
            </a:r>
          </a:p>
          <a:p>
            <a:pPr lvl="1"/>
            <a:r>
              <a:rPr lang="en-US" sz="2400" dirty="0"/>
              <a:t>Missing Value Treatment</a:t>
            </a:r>
          </a:p>
          <a:p>
            <a:pPr lvl="2"/>
            <a:r>
              <a:rPr lang="en-US" dirty="0"/>
              <a:t>Continuous Variable</a:t>
            </a:r>
          </a:p>
          <a:p>
            <a:pPr lvl="2"/>
            <a:r>
              <a:rPr lang="en-US" dirty="0"/>
              <a:t>Categorical Variable</a:t>
            </a:r>
          </a:p>
          <a:p>
            <a:pPr lvl="1"/>
            <a:r>
              <a:rPr lang="en-US" sz="2400" dirty="0"/>
              <a:t>Outlier Treatment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1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944" y="135731"/>
            <a:ext cx="2736056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Missing Value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2" y="1511710"/>
            <a:ext cx="6806029" cy="336747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Numerical Variables – For missing values, we used the median of the corresponding variable</a:t>
            </a:r>
          </a:p>
          <a:p>
            <a:pPr algn="just"/>
            <a:r>
              <a:rPr lang="en-US" sz="2400" dirty="0"/>
              <a:t>Categorical Variables – For missing values, while imputing we take care of two things:</a:t>
            </a:r>
          </a:p>
          <a:p>
            <a:pPr lvl="1" algn="just"/>
            <a:r>
              <a:rPr lang="en-US" sz="2400" dirty="0"/>
              <a:t>Check if the variable has missing value because the house doesn’t have a particular component</a:t>
            </a:r>
          </a:p>
          <a:p>
            <a:pPr lvl="1" algn="just"/>
            <a:r>
              <a:rPr lang="en-US" sz="2400" dirty="0"/>
              <a:t>For other cases, we just use the most frequent occurring category (mode)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B7024-6F95-4A14-9558-A1C8EC4C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1" y="1511710"/>
            <a:ext cx="2147203" cy="29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088" y="135731"/>
            <a:ext cx="2728912" cy="11176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6" y="1507332"/>
            <a:ext cx="8602628" cy="33289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Transformed some of the numerical variables that are really categorical</a:t>
            </a:r>
          </a:p>
          <a:p>
            <a:pPr algn="just"/>
            <a:r>
              <a:rPr lang="en-US" sz="2400" dirty="0"/>
              <a:t>Standardized the numeric variables</a:t>
            </a:r>
          </a:p>
          <a:p>
            <a:pPr algn="just"/>
            <a:r>
              <a:rPr lang="en-US" sz="2400" dirty="0"/>
              <a:t>Label Encoded some of the categorical variables that may contain information in their ordering set</a:t>
            </a:r>
          </a:p>
          <a:p>
            <a:pPr algn="just"/>
            <a:r>
              <a:rPr lang="en-US" sz="2400" dirty="0"/>
              <a:t>Added TotalSF feature: sum(TotalBsmtSF, 1stFlrSF, 2ndFlrSF)</a:t>
            </a:r>
          </a:p>
          <a:p>
            <a:pPr algn="just"/>
            <a:r>
              <a:rPr lang="en-US" sz="2400" dirty="0"/>
              <a:t>Split the data into a training set and a test set to run a model.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9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HOUSE PRICES :  ADVANCED REGRESSION TECHNIQUES</vt:lpstr>
      <vt:lpstr>Overview</vt:lpstr>
      <vt:lpstr>Exploratory Data Analysis</vt:lpstr>
      <vt:lpstr>Distribution of Target Variable</vt:lpstr>
      <vt:lpstr>Summary of Target Variable</vt:lpstr>
      <vt:lpstr>Correlation</vt:lpstr>
      <vt:lpstr>Data Cleaning</vt:lpstr>
      <vt:lpstr>Missing Value Imputation</vt:lpstr>
      <vt:lpstr>Feature Engineering</vt:lpstr>
      <vt:lpstr>Current Experiments</vt:lpstr>
      <vt:lpstr>Future Exploration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2020-04-07T19:28:49Z</dcterms:modified>
</cp:coreProperties>
</file>