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8" r:id="rId9"/>
    <p:sldId id="263" r:id="rId10"/>
    <p:sldId id="264" r:id="rId11"/>
    <p:sldId id="269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4684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15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42BB-A644-3C4A-BA56-2B023882EAC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3259-18F2-CA4A-A108-026EA898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8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B6E4-F8A6-7D43-9E9C-CEF6C749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Screening For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0F68E-F079-D743-8511-F85998A5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/>
              <a:t>Sheethal Sridhar</a:t>
            </a:r>
          </a:p>
        </p:txBody>
      </p:sp>
    </p:spTree>
    <p:extLst>
      <p:ext uri="{BB962C8B-B14F-4D97-AF65-F5344CB8AC3E}">
        <p14:creationId xmlns:p14="http://schemas.microsoft.com/office/powerpoint/2010/main" val="171369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EE7BF-CAE1-0748-A956-908CB977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52" y="1"/>
            <a:ext cx="8304348" cy="67273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49DDD-A041-134A-92F4-BB789A5DD61F}"/>
              </a:ext>
            </a:extLst>
          </p:cNvPr>
          <p:cNvSpPr txBox="1"/>
          <p:nvPr/>
        </p:nvSpPr>
        <p:spPr>
          <a:xfrm>
            <a:off x="1452" y="2209524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the Correlation Matrix we see that BMI – Weight, Age-SBP, Weight-Waist, HDL-Total Chol are highly corelated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Thus keeping one among the co related variables would give us good results</a:t>
            </a:r>
          </a:p>
        </p:txBody>
      </p:sp>
    </p:spTree>
    <p:extLst>
      <p:ext uri="{BB962C8B-B14F-4D97-AF65-F5344CB8AC3E}">
        <p14:creationId xmlns:p14="http://schemas.microsoft.com/office/powerpoint/2010/main" val="3467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5515E-06CC-8444-B1EE-56638CF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5190-5E81-3C4E-9F39-C764FB0F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187" y="-100413"/>
            <a:ext cx="5431971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9350A709-3DC9-0C4D-B9EE-89DA65E4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221186" cy="5061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CE867-647D-3F4A-9D63-B4660200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0"/>
            <a:ext cx="9283700" cy="1524000"/>
          </a:xfrm>
          <a:prstGeom prst="rect">
            <a:avLst/>
          </a:prstGeom>
        </p:spPr>
      </p:pic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8F185A2-E9CE-7D4E-811C-CE5C09B7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69" y="1116903"/>
            <a:ext cx="5046784" cy="39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4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53C152-C2D4-0742-8E44-4B141498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5" y="151824"/>
            <a:ext cx="7821387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ckd of test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31566-AF0F-8343-9B8D-46A0AF6D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9957"/>
            <a:ext cx="5437413" cy="5227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3CAD24-1DF9-8A47-8C33-6A6A0B721C89}"/>
              </a:ext>
            </a:extLst>
          </p:cNvPr>
          <p:cNvSpPr txBox="1"/>
          <p:nvPr/>
        </p:nvSpPr>
        <p:spPr>
          <a:xfrm>
            <a:off x="5970813" y="1165831"/>
            <a:ext cx="62211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People have a higher risk of getting a CKD if they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Cardio Vascular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Peripheral Vascular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levels of HDL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of age greater than 60 have a higher risk of CKD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of the race Hispanic have the higher risk of CKD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8F345-487A-AC4E-BA35-AB0F3AF6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49" y="5451248"/>
            <a:ext cx="20955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082CE-AAFB-784D-966D-90853AF8C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942" y="5451248"/>
            <a:ext cx="2705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B6E4-F8A6-7D43-9E9C-CEF6C749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706" y="657979"/>
            <a:ext cx="8106588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192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5515E-06CC-8444-B1EE-56638CF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 Preparation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52C4E-DF5B-3442-9A10-80C5BCE02721}"/>
              </a:ext>
            </a:extLst>
          </p:cNvPr>
          <p:cNvSpPr txBox="1">
            <a:spLocks/>
          </p:cNvSpPr>
          <p:nvPr/>
        </p:nvSpPr>
        <p:spPr>
          <a:xfrm>
            <a:off x="1538287" y="45636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Changing the data types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0BE5581-0866-0A4C-BE94-4EF991C5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27" y="1749393"/>
            <a:ext cx="5384922" cy="6051582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70EEECB-2548-9642-8507-15D3D4FE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3" y="1749393"/>
            <a:ext cx="4986337" cy="60515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8FDEEB-211E-2649-BDBF-1DE47BD7AA50}"/>
              </a:ext>
            </a:extLst>
          </p:cNvPr>
          <p:cNvCxnSpPr/>
          <p:nvPr/>
        </p:nvCxnSpPr>
        <p:spPr>
          <a:xfrm>
            <a:off x="5395911" y="4775184"/>
            <a:ext cx="105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52C4E-DF5B-3442-9A10-80C5BCE02721}"/>
              </a:ext>
            </a:extLst>
          </p:cNvPr>
          <p:cNvSpPr txBox="1">
            <a:spLocks/>
          </p:cNvSpPr>
          <p:nvPr/>
        </p:nvSpPr>
        <p:spPr>
          <a:xfrm>
            <a:off x="757238" y="35635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Descriptive statistics</a:t>
            </a:r>
          </a:p>
        </p:txBody>
      </p:sp>
      <p:pic>
        <p:nvPicPr>
          <p:cNvPr id="3" name="Picture 2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FDA5BA3D-2738-EC4E-A33E-CE9B387C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888"/>
            <a:ext cx="7715250" cy="5472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2FCAB-7DFD-274B-9CF7-5038694FEFF8}"/>
              </a:ext>
            </a:extLst>
          </p:cNvPr>
          <p:cNvSpPr txBox="1"/>
          <p:nvPr/>
        </p:nvSpPr>
        <p:spPr>
          <a:xfrm>
            <a:off x="7715250" y="1385888"/>
            <a:ext cx="4476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has NAs in variables like Income, Poor Vision, DBP, Unmarried, </a:t>
            </a:r>
            <a:r>
              <a:rPr lang="en-US" dirty="0" err="1">
                <a:solidFill>
                  <a:schemeClr val="bg1"/>
                </a:solidFill>
              </a:rPr>
              <a:t>Educ</a:t>
            </a:r>
            <a:r>
              <a:rPr lang="en-US" dirty="0">
                <a:solidFill>
                  <a:schemeClr val="bg1"/>
                </a:solidFill>
              </a:rPr>
              <a:t>, CareSource, Insured, Weight, Height, BMI, Waist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Nas</a:t>
            </a:r>
            <a:r>
              <a:rPr lang="en-US" dirty="0">
                <a:solidFill>
                  <a:schemeClr val="bg1"/>
                </a:solidFill>
              </a:rPr>
              <a:t> have been removed for all variables in model1 and in model 2 </a:t>
            </a:r>
            <a:r>
              <a:rPr lang="en-US" dirty="0" err="1">
                <a:solidFill>
                  <a:schemeClr val="bg1"/>
                </a:solidFill>
              </a:rPr>
              <a:t>Nas</a:t>
            </a:r>
            <a:r>
              <a:rPr lang="en-US" dirty="0">
                <a:solidFill>
                  <a:schemeClr val="bg1"/>
                </a:solidFill>
              </a:rPr>
              <a:t> have been removed from only those variables which were significant after evaluating model1.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Splitting of training(cp1) and test(cp2)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E7C29B-E86F-D04B-A023-83F0D264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0" y="5633205"/>
            <a:ext cx="2825496" cy="6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5515E-06CC-8444-B1EE-56638CF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 univariate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52C4E-DF5B-3442-9A10-80C5BCE02721}"/>
              </a:ext>
            </a:extLst>
          </p:cNvPr>
          <p:cNvSpPr txBox="1">
            <a:spLocks/>
          </p:cNvSpPr>
          <p:nvPr/>
        </p:nvSpPr>
        <p:spPr>
          <a:xfrm>
            <a:off x="4595812" y="-14156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Univariate analysis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CA674-D91C-A94E-A84A-F9DE1C76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28" y="4061700"/>
            <a:ext cx="3957117" cy="27963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F5A04-A4BD-8147-80E2-D6361B84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012" y="917676"/>
            <a:ext cx="3754433" cy="2713346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11ACF-FA70-114D-86B8-E2DC0119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24" y="4061700"/>
            <a:ext cx="3957117" cy="2727325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C84D8-FC8B-764A-82E7-2A74A8110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19" y="4097218"/>
            <a:ext cx="3741057" cy="272526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B05EA-A2E1-7E47-A923-1F99A0900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0300" y="876452"/>
            <a:ext cx="3741057" cy="2754570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E9BBF-7AA9-8F44-B921-8DC754A9D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109" y="917676"/>
            <a:ext cx="3741057" cy="27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52C4E-DF5B-3442-9A10-80C5BCE02721}"/>
              </a:ext>
            </a:extLst>
          </p:cNvPr>
          <p:cNvSpPr txBox="1">
            <a:spLocks/>
          </p:cNvSpPr>
          <p:nvPr/>
        </p:nvSpPr>
        <p:spPr>
          <a:xfrm>
            <a:off x="4595812" y="-14156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Univariate analysis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B046F-835A-F24C-B9A9-E55B8DDF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3660409"/>
            <a:ext cx="3627578" cy="300037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4C98E-2568-0141-A28E-5C26766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260"/>
            <a:ext cx="3627578" cy="271204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30794-E75C-E447-AEAD-194779375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3" y="886773"/>
            <a:ext cx="3808129" cy="27065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C36DD47-1D0A-F244-86E1-A18443179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35" y="3717106"/>
            <a:ext cx="4428278" cy="288698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DCFAC5-6D2B-8243-B944-E3CA3351B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642" y="869601"/>
            <a:ext cx="4153965" cy="2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5515E-06CC-8444-B1EE-56638CF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52C4E-DF5B-3442-9A10-80C5BCE02721}"/>
              </a:ext>
            </a:extLst>
          </p:cNvPr>
          <p:cNvSpPr txBox="1">
            <a:spLocks/>
          </p:cNvSpPr>
          <p:nvPr/>
        </p:nvSpPr>
        <p:spPr>
          <a:xfrm>
            <a:off x="557212" y="1345645"/>
            <a:ext cx="45148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Anova testing results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759FC-FBF4-A440-B73D-B6314C77CDED}"/>
              </a:ext>
            </a:extLst>
          </p:cNvPr>
          <p:cNvSpPr txBox="1">
            <a:spLocks/>
          </p:cNvSpPr>
          <p:nvPr/>
        </p:nvSpPr>
        <p:spPr>
          <a:xfrm>
            <a:off x="6610350" y="1344335"/>
            <a:ext cx="45148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Chi square testing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568D4-8FB2-EA4F-B8D9-9BAE361028D0}"/>
              </a:ext>
            </a:extLst>
          </p:cNvPr>
          <p:cNvSpPr txBox="1"/>
          <p:nvPr/>
        </p:nvSpPr>
        <p:spPr>
          <a:xfrm>
            <a:off x="557212" y="2743200"/>
            <a:ext cx="553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Hypothesis Accepted for Height and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Hypothesis Rejected for Age, Waist, SBP, DBP, HDL, LDL and Total Chol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A476-BD86-AF40-B938-68453DB5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93" y="4048056"/>
            <a:ext cx="5409407" cy="2321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70E20-7A2D-6F41-BCD6-E07F6CE54154}"/>
              </a:ext>
            </a:extLst>
          </p:cNvPr>
          <p:cNvSpPr txBox="1"/>
          <p:nvPr/>
        </p:nvSpPr>
        <p:spPr>
          <a:xfrm>
            <a:off x="6324599" y="2743200"/>
            <a:ext cx="5538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Significant Variables: </a:t>
            </a:r>
            <a:r>
              <a:rPr lang="en-US" dirty="0">
                <a:solidFill>
                  <a:schemeClr val="bg1"/>
                </a:solidFill>
              </a:rPr>
              <a:t>Education, Marital Status, </a:t>
            </a:r>
            <a:r>
              <a:rPr lang="en-US" dirty="0" err="1">
                <a:solidFill>
                  <a:schemeClr val="bg1"/>
                </a:solidFill>
              </a:rPr>
              <a:t>Racegroup</a:t>
            </a:r>
            <a:r>
              <a:rPr lang="en-US" dirty="0">
                <a:solidFill>
                  <a:schemeClr val="bg1"/>
                </a:solidFill>
              </a:rPr>
              <a:t>, Income, Care Source, Insurance, PVD, Activity, Poor Vision, Smoker, Hypertension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Insignificant Variables: </a:t>
            </a:r>
            <a:r>
              <a:rPr lang="en-US" dirty="0">
                <a:solidFill>
                  <a:schemeClr val="bg1"/>
                </a:solidFill>
              </a:rPr>
              <a:t>Female, Obesity, Dyslipidemia and Fam Diabetes</a:t>
            </a:r>
          </a:p>
        </p:txBody>
      </p:sp>
    </p:spTree>
    <p:extLst>
      <p:ext uri="{BB962C8B-B14F-4D97-AF65-F5344CB8AC3E}">
        <p14:creationId xmlns:p14="http://schemas.microsoft.com/office/powerpoint/2010/main" val="41297695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261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Screening For Chronic Kidney Disease</vt:lpstr>
      <vt:lpstr>Data Preparation</vt:lpstr>
      <vt:lpstr>PowerPoint Presentation</vt:lpstr>
      <vt:lpstr>PowerPoint Presentation</vt:lpstr>
      <vt:lpstr> univariate analysis</vt:lpstr>
      <vt:lpstr>PowerPoint Presentation</vt:lpstr>
      <vt:lpstr>PowerPoint Presentation</vt:lpstr>
      <vt:lpstr> testing</vt:lpstr>
      <vt:lpstr>PowerPoint Presentation</vt:lpstr>
      <vt:lpstr>PowerPoint Presentation</vt:lpstr>
      <vt:lpstr> modeling</vt:lpstr>
      <vt:lpstr>Logistic regression</vt:lpstr>
      <vt:lpstr>Predicting ckd of test data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Chronic Kidney Disease</dc:title>
  <dc:creator>Heremagalur Sridhar, Sheethal</dc:creator>
  <cp:lastModifiedBy>Heremagalur Sridhar, Sheethal</cp:lastModifiedBy>
  <cp:revision>16</cp:revision>
  <dcterms:created xsi:type="dcterms:W3CDTF">2019-03-03T22:27:22Z</dcterms:created>
  <dcterms:modified xsi:type="dcterms:W3CDTF">2019-03-04T19:56:00Z</dcterms:modified>
</cp:coreProperties>
</file>