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8" r:id="rId3"/>
    <p:sldId id="266" r:id="rId4"/>
    <p:sldId id="270" r:id="rId5"/>
    <p:sldId id="271" r:id="rId6"/>
    <p:sldId id="272" r:id="rId7"/>
    <p:sldId id="276" r:id="rId8"/>
    <p:sldId id="277" r:id="rId9"/>
    <p:sldId id="269" r:id="rId10"/>
    <p:sldId id="256" r:id="rId11"/>
    <p:sldId id="258" r:id="rId12"/>
    <p:sldId id="259" r:id="rId13"/>
    <p:sldId id="260" r:id="rId14"/>
    <p:sldId id="262" r:id="rId15"/>
    <p:sldId id="263" r:id="rId16"/>
    <p:sldId id="26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6"/>
    <p:restoredTop sz="94650"/>
  </p:normalViewPr>
  <p:slideViewPr>
    <p:cSldViewPr snapToGrid="0" snapToObjects="1">
      <p:cViewPr varScale="1">
        <p:scale>
          <a:sx n="120" d="100"/>
          <a:sy n="120" d="100"/>
        </p:scale>
        <p:origin x="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852E-49C6-D04E-9C33-5FEDD22E1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A9666-53E3-DF4A-999D-3C94038D7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8A19B6-9F2D-0144-8923-C217363B2DEC}"/>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5" name="Footer Placeholder 4">
            <a:extLst>
              <a:ext uri="{FF2B5EF4-FFF2-40B4-BE49-F238E27FC236}">
                <a16:creationId xmlns:a16="http://schemas.microsoft.com/office/drawing/2014/main" id="{CD0E8735-078A-5346-AEA5-7E1289F5C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5DC3E-4575-874C-A3AF-DF4AB9F1E179}"/>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204755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1E6B-22FD-0248-BD13-0D2EB8150F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709879-14B6-7345-8CB9-6F937489F7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4D16F-F675-BD46-8141-CD5598981FA0}"/>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5" name="Footer Placeholder 4">
            <a:extLst>
              <a:ext uri="{FF2B5EF4-FFF2-40B4-BE49-F238E27FC236}">
                <a16:creationId xmlns:a16="http://schemas.microsoft.com/office/drawing/2014/main" id="{10257246-8F77-2B45-8123-24B54037A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43D70-6DAF-0D41-BB5A-7425ABEE9B09}"/>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246822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7A967-F0CA-0443-9A8A-514DBFE55A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5BC74-9419-1549-964F-AAAA73D1E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A196D3-599A-5F46-B47B-B0889FF1C0AE}"/>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5" name="Footer Placeholder 4">
            <a:extLst>
              <a:ext uri="{FF2B5EF4-FFF2-40B4-BE49-F238E27FC236}">
                <a16:creationId xmlns:a16="http://schemas.microsoft.com/office/drawing/2014/main" id="{B1B25042-62C3-E140-BED2-0B140A76F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E8A74-ACD3-C44E-A675-C3DDB49723D9}"/>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248167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0589-1679-5A41-817B-8E522D761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442BA-3603-2641-BE94-8DFE1171D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E0A59-C2D0-FC4B-A4C2-BF704AECC320}"/>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5" name="Footer Placeholder 4">
            <a:extLst>
              <a:ext uri="{FF2B5EF4-FFF2-40B4-BE49-F238E27FC236}">
                <a16:creationId xmlns:a16="http://schemas.microsoft.com/office/drawing/2014/main" id="{FF1BD619-8423-F84E-976B-EBDE0C1E4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3C5D2-0CF9-B146-BF3F-DAD0CFE1BBEC}"/>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344915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9597-2676-E941-964E-B921E4CD81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9D4BC7-A1A2-6E42-B134-90772BD879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751FB5-1F3F-4B41-9F1F-973ACCE5984D}"/>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5" name="Footer Placeholder 4">
            <a:extLst>
              <a:ext uri="{FF2B5EF4-FFF2-40B4-BE49-F238E27FC236}">
                <a16:creationId xmlns:a16="http://schemas.microsoft.com/office/drawing/2014/main" id="{9D1D36DF-78E1-D44C-B357-2D8FE177D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761CC-67A8-C54B-AA61-3990C8ADF42F}"/>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113351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3C3F-69AE-F34C-A033-5C54CC517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D99EDC-9DB9-8C40-BFE5-0485A9039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D56D8F-11C5-3444-B760-0F92E9FB1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9645DE-16DD-F844-9EEA-E89EF83CD5D4}"/>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6" name="Footer Placeholder 5">
            <a:extLst>
              <a:ext uri="{FF2B5EF4-FFF2-40B4-BE49-F238E27FC236}">
                <a16:creationId xmlns:a16="http://schemas.microsoft.com/office/drawing/2014/main" id="{7719F749-C980-504E-AE09-BA559B2EE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325001-5504-084E-889E-E542812646D7}"/>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300178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2B31-DD33-AE45-940D-DBEA3282FD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B302A-17A1-564E-81CD-6F3871DC3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F2BB3-8428-BE42-9EDE-93E4B6C9E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FDFE85-4986-E64A-9AC9-182839C04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AEB86-ACEF-5449-90B8-F116E60522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85BB73-7F08-6341-AECE-019CC805B658}"/>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8" name="Footer Placeholder 7">
            <a:extLst>
              <a:ext uri="{FF2B5EF4-FFF2-40B4-BE49-F238E27FC236}">
                <a16:creationId xmlns:a16="http://schemas.microsoft.com/office/drawing/2014/main" id="{A2B4CF57-3ACC-4E46-B7B4-E7AE50FA2D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FCE95F-B4E6-224D-98CD-85CA0AF4A4E2}"/>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306963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BBA5-E276-5746-A634-7E438353A9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CB91F1-31BF-4E4B-B072-6B0DA72BCBED}"/>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4" name="Footer Placeholder 3">
            <a:extLst>
              <a:ext uri="{FF2B5EF4-FFF2-40B4-BE49-F238E27FC236}">
                <a16:creationId xmlns:a16="http://schemas.microsoft.com/office/drawing/2014/main" id="{9A9F78E8-F479-CA40-B6B0-022828EFF9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58B3E5-729F-1040-BC8A-4EFE35693868}"/>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292299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74130-B8BA-7040-A283-66A6769FD988}"/>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3" name="Footer Placeholder 2">
            <a:extLst>
              <a:ext uri="{FF2B5EF4-FFF2-40B4-BE49-F238E27FC236}">
                <a16:creationId xmlns:a16="http://schemas.microsoft.com/office/drawing/2014/main" id="{65DC48F1-4C48-6349-BE69-37F4899740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E4A605-BA99-0E46-8F05-BDA9909C5310}"/>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277160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CFA8-EBA9-E349-A8CC-16A6EFB06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395D7E-F6D2-CD41-8B81-08426BF6E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0AF08B-86DA-7249-B7BB-0FD53A632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B95F2-4515-244B-A853-925C534E211E}"/>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6" name="Footer Placeholder 5">
            <a:extLst>
              <a:ext uri="{FF2B5EF4-FFF2-40B4-BE49-F238E27FC236}">
                <a16:creationId xmlns:a16="http://schemas.microsoft.com/office/drawing/2014/main" id="{404F897C-55CC-9247-A236-76534B9C0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27EDB-62A1-7340-A0A8-DADA60EEE34C}"/>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163206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7D6B-0D99-BE45-9B12-332699776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CA1677-354F-0147-8595-A58435685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26A7A-6F48-2042-9B17-07D49B38D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2C16E-5A06-7349-8041-7FEE8136520B}"/>
              </a:ext>
            </a:extLst>
          </p:cNvPr>
          <p:cNvSpPr>
            <a:spLocks noGrp="1"/>
          </p:cNvSpPr>
          <p:nvPr>
            <p:ph type="dt" sz="half" idx="10"/>
          </p:nvPr>
        </p:nvSpPr>
        <p:spPr/>
        <p:txBody>
          <a:bodyPr/>
          <a:lstStyle/>
          <a:p>
            <a:fld id="{EF074738-A82E-F942-AA65-52DECB4C45F3}" type="datetimeFigureOut">
              <a:rPr lang="en-US" smtClean="0"/>
              <a:t>2/17/19</a:t>
            </a:fld>
            <a:endParaRPr lang="en-US"/>
          </a:p>
        </p:txBody>
      </p:sp>
      <p:sp>
        <p:nvSpPr>
          <p:cNvPr id="6" name="Footer Placeholder 5">
            <a:extLst>
              <a:ext uri="{FF2B5EF4-FFF2-40B4-BE49-F238E27FC236}">
                <a16:creationId xmlns:a16="http://schemas.microsoft.com/office/drawing/2014/main" id="{C7FC5CE1-AE95-644B-8432-190D9A1A6D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FB0E9-49E2-DE47-9355-2D9B12A30F43}"/>
              </a:ext>
            </a:extLst>
          </p:cNvPr>
          <p:cNvSpPr>
            <a:spLocks noGrp="1"/>
          </p:cNvSpPr>
          <p:nvPr>
            <p:ph type="sldNum" sz="quarter" idx="12"/>
          </p:nvPr>
        </p:nvSpPr>
        <p:spPr/>
        <p:txBody>
          <a:bodyPr/>
          <a:lstStyle/>
          <a:p>
            <a:fld id="{C256B330-75B7-6D44-92B7-DFA66396123F}" type="slidenum">
              <a:rPr lang="en-US" smtClean="0"/>
              <a:t>‹#›</a:t>
            </a:fld>
            <a:endParaRPr lang="en-US"/>
          </a:p>
        </p:txBody>
      </p:sp>
    </p:spTree>
    <p:extLst>
      <p:ext uri="{BB962C8B-B14F-4D97-AF65-F5344CB8AC3E}">
        <p14:creationId xmlns:p14="http://schemas.microsoft.com/office/powerpoint/2010/main" val="280259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2286D-C3E4-E047-BFB5-7341F3A73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6B7ED-11F0-2C40-92DD-7EFDEBA6C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4D1B1-E412-2341-9A6D-63C97C0D3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74738-A82E-F942-AA65-52DECB4C45F3}" type="datetimeFigureOut">
              <a:rPr lang="en-US" smtClean="0"/>
              <a:t>2/17/19</a:t>
            </a:fld>
            <a:endParaRPr lang="en-US"/>
          </a:p>
        </p:txBody>
      </p:sp>
      <p:sp>
        <p:nvSpPr>
          <p:cNvPr id="5" name="Footer Placeholder 4">
            <a:extLst>
              <a:ext uri="{FF2B5EF4-FFF2-40B4-BE49-F238E27FC236}">
                <a16:creationId xmlns:a16="http://schemas.microsoft.com/office/drawing/2014/main" id="{E7CD5F00-7698-DE4A-83C6-447C79F1B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4E35C-A4CA-5245-9D1B-CDBFCE066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56B330-75B7-6D44-92B7-DFA66396123F}" type="slidenum">
              <a:rPr lang="en-US" smtClean="0"/>
              <a:t>‹#›</a:t>
            </a:fld>
            <a:endParaRPr lang="en-US"/>
          </a:p>
        </p:txBody>
      </p:sp>
    </p:spTree>
    <p:extLst>
      <p:ext uri="{BB962C8B-B14F-4D97-AF65-F5344CB8AC3E}">
        <p14:creationId xmlns:p14="http://schemas.microsoft.com/office/powerpoint/2010/main" val="319377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3B4088-0BBB-2343-B809-6A4FE0B5A107}"/>
              </a:ext>
            </a:extLst>
          </p:cNvPr>
          <p:cNvSpPr>
            <a:spLocks noGrp="1"/>
          </p:cNvSpPr>
          <p:nvPr>
            <p:ph type="ctrTitle"/>
          </p:nvPr>
        </p:nvSpPr>
        <p:spPr>
          <a:xfrm>
            <a:off x="1524000" y="1122362"/>
            <a:ext cx="9144000" cy="2840037"/>
          </a:xfrm>
        </p:spPr>
        <p:txBody>
          <a:bodyPr vert="horz" lIns="91440" tIns="45720" rIns="91440" bIns="45720" rtlCol="0">
            <a:normAutofit/>
          </a:bodyPr>
          <a:lstStyle/>
          <a:p>
            <a:r>
              <a:rPr lang="en-US" sz="5800" dirty="0"/>
              <a:t>HINTS5C5 – Data Analysis for online medical record access</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8E72621-0AF6-574D-89E7-DB996FAE8CBB}"/>
              </a:ext>
            </a:extLst>
          </p:cNvPr>
          <p:cNvSpPr txBox="1"/>
          <p:nvPr/>
        </p:nvSpPr>
        <p:spPr>
          <a:xfrm>
            <a:off x="9001626" y="5645555"/>
            <a:ext cx="3332747" cy="523220"/>
          </a:xfrm>
          <a:prstGeom prst="rect">
            <a:avLst/>
          </a:prstGeom>
          <a:noFill/>
        </p:spPr>
        <p:txBody>
          <a:bodyPr wrap="square" rtlCol="0">
            <a:spAutoFit/>
          </a:bodyPr>
          <a:lstStyle/>
          <a:p>
            <a:r>
              <a:rPr lang="en-US" sz="2800" dirty="0" err="1"/>
              <a:t>Sheethal</a:t>
            </a:r>
            <a:r>
              <a:rPr lang="en-US" sz="2800" dirty="0"/>
              <a:t> Sridhar</a:t>
            </a:r>
          </a:p>
        </p:txBody>
      </p:sp>
    </p:spTree>
    <p:extLst>
      <p:ext uri="{BB962C8B-B14F-4D97-AF65-F5344CB8AC3E}">
        <p14:creationId xmlns:p14="http://schemas.microsoft.com/office/powerpoint/2010/main" val="10731796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819CE-C3A5-C84C-9B68-FFA7969C167D}"/>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dirty="0">
                <a:solidFill>
                  <a:srgbClr val="FFFFFF"/>
                </a:solidFill>
                <a:latin typeface="+mj-lt"/>
                <a:ea typeface="+mj-ea"/>
                <a:cs typeface="+mj-cs"/>
              </a:rPr>
              <a:t>Usage of Internet to Seek Health Info</a:t>
            </a:r>
          </a:p>
        </p:txBody>
      </p:sp>
      <p:pic>
        <p:nvPicPr>
          <p:cNvPr id="7" name="Picture 6" descr="A screenshot of a cell phone&#10;&#10;Description automatically generated">
            <a:extLst>
              <a:ext uri="{FF2B5EF4-FFF2-40B4-BE49-F238E27FC236}">
                <a16:creationId xmlns:a16="http://schemas.microsoft.com/office/drawing/2014/main" id="{88FA6FCC-55CE-E646-9708-7278D69BD327}"/>
              </a:ext>
            </a:extLst>
          </p:cNvPr>
          <p:cNvPicPr>
            <a:picLocks noChangeAspect="1"/>
          </p:cNvPicPr>
          <p:nvPr/>
        </p:nvPicPr>
        <p:blipFill>
          <a:blip r:embed="rId2"/>
          <a:stretch>
            <a:fillRect/>
          </a:stretch>
        </p:blipFill>
        <p:spPr>
          <a:xfrm>
            <a:off x="3824287" y="0"/>
            <a:ext cx="7188199" cy="4162926"/>
          </a:xfrm>
          <a:prstGeom prst="rect">
            <a:avLst/>
          </a:prstGeom>
        </p:spPr>
      </p:pic>
      <p:sp>
        <p:nvSpPr>
          <p:cNvPr id="8" name="TextBox 7">
            <a:extLst>
              <a:ext uri="{FF2B5EF4-FFF2-40B4-BE49-F238E27FC236}">
                <a16:creationId xmlns:a16="http://schemas.microsoft.com/office/drawing/2014/main" id="{390AEB31-325B-144A-B55D-C48C22551962}"/>
              </a:ext>
            </a:extLst>
          </p:cNvPr>
          <p:cNvSpPr txBox="1"/>
          <p:nvPr/>
        </p:nvSpPr>
        <p:spPr>
          <a:xfrm>
            <a:off x="3824287" y="4349416"/>
            <a:ext cx="6286500" cy="1938992"/>
          </a:xfrm>
          <a:prstGeom prst="rect">
            <a:avLst/>
          </a:prstGeom>
          <a:noFill/>
        </p:spPr>
        <p:txBody>
          <a:bodyPr wrap="square" rtlCol="0">
            <a:spAutoFit/>
          </a:bodyPr>
          <a:lstStyle/>
          <a:p>
            <a:r>
              <a:rPr lang="en-US" sz="2000" b="1" dirty="0"/>
              <a:t>Important Variables are:</a:t>
            </a:r>
          </a:p>
          <a:p>
            <a:r>
              <a:rPr lang="en-US" sz="2000" dirty="0" err="1"/>
              <a:t>Electronic_TestResults</a:t>
            </a:r>
            <a:endParaRPr lang="en-US" sz="2000" dirty="0"/>
          </a:p>
          <a:p>
            <a:r>
              <a:rPr lang="en-US" sz="2000" dirty="0" err="1"/>
              <a:t>Electronic_TalkDoctor</a:t>
            </a:r>
            <a:endParaRPr lang="en-US" sz="2000" dirty="0"/>
          </a:p>
          <a:p>
            <a:r>
              <a:rPr lang="en-US" sz="2000" dirty="0" err="1"/>
              <a:t>Electronic_TrackedHealthCosts</a:t>
            </a:r>
            <a:endParaRPr lang="en-US" sz="2000" dirty="0"/>
          </a:p>
          <a:p>
            <a:r>
              <a:rPr lang="en-US" sz="2000" dirty="0" err="1"/>
              <a:t>SharedHealthDeviceInfo</a:t>
            </a:r>
            <a:endParaRPr lang="en-US" sz="2000" dirty="0"/>
          </a:p>
          <a:p>
            <a:r>
              <a:rPr lang="en-US" sz="2000" dirty="0" err="1"/>
              <a:t>Electronic_BuyMedicine</a:t>
            </a:r>
            <a:endParaRPr lang="en-US" sz="2000" dirty="0"/>
          </a:p>
        </p:txBody>
      </p:sp>
    </p:spTree>
    <p:extLst>
      <p:ext uri="{BB962C8B-B14F-4D97-AF65-F5344CB8AC3E}">
        <p14:creationId xmlns:p14="http://schemas.microsoft.com/office/powerpoint/2010/main" val="2336027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819CE-C3A5-C84C-9B68-FFA7969C167D}"/>
              </a:ext>
            </a:extLst>
          </p:cNvPr>
          <p:cNvSpPr>
            <a:spLocks noGrp="1"/>
          </p:cNvSpPr>
          <p:nvPr>
            <p:ph type="ctrTitle"/>
          </p:nvPr>
        </p:nvSpPr>
        <p:spPr>
          <a:xfrm>
            <a:off x="694509" y="1487272"/>
            <a:ext cx="2750439"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dirty="0">
                <a:solidFill>
                  <a:srgbClr val="FFFFFF"/>
                </a:solidFill>
                <a:latin typeface="+mj-lt"/>
                <a:ea typeface="+mj-ea"/>
                <a:cs typeface="+mj-cs"/>
              </a:rPr>
              <a:t>Health Care-Info about visiting a doctor</a:t>
            </a:r>
          </a:p>
        </p:txBody>
      </p:sp>
      <p:pic>
        <p:nvPicPr>
          <p:cNvPr id="4" name="Picture 3" descr="A screenshot of a social media post&#10;&#10;Description automatically generated">
            <a:extLst>
              <a:ext uri="{FF2B5EF4-FFF2-40B4-BE49-F238E27FC236}">
                <a16:creationId xmlns:a16="http://schemas.microsoft.com/office/drawing/2014/main" id="{AD30393C-C26C-EF40-BAE4-A6FAF7A18639}"/>
              </a:ext>
            </a:extLst>
          </p:cNvPr>
          <p:cNvPicPr>
            <a:picLocks noChangeAspect="1"/>
          </p:cNvPicPr>
          <p:nvPr/>
        </p:nvPicPr>
        <p:blipFill>
          <a:blip r:embed="rId2"/>
          <a:stretch>
            <a:fillRect/>
          </a:stretch>
        </p:blipFill>
        <p:spPr>
          <a:xfrm>
            <a:off x="4038600" y="128588"/>
            <a:ext cx="7809788" cy="4275857"/>
          </a:xfrm>
          <a:prstGeom prst="rect">
            <a:avLst/>
          </a:prstGeom>
        </p:spPr>
      </p:pic>
      <p:sp>
        <p:nvSpPr>
          <p:cNvPr id="8" name="TextBox 7">
            <a:extLst>
              <a:ext uri="{FF2B5EF4-FFF2-40B4-BE49-F238E27FC236}">
                <a16:creationId xmlns:a16="http://schemas.microsoft.com/office/drawing/2014/main" id="{390AEB31-325B-144A-B55D-C48C22551962}"/>
              </a:ext>
            </a:extLst>
          </p:cNvPr>
          <p:cNvSpPr txBox="1"/>
          <p:nvPr/>
        </p:nvSpPr>
        <p:spPr>
          <a:xfrm>
            <a:off x="4038600" y="4884873"/>
            <a:ext cx="7188199" cy="1292090"/>
          </a:xfrm>
          <a:prstGeom prst="rect">
            <a:avLst/>
          </a:prstGeom>
        </p:spPr>
        <p:txBody>
          <a:bodyPr vert="horz" lIns="91440" tIns="45720" rIns="91440" bIns="45720" rtlCol="0">
            <a:noAutofit/>
          </a:bodyPr>
          <a:lstStyle/>
          <a:p>
            <a:pPr>
              <a:lnSpc>
                <a:spcPct val="90000"/>
              </a:lnSpc>
              <a:spcAft>
                <a:spcPts val="600"/>
              </a:spcAft>
            </a:pPr>
            <a:r>
              <a:rPr lang="en-US" b="1" dirty="0"/>
              <a:t>Important Variables are:</a:t>
            </a:r>
            <a:endParaRPr lang="en-US" dirty="0"/>
          </a:p>
          <a:p>
            <a:pPr>
              <a:lnSpc>
                <a:spcPct val="90000"/>
              </a:lnSpc>
              <a:spcAft>
                <a:spcPts val="600"/>
              </a:spcAft>
            </a:pPr>
            <a:r>
              <a:rPr lang="en-US" dirty="0"/>
              <a:t>MostRecentCheckup2 </a:t>
            </a:r>
          </a:p>
          <a:p>
            <a:pPr>
              <a:lnSpc>
                <a:spcPct val="90000"/>
              </a:lnSpc>
              <a:spcAft>
                <a:spcPts val="600"/>
              </a:spcAft>
            </a:pPr>
            <a:r>
              <a:rPr lang="en-US" dirty="0" err="1"/>
              <a:t>FreqGoProvider</a:t>
            </a:r>
            <a:r>
              <a:rPr lang="en-US" dirty="0"/>
              <a:t> </a:t>
            </a:r>
          </a:p>
          <a:p>
            <a:pPr>
              <a:lnSpc>
                <a:spcPct val="90000"/>
              </a:lnSpc>
              <a:spcAft>
                <a:spcPts val="600"/>
              </a:spcAft>
            </a:pPr>
            <a:r>
              <a:rPr lang="en-US" dirty="0" err="1"/>
              <a:t>HealthIns_InsuranceEmp</a:t>
            </a:r>
            <a:endParaRPr lang="en-US" dirty="0"/>
          </a:p>
          <a:p>
            <a:pPr>
              <a:lnSpc>
                <a:spcPct val="90000"/>
              </a:lnSpc>
              <a:spcAft>
                <a:spcPts val="600"/>
              </a:spcAft>
            </a:pPr>
            <a:r>
              <a:rPr lang="en-US" dirty="0" err="1"/>
              <a:t>HealthIns_InsurancePriv</a:t>
            </a:r>
            <a:endParaRPr lang="en-US" dirty="0"/>
          </a:p>
        </p:txBody>
      </p:sp>
    </p:spTree>
    <p:extLst>
      <p:ext uri="{BB962C8B-B14F-4D97-AF65-F5344CB8AC3E}">
        <p14:creationId xmlns:p14="http://schemas.microsoft.com/office/powerpoint/2010/main" val="36928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819CE-C3A5-C84C-9B68-FFA7969C167D}"/>
              </a:ext>
            </a:extLst>
          </p:cNvPr>
          <p:cNvSpPr>
            <a:spLocks noGrp="1"/>
          </p:cNvSpPr>
          <p:nvPr>
            <p:ph type="ctr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dirty="0">
                <a:solidFill>
                  <a:srgbClr val="FFFFFF"/>
                </a:solidFill>
              </a:rPr>
              <a:t>Medical Records</a:t>
            </a:r>
            <a:endParaRPr lang="en-US" sz="2600" kern="1200" dirty="0">
              <a:solidFill>
                <a:srgbClr val="FFFFFF"/>
              </a:solidFill>
              <a:latin typeface="+mj-lt"/>
              <a:ea typeface="+mj-ea"/>
              <a:cs typeface="+mj-cs"/>
            </a:endParaRPr>
          </a:p>
        </p:txBody>
      </p:sp>
      <p:pic>
        <p:nvPicPr>
          <p:cNvPr id="5" name="Picture 4" descr="A screenshot of a social media post&#10;&#10;Description automatically generated">
            <a:extLst>
              <a:ext uri="{FF2B5EF4-FFF2-40B4-BE49-F238E27FC236}">
                <a16:creationId xmlns:a16="http://schemas.microsoft.com/office/drawing/2014/main" id="{36319CD3-07B7-A542-A0CB-737713F1571C}"/>
              </a:ext>
            </a:extLst>
          </p:cNvPr>
          <p:cNvPicPr>
            <a:picLocks noChangeAspect="1"/>
          </p:cNvPicPr>
          <p:nvPr/>
        </p:nvPicPr>
        <p:blipFill>
          <a:blip r:embed="rId2"/>
          <a:stretch>
            <a:fillRect/>
          </a:stretch>
        </p:blipFill>
        <p:spPr>
          <a:xfrm>
            <a:off x="4038600" y="0"/>
            <a:ext cx="7935941" cy="4404445"/>
          </a:xfrm>
          <a:prstGeom prst="rect">
            <a:avLst/>
          </a:prstGeom>
        </p:spPr>
      </p:pic>
      <p:sp>
        <p:nvSpPr>
          <p:cNvPr id="8" name="TextBox 7">
            <a:extLst>
              <a:ext uri="{FF2B5EF4-FFF2-40B4-BE49-F238E27FC236}">
                <a16:creationId xmlns:a16="http://schemas.microsoft.com/office/drawing/2014/main" id="{390AEB31-325B-144A-B55D-C48C22551962}"/>
              </a:ext>
            </a:extLst>
          </p:cNvPr>
          <p:cNvSpPr txBox="1"/>
          <p:nvPr/>
        </p:nvSpPr>
        <p:spPr>
          <a:xfrm>
            <a:off x="4038600" y="4523925"/>
            <a:ext cx="7188199" cy="1696401"/>
          </a:xfrm>
          <a:prstGeom prst="rect">
            <a:avLst/>
          </a:prstGeom>
        </p:spPr>
        <p:txBody>
          <a:bodyPr vert="horz" lIns="91440" tIns="45720" rIns="91440" bIns="45720" rtlCol="0">
            <a:noAutofit/>
          </a:bodyPr>
          <a:lstStyle/>
          <a:p>
            <a:pPr>
              <a:lnSpc>
                <a:spcPct val="90000"/>
              </a:lnSpc>
              <a:spcAft>
                <a:spcPts val="600"/>
              </a:spcAft>
            </a:pPr>
            <a:r>
              <a:rPr lang="en-US" sz="1600" b="1" dirty="0"/>
              <a:t> Important Variables are:</a:t>
            </a:r>
            <a:endParaRPr lang="en-US" sz="1600" dirty="0"/>
          </a:p>
          <a:p>
            <a:pPr>
              <a:lnSpc>
                <a:spcPct val="90000"/>
              </a:lnSpc>
              <a:spcAft>
                <a:spcPts val="600"/>
              </a:spcAft>
            </a:pPr>
            <a:r>
              <a:rPr lang="en-US" sz="1600" dirty="0" err="1"/>
              <a:t>UsefulOnlineMedRec</a:t>
            </a:r>
            <a:r>
              <a:rPr lang="en-US" sz="1600" dirty="0"/>
              <a:t> </a:t>
            </a:r>
          </a:p>
          <a:p>
            <a:pPr>
              <a:lnSpc>
                <a:spcPct val="90000"/>
              </a:lnSpc>
              <a:spcAft>
                <a:spcPts val="600"/>
              </a:spcAft>
            </a:pPr>
            <a:r>
              <a:rPr lang="en-US" sz="1600" dirty="0" err="1"/>
              <a:t>NotAccessed_NoRecord</a:t>
            </a:r>
            <a:r>
              <a:rPr lang="en-US" sz="1600" dirty="0"/>
              <a:t> </a:t>
            </a:r>
          </a:p>
          <a:p>
            <a:pPr>
              <a:lnSpc>
                <a:spcPct val="90000"/>
              </a:lnSpc>
              <a:spcAft>
                <a:spcPts val="600"/>
              </a:spcAft>
            </a:pPr>
            <a:r>
              <a:rPr lang="en-US" sz="1600" dirty="0" err="1"/>
              <a:t>RecordsOnline_RequestCorrection</a:t>
            </a:r>
            <a:endParaRPr lang="en-US" sz="1600" dirty="0"/>
          </a:p>
          <a:p>
            <a:pPr>
              <a:lnSpc>
                <a:spcPct val="90000"/>
              </a:lnSpc>
              <a:spcAft>
                <a:spcPts val="600"/>
              </a:spcAft>
            </a:pPr>
            <a:r>
              <a:rPr lang="en-US" sz="1600" dirty="0" err="1"/>
              <a:t>RecordsOnline_AddHealthInfo</a:t>
            </a:r>
            <a:endParaRPr lang="en-US" sz="1600" dirty="0"/>
          </a:p>
          <a:p>
            <a:pPr>
              <a:lnSpc>
                <a:spcPct val="90000"/>
              </a:lnSpc>
              <a:spcAft>
                <a:spcPts val="600"/>
              </a:spcAft>
            </a:pPr>
            <a:r>
              <a:rPr lang="en-US" sz="1600" dirty="0" err="1"/>
              <a:t>ConfidentInfoSafe</a:t>
            </a:r>
            <a:endParaRPr lang="en-US" sz="1600" dirty="0"/>
          </a:p>
          <a:p>
            <a:pPr>
              <a:lnSpc>
                <a:spcPct val="90000"/>
              </a:lnSpc>
              <a:spcAft>
                <a:spcPts val="600"/>
              </a:spcAft>
            </a:pPr>
            <a:r>
              <a:rPr lang="en-US" sz="1600" dirty="0" err="1"/>
              <a:t>RecordsOnline_Allergies</a:t>
            </a:r>
            <a:endParaRPr lang="en-US" sz="1600" dirty="0"/>
          </a:p>
        </p:txBody>
      </p:sp>
    </p:spTree>
    <p:extLst>
      <p:ext uri="{BB962C8B-B14F-4D97-AF65-F5344CB8AC3E}">
        <p14:creationId xmlns:p14="http://schemas.microsoft.com/office/powerpoint/2010/main" val="176617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819CE-C3A5-C84C-9B68-FFA7969C167D}"/>
              </a:ext>
            </a:extLst>
          </p:cNvPr>
          <p:cNvSpPr>
            <a:spLocks noGrp="1"/>
          </p:cNvSpPr>
          <p:nvPr>
            <p:ph type="ctr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dirty="0">
                <a:solidFill>
                  <a:srgbClr val="FFFFFF"/>
                </a:solidFill>
                <a:latin typeface="+mj-lt"/>
                <a:ea typeface="+mj-ea"/>
                <a:cs typeface="+mj-cs"/>
              </a:rPr>
              <a:t>Overall Patient Health &amp; Physical Activity</a:t>
            </a:r>
          </a:p>
        </p:txBody>
      </p:sp>
      <p:pic>
        <p:nvPicPr>
          <p:cNvPr id="4" name="Picture 3" descr="A screenshot of a cell phone&#10;&#10;Description automatically generated">
            <a:extLst>
              <a:ext uri="{FF2B5EF4-FFF2-40B4-BE49-F238E27FC236}">
                <a16:creationId xmlns:a16="http://schemas.microsoft.com/office/drawing/2014/main" id="{9B351F28-4C19-A540-8CC6-FAE3F5E5CD9F}"/>
              </a:ext>
            </a:extLst>
          </p:cNvPr>
          <p:cNvPicPr>
            <a:picLocks noChangeAspect="1"/>
          </p:cNvPicPr>
          <p:nvPr/>
        </p:nvPicPr>
        <p:blipFill>
          <a:blip r:embed="rId2"/>
          <a:stretch>
            <a:fillRect/>
          </a:stretch>
        </p:blipFill>
        <p:spPr>
          <a:xfrm>
            <a:off x="4038600" y="0"/>
            <a:ext cx="7562850" cy="4404445"/>
          </a:xfrm>
          <a:prstGeom prst="rect">
            <a:avLst/>
          </a:prstGeom>
        </p:spPr>
      </p:pic>
      <p:sp>
        <p:nvSpPr>
          <p:cNvPr id="8" name="TextBox 7">
            <a:extLst>
              <a:ext uri="{FF2B5EF4-FFF2-40B4-BE49-F238E27FC236}">
                <a16:creationId xmlns:a16="http://schemas.microsoft.com/office/drawing/2014/main" id="{390AEB31-325B-144A-B55D-C48C22551962}"/>
              </a:ext>
            </a:extLst>
          </p:cNvPr>
          <p:cNvSpPr txBox="1"/>
          <p:nvPr/>
        </p:nvSpPr>
        <p:spPr>
          <a:xfrm>
            <a:off x="4038600" y="4884873"/>
            <a:ext cx="7188199" cy="1292090"/>
          </a:xfrm>
          <a:prstGeom prst="rect">
            <a:avLst/>
          </a:prstGeom>
        </p:spPr>
        <p:txBody>
          <a:bodyPr vert="horz" lIns="91440" tIns="45720" rIns="91440" bIns="45720" rtlCol="0">
            <a:noAutofit/>
          </a:bodyPr>
          <a:lstStyle/>
          <a:p>
            <a:pPr>
              <a:lnSpc>
                <a:spcPct val="90000"/>
              </a:lnSpc>
              <a:spcAft>
                <a:spcPts val="600"/>
              </a:spcAft>
            </a:pPr>
            <a:r>
              <a:rPr lang="en-US" b="1" dirty="0"/>
              <a:t> Important Variables are:</a:t>
            </a:r>
            <a:endParaRPr lang="en-US" dirty="0"/>
          </a:p>
          <a:p>
            <a:pPr>
              <a:lnSpc>
                <a:spcPct val="90000"/>
              </a:lnSpc>
              <a:spcAft>
                <a:spcPts val="600"/>
              </a:spcAft>
            </a:pPr>
            <a:r>
              <a:rPr lang="en-US" dirty="0" err="1"/>
              <a:t>HowLongModerateExerciseMinutes</a:t>
            </a:r>
            <a:r>
              <a:rPr lang="en-US" dirty="0"/>
              <a:t> </a:t>
            </a:r>
          </a:p>
          <a:p>
            <a:pPr>
              <a:lnSpc>
                <a:spcPct val="90000"/>
              </a:lnSpc>
              <a:spcAft>
                <a:spcPts val="600"/>
              </a:spcAft>
            </a:pPr>
            <a:r>
              <a:rPr lang="en-US" dirty="0"/>
              <a:t>BMI </a:t>
            </a:r>
          </a:p>
          <a:p>
            <a:pPr>
              <a:lnSpc>
                <a:spcPct val="90000"/>
              </a:lnSpc>
              <a:spcAft>
                <a:spcPts val="600"/>
              </a:spcAft>
            </a:pPr>
            <a:r>
              <a:rPr lang="en-US" dirty="0" err="1"/>
              <a:t>TimesModerateExercise</a:t>
            </a:r>
            <a:endParaRPr lang="en-US" dirty="0"/>
          </a:p>
        </p:txBody>
      </p:sp>
    </p:spTree>
    <p:extLst>
      <p:ext uri="{BB962C8B-B14F-4D97-AF65-F5344CB8AC3E}">
        <p14:creationId xmlns:p14="http://schemas.microsoft.com/office/powerpoint/2010/main" val="397215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819CE-C3A5-C84C-9B68-FFA7969C167D}"/>
              </a:ext>
            </a:extLst>
          </p:cNvPr>
          <p:cNvSpPr>
            <a:spLocks noGrp="1"/>
          </p:cNvSpPr>
          <p:nvPr>
            <p:ph type="ctr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dirty="0">
                <a:solidFill>
                  <a:srgbClr val="FFFFFF"/>
                </a:solidFill>
              </a:rPr>
              <a:t>Personal Health</a:t>
            </a:r>
            <a:endParaRPr lang="en-US" sz="2600" kern="1200" dirty="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9AAD679B-4678-9B41-B552-BCA8A536A465}"/>
              </a:ext>
            </a:extLst>
          </p:cNvPr>
          <p:cNvPicPr>
            <a:picLocks noChangeAspect="1"/>
          </p:cNvPicPr>
          <p:nvPr/>
        </p:nvPicPr>
        <p:blipFill>
          <a:blip r:embed="rId2"/>
          <a:stretch>
            <a:fillRect/>
          </a:stretch>
        </p:blipFill>
        <p:spPr>
          <a:xfrm>
            <a:off x="4038600" y="0"/>
            <a:ext cx="7188199" cy="4404445"/>
          </a:xfrm>
          <a:prstGeom prst="rect">
            <a:avLst/>
          </a:prstGeom>
        </p:spPr>
      </p:pic>
      <p:sp>
        <p:nvSpPr>
          <p:cNvPr id="8" name="TextBox 7">
            <a:extLst>
              <a:ext uri="{FF2B5EF4-FFF2-40B4-BE49-F238E27FC236}">
                <a16:creationId xmlns:a16="http://schemas.microsoft.com/office/drawing/2014/main" id="{390AEB31-325B-144A-B55D-C48C22551962}"/>
              </a:ext>
            </a:extLst>
          </p:cNvPr>
          <p:cNvSpPr txBox="1"/>
          <p:nvPr/>
        </p:nvSpPr>
        <p:spPr>
          <a:xfrm>
            <a:off x="4038600" y="4884872"/>
            <a:ext cx="7188199" cy="1756559"/>
          </a:xfrm>
          <a:prstGeom prst="rect">
            <a:avLst/>
          </a:prstGeom>
        </p:spPr>
        <p:txBody>
          <a:bodyPr vert="horz" lIns="91440" tIns="45720" rIns="91440" bIns="45720" rtlCol="0">
            <a:normAutofit/>
          </a:bodyPr>
          <a:lstStyle/>
          <a:p>
            <a:pPr>
              <a:lnSpc>
                <a:spcPct val="90000"/>
              </a:lnSpc>
              <a:spcAft>
                <a:spcPts val="600"/>
              </a:spcAft>
            </a:pPr>
            <a:r>
              <a:rPr lang="en-US" sz="1700" b="1" dirty="0"/>
              <a:t> Important Variables are:</a:t>
            </a:r>
          </a:p>
          <a:p>
            <a:pPr>
              <a:lnSpc>
                <a:spcPct val="90000"/>
              </a:lnSpc>
              <a:spcAft>
                <a:spcPts val="600"/>
              </a:spcAft>
            </a:pPr>
            <a:r>
              <a:rPr lang="en-US" sz="1700" dirty="0"/>
              <a:t>Age</a:t>
            </a:r>
          </a:p>
          <a:p>
            <a:pPr>
              <a:lnSpc>
                <a:spcPct val="90000"/>
              </a:lnSpc>
              <a:spcAft>
                <a:spcPts val="600"/>
              </a:spcAft>
            </a:pPr>
            <a:r>
              <a:rPr lang="en-US" sz="1700" dirty="0" err="1"/>
              <a:t>OccupationStatus</a:t>
            </a:r>
            <a:endParaRPr lang="en-US" sz="1700" dirty="0"/>
          </a:p>
          <a:p>
            <a:pPr>
              <a:lnSpc>
                <a:spcPct val="90000"/>
              </a:lnSpc>
              <a:spcAft>
                <a:spcPts val="600"/>
              </a:spcAft>
            </a:pPr>
            <a:r>
              <a:rPr lang="en-US" sz="1700" dirty="0"/>
              <a:t>Education</a:t>
            </a:r>
          </a:p>
          <a:p>
            <a:pPr>
              <a:lnSpc>
                <a:spcPct val="90000"/>
              </a:lnSpc>
              <a:spcAft>
                <a:spcPts val="600"/>
              </a:spcAft>
            </a:pPr>
            <a:r>
              <a:rPr lang="en-US" sz="1700" dirty="0" err="1"/>
              <a:t>SpeakEnglish</a:t>
            </a:r>
            <a:endParaRPr lang="en-US" sz="1700" dirty="0"/>
          </a:p>
        </p:txBody>
      </p:sp>
    </p:spTree>
    <p:extLst>
      <p:ext uri="{BB962C8B-B14F-4D97-AF65-F5344CB8AC3E}">
        <p14:creationId xmlns:p14="http://schemas.microsoft.com/office/powerpoint/2010/main" val="234357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819CE-C3A5-C84C-9B68-FFA7969C167D}"/>
              </a:ext>
            </a:extLst>
          </p:cNvPr>
          <p:cNvSpPr>
            <a:spLocks noGrp="1"/>
          </p:cNvSpPr>
          <p:nvPr>
            <p:ph type="ctr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400" kern="1200">
                <a:solidFill>
                  <a:srgbClr val="FFFFFF"/>
                </a:solidFill>
                <a:latin typeface="+mj-lt"/>
                <a:ea typeface="+mj-ea"/>
                <a:cs typeface="+mj-cs"/>
              </a:rPr>
              <a:t>Final Model with all the important variables from 5 blocks</a:t>
            </a:r>
          </a:p>
        </p:txBody>
      </p:sp>
      <p:pic>
        <p:nvPicPr>
          <p:cNvPr id="4" name="Picture 3" descr="A screenshot of a social media post&#10;&#10;Description automatically generated">
            <a:extLst>
              <a:ext uri="{FF2B5EF4-FFF2-40B4-BE49-F238E27FC236}">
                <a16:creationId xmlns:a16="http://schemas.microsoft.com/office/drawing/2014/main" id="{59953C87-4AE6-5B43-B0E8-5690077C59B8}"/>
              </a:ext>
            </a:extLst>
          </p:cNvPr>
          <p:cNvPicPr>
            <a:picLocks noChangeAspect="1"/>
          </p:cNvPicPr>
          <p:nvPr/>
        </p:nvPicPr>
        <p:blipFill>
          <a:blip r:embed="rId2"/>
          <a:stretch>
            <a:fillRect/>
          </a:stretch>
        </p:blipFill>
        <p:spPr>
          <a:xfrm>
            <a:off x="4038600" y="142874"/>
            <a:ext cx="7577138" cy="5896979"/>
          </a:xfrm>
          <a:prstGeom prst="rect">
            <a:avLst/>
          </a:prstGeom>
        </p:spPr>
      </p:pic>
    </p:spTree>
    <p:extLst>
      <p:ext uri="{BB962C8B-B14F-4D97-AF65-F5344CB8AC3E}">
        <p14:creationId xmlns:p14="http://schemas.microsoft.com/office/powerpoint/2010/main" val="61752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58AC-8FE0-8048-9DAC-96DCB1EFC2CE}"/>
              </a:ext>
            </a:extLst>
          </p:cNvPr>
          <p:cNvSpPr>
            <a:spLocks noGrp="1"/>
          </p:cNvSpPr>
          <p:nvPr>
            <p:ph type="title"/>
          </p:nvPr>
        </p:nvSpPr>
        <p:spPr>
          <a:xfrm>
            <a:off x="937460" y="0"/>
            <a:ext cx="10515600" cy="646331"/>
          </a:xfrm>
        </p:spPr>
        <p:txBody>
          <a:bodyPr>
            <a:normAutofit/>
          </a:bodyPr>
          <a:lstStyle/>
          <a:p>
            <a:r>
              <a:rPr lang="en-US" sz="4000" dirty="0"/>
              <a:t>Factors influencing the accessing of online records</a:t>
            </a:r>
          </a:p>
        </p:txBody>
      </p:sp>
      <p:sp>
        <p:nvSpPr>
          <p:cNvPr id="5" name="Rounded Rectangle 4">
            <a:extLst>
              <a:ext uri="{FF2B5EF4-FFF2-40B4-BE49-F238E27FC236}">
                <a16:creationId xmlns:a16="http://schemas.microsoft.com/office/drawing/2014/main" id="{D6086D31-485E-BD44-BB2C-950C610421CC}"/>
              </a:ext>
            </a:extLst>
          </p:cNvPr>
          <p:cNvSpPr/>
          <p:nvPr/>
        </p:nvSpPr>
        <p:spPr>
          <a:xfrm>
            <a:off x="8681744" y="2194991"/>
            <a:ext cx="3397917" cy="211755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err="1"/>
              <a:t>Electronic_TestResults</a:t>
            </a:r>
            <a:endParaRPr lang="en-US" dirty="0"/>
          </a:p>
          <a:p>
            <a:r>
              <a:rPr lang="en-US" dirty="0" err="1"/>
              <a:t>Electronic_TalkDoctor</a:t>
            </a:r>
            <a:endParaRPr lang="en-US" dirty="0"/>
          </a:p>
          <a:p>
            <a:r>
              <a:rPr lang="en-US" dirty="0" err="1"/>
              <a:t>Electronic_TrackedHealthCosts</a:t>
            </a:r>
            <a:endParaRPr lang="en-US" dirty="0"/>
          </a:p>
          <a:p>
            <a:r>
              <a:rPr lang="en-US" dirty="0" err="1"/>
              <a:t>SharedHealthDeviceInfo</a:t>
            </a:r>
            <a:endParaRPr lang="en-US" dirty="0"/>
          </a:p>
          <a:p>
            <a:r>
              <a:rPr lang="en-US" dirty="0" err="1"/>
              <a:t>Electronic_BuyMedicine</a:t>
            </a:r>
            <a:endParaRPr lang="en-US" dirty="0"/>
          </a:p>
        </p:txBody>
      </p:sp>
      <p:sp>
        <p:nvSpPr>
          <p:cNvPr id="6" name="Rounded Rectangle 5">
            <a:extLst>
              <a:ext uri="{FF2B5EF4-FFF2-40B4-BE49-F238E27FC236}">
                <a16:creationId xmlns:a16="http://schemas.microsoft.com/office/drawing/2014/main" id="{66E41C2B-05EE-5D4A-861D-838D85AA9D9D}"/>
              </a:ext>
            </a:extLst>
          </p:cNvPr>
          <p:cNvSpPr/>
          <p:nvPr/>
        </p:nvSpPr>
        <p:spPr>
          <a:xfrm>
            <a:off x="4259179" y="1323474"/>
            <a:ext cx="3148264" cy="21055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90000"/>
              </a:lnSpc>
              <a:spcAft>
                <a:spcPts val="600"/>
              </a:spcAft>
            </a:pPr>
            <a:r>
              <a:rPr lang="en-US" dirty="0"/>
              <a:t>MostRecentCheckup2 </a:t>
            </a:r>
          </a:p>
          <a:p>
            <a:pPr>
              <a:lnSpc>
                <a:spcPct val="90000"/>
              </a:lnSpc>
              <a:spcAft>
                <a:spcPts val="600"/>
              </a:spcAft>
            </a:pPr>
            <a:r>
              <a:rPr lang="en-US" dirty="0" err="1"/>
              <a:t>FreqGoProvider</a:t>
            </a:r>
            <a:r>
              <a:rPr lang="en-US" dirty="0"/>
              <a:t> </a:t>
            </a:r>
          </a:p>
          <a:p>
            <a:pPr>
              <a:lnSpc>
                <a:spcPct val="90000"/>
              </a:lnSpc>
              <a:spcAft>
                <a:spcPts val="600"/>
              </a:spcAft>
            </a:pPr>
            <a:r>
              <a:rPr lang="en-US" dirty="0" err="1"/>
              <a:t>HealthIns_InsuranceEmp</a:t>
            </a:r>
            <a:endParaRPr lang="en-US" dirty="0"/>
          </a:p>
          <a:p>
            <a:pPr>
              <a:lnSpc>
                <a:spcPct val="90000"/>
              </a:lnSpc>
              <a:spcAft>
                <a:spcPts val="600"/>
              </a:spcAft>
            </a:pPr>
            <a:r>
              <a:rPr lang="en-US" dirty="0" err="1"/>
              <a:t>HealthIns_InsurancePriv</a:t>
            </a:r>
            <a:endParaRPr lang="en-US" dirty="0"/>
          </a:p>
        </p:txBody>
      </p:sp>
      <p:sp>
        <p:nvSpPr>
          <p:cNvPr id="7" name="Rounded Rectangle 6">
            <a:extLst>
              <a:ext uri="{FF2B5EF4-FFF2-40B4-BE49-F238E27FC236}">
                <a16:creationId xmlns:a16="http://schemas.microsoft.com/office/drawing/2014/main" id="{EF367F5C-CCF0-A442-A3A1-FE5065D64F54}"/>
              </a:ext>
            </a:extLst>
          </p:cNvPr>
          <p:cNvSpPr/>
          <p:nvPr/>
        </p:nvSpPr>
        <p:spPr>
          <a:xfrm>
            <a:off x="2592804" y="4663009"/>
            <a:ext cx="3332749" cy="19653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90000"/>
              </a:lnSpc>
              <a:spcAft>
                <a:spcPts val="600"/>
              </a:spcAft>
            </a:pPr>
            <a:r>
              <a:rPr lang="en-US" sz="1600" dirty="0" err="1"/>
              <a:t>HowLongModerateExerciseMinutes</a:t>
            </a:r>
            <a:r>
              <a:rPr lang="en-US" sz="1600" dirty="0"/>
              <a:t> </a:t>
            </a:r>
          </a:p>
          <a:p>
            <a:pPr>
              <a:lnSpc>
                <a:spcPct val="90000"/>
              </a:lnSpc>
              <a:spcAft>
                <a:spcPts val="600"/>
              </a:spcAft>
            </a:pPr>
            <a:r>
              <a:rPr lang="en-US" sz="1600" dirty="0"/>
              <a:t>BMI </a:t>
            </a:r>
          </a:p>
          <a:p>
            <a:pPr>
              <a:lnSpc>
                <a:spcPct val="90000"/>
              </a:lnSpc>
              <a:spcAft>
                <a:spcPts val="600"/>
              </a:spcAft>
            </a:pPr>
            <a:r>
              <a:rPr lang="en-US" sz="1600" dirty="0" err="1"/>
              <a:t>TimesModerateExercise</a:t>
            </a:r>
            <a:endParaRPr lang="en-US" sz="1600" dirty="0"/>
          </a:p>
        </p:txBody>
      </p:sp>
      <p:sp>
        <p:nvSpPr>
          <p:cNvPr id="8" name="Rounded Rectangle 7">
            <a:extLst>
              <a:ext uri="{FF2B5EF4-FFF2-40B4-BE49-F238E27FC236}">
                <a16:creationId xmlns:a16="http://schemas.microsoft.com/office/drawing/2014/main" id="{29794E21-5D3A-3941-8B73-685C60B82C34}"/>
              </a:ext>
            </a:extLst>
          </p:cNvPr>
          <p:cNvSpPr/>
          <p:nvPr/>
        </p:nvSpPr>
        <p:spPr>
          <a:xfrm>
            <a:off x="6195260" y="4663009"/>
            <a:ext cx="3148264" cy="19230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90000"/>
              </a:lnSpc>
              <a:spcAft>
                <a:spcPts val="600"/>
              </a:spcAft>
            </a:pPr>
            <a:r>
              <a:rPr lang="en-US" dirty="0"/>
              <a:t>Age</a:t>
            </a:r>
          </a:p>
          <a:p>
            <a:pPr>
              <a:lnSpc>
                <a:spcPct val="90000"/>
              </a:lnSpc>
              <a:spcAft>
                <a:spcPts val="600"/>
              </a:spcAft>
            </a:pPr>
            <a:r>
              <a:rPr lang="en-US" dirty="0" err="1"/>
              <a:t>OccupationStatus</a:t>
            </a:r>
            <a:endParaRPr lang="en-US" dirty="0"/>
          </a:p>
          <a:p>
            <a:pPr>
              <a:lnSpc>
                <a:spcPct val="90000"/>
              </a:lnSpc>
              <a:spcAft>
                <a:spcPts val="600"/>
              </a:spcAft>
            </a:pPr>
            <a:r>
              <a:rPr lang="en-US" dirty="0"/>
              <a:t>Education</a:t>
            </a:r>
          </a:p>
          <a:p>
            <a:pPr>
              <a:lnSpc>
                <a:spcPct val="90000"/>
              </a:lnSpc>
              <a:spcAft>
                <a:spcPts val="600"/>
              </a:spcAft>
            </a:pPr>
            <a:r>
              <a:rPr lang="en-US" dirty="0" err="1"/>
              <a:t>SpeakEnglish</a:t>
            </a:r>
            <a:endParaRPr lang="en-US" dirty="0"/>
          </a:p>
        </p:txBody>
      </p:sp>
      <p:sp>
        <p:nvSpPr>
          <p:cNvPr id="9" name="Rounded Rectangle 8">
            <a:extLst>
              <a:ext uri="{FF2B5EF4-FFF2-40B4-BE49-F238E27FC236}">
                <a16:creationId xmlns:a16="http://schemas.microsoft.com/office/drawing/2014/main" id="{A725BB2D-7CA1-7145-BADD-B63ABE063EB4}"/>
              </a:ext>
            </a:extLst>
          </p:cNvPr>
          <p:cNvSpPr/>
          <p:nvPr/>
        </p:nvSpPr>
        <p:spPr>
          <a:xfrm>
            <a:off x="148350" y="2460458"/>
            <a:ext cx="2923672" cy="193708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90000"/>
              </a:lnSpc>
              <a:spcAft>
                <a:spcPts val="600"/>
              </a:spcAft>
            </a:pPr>
            <a:r>
              <a:rPr lang="en-US" sz="1400" dirty="0" err="1"/>
              <a:t>UsefulOnlineMedRec</a:t>
            </a:r>
            <a:r>
              <a:rPr lang="en-US" sz="1400" dirty="0"/>
              <a:t> </a:t>
            </a:r>
          </a:p>
          <a:p>
            <a:pPr>
              <a:lnSpc>
                <a:spcPct val="90000"/>
              </a:lnSpc>
              <a:spcAft>
                <a:spcPts val="600"/>
              </a:spcAft>
            </a:pPr>
            <a:r>
              <a:rPr lang="en-US" sz="1400" dirty="0" err="1"/>
              <a:t>NotAccessed_NoRecord</a:t>
            </a:r>
            <a:r>
              <a:rPr lang="en-US" sz="1400" dirty="0"/>
              <a:t> </a:t>
            </a:r>
          </a:p>
          <a:p>
            <a:pPr>
              <a:lnSpc>
                <a:spcPct val="90000"/>
              </a:lnSpc>
              <a:spcAft>
                <a:spcPts val="600"/>
              </a:spcAft>
            </a:pPr>
            <a:r>
              <a:rPr lang="en-US" sz="1400" dirty="0" err="1"/>
              <a:t>RecordsOnline_RequestCorrection</a:t>
            </a:r>
            <a:endParaRPr lang="en-US" sz="1400" dirty="0"/>
          </a:p>
          <a:p>
            <a:pPr>
              <a:lnSpc>
                <a:spcPct val="90000"/>
              </a:lnSpc>
              <a:spcAft>
                <a:spcPts val="600"/>
              </a:spcAft>
            </a:pPr>
            <a:r>
              <a:rPr lang="en-US" sz="1400" dirty="0" err="1"/>
              <a:t>RecordsOnline_AddHealthInfo</a:t>
            </a:r>
            <a:endParaRPr lang="en-US" sz="1400" dirty="0"/>
          </a:p>
          <a:p>
            <a:pPr>
              <a:lnSpc>
                <a:spcPct val="90000"/>
              </a:lnSpc>
              <a:spcAft>
                <a:spcPts val="600"/>
              </a:spcAft>
            </a:pPr>
            <a:r>
              <a:rPr lang="en-US" sz="1400" dirty="0" err="1"/>
              <a:t>ConfidentInfoSafe</a:t>
            </a:r>
            <a:endParaRPr lang="en-US" sz="1400" dirty="0"/>
          </a:p>
          <a:p>
            <a:pPr>
              <a:lnSpc>
                <a:spcPct val="90000"/>
              </a:lnSpc>
              <a:spcAft>
                <a:spcPts val="600"/>
              </a:spcAft>
            </a:pPr>
            <a:r>
              <a:rPr lang="en-US" sz="1400" dirty="0" err="1"/>
              <a:t>RecordsOnline_Allergies</a:t>
            </a:r>
            <a:endParaRPr lang="en-US" sz="1400" dirty="0"/>
          </a:p>
        </p:txBody>
      </p:sp>
      <p:sp>
        <p:nvSpPr>
          <p:cNvPr id="10" name="Rectangle 9">
            <a:extLst>
              <a:ext uri="{FF2B5EF4-FFF2-40B4-BE49-F238E27FC236}">
                <a16:creationId xmlns:a16="http://schemas.microsoft.com/office/drawing/2014/main" id="{EE865ADE-6163-D849-A1AF-DA127D75C367}"/>
              </a:ext>
            </a:extLst>
          </p:cNvPr>
          <p:cNvSpPr/>
          <p:nvPr/>
        </p:nvSpPr>
        <p:spPr>
          <a:xfrm>
            <a:off x="456502" y="2039083"/>
            <a:ext cx="1753300" cy="369332"/>
          </a:xfrm>
          <a:prstGeom prst="rect">
            <a:avLst/>
          </a:prstGeom>
        </p:spPr>
        <p:txBody>
          <a:bodyPr wrap="none">
            <a:spAutoFit/>
          </a:bodyPr>
          <a:lstStyle/>
          <a:p>
            <a:r>
              <a:rPr lang="en-US" b="1" dirty="0"/>
              <a:t>Medical Records</a:t>
            </a:r>
          </a:p>
        </p:txBody>
      </p:sp>
      <p:sp>
        <p:nvSpPr>
          <p:cNvPr id="11" name="Rectangle 10">
            <a:extLst>
              <a:ext uri="{FF2B5EF4-FFF2-40B4-BE49-F238E27FC236}">
                <a16:creationId xmlns:a16="http://schemas.microsoft.com/office/drawing/2014/main" id="{6A5A1F0D-D98F-7C4F-8581-5C0E754E5550}"/>
              </a:ext>
            </a:extLst>
          </p:cNvPr>
          <p:cNvSpPr/>
          <p:nvPr/>
        </p:nvSpPr>
        <p:spPr>
          <a:xfrm>
            <a:off x="9140992" y="1509943"/>
            <a:ext cx="2146678" cy="646331"/>
          </a:xfrm>
          <a:prstGeom prst="rect">
            <a:avLst/>
          </a:prstGeom>
        </p:spPr>
        <p:txBody>
          <a:bodyPr wrap="none">
            <a:spAutoFit/>
          </a:bodyPr>
          <a:lstStyle/>
          <a:p>
            <a:r>
              <a:rPr lang="en-US" b="1" dirty="0"/>
              <a:t>Usage of Internet to </a:t>
            </a:r>
          </a:p>
          <a:p>
            <a:r>
              <a:rPr lang="en-US" b="1" dirty="0"/>
              <a:t>Seek Health Info</a:t>
            </a:r>
          </a:p>
        </p:txBody>
      </p:sp>
      <p:sp>
        <p:nvSpPr>
          <p:cNvPr id="13" name="Rectangle 12">
            <a:extLst>
              <a:ext uri="{FF2B5EF4-FFF2-40B4-BE49-F238E27FC236}">
                <a16:creationId xmlns:a16="http://schemas.microsoft.com/office/drawing/2014/main" id="{0AA63F26-1BE2-6A44-9609-EDED647B65A2}"/>
              </a:ext>
            </a:extLst>
          </p:cNvPr>
          <p:cNvSpPr/>
          <p:nvPr/>
        </p:nvSpPr>
        <p:spPr>
          <a:xfrm>
            <a:off x="2209802" y="4312549"/>
            <a:ext cx="4098751" cy="369332"/>
          </a:xfrm>
          <a:prstGeom prst="rect">
            <a:avLst/>
          </a:prstGeom>
        </p:spPr>
        <p:txBody>
          <a:bodyPr wrap="none">
            <a:spAutoFit/>
          </a:bodyPr>
          <a:lstStyle/>
          <a:p>
            <a:r>
              <a:rPr lang="en-US" b="1" dirty="0"/>
              <a:t>Overall Patient Health &amp; Physical Activity</a:t>
            </a:r>
          </a:p>
        </p:txBody>
      </p:sp>
      <p:sp>
        <p:nvSpPr>
          <p:cNvPr id="14" name="Rectangle 13">
            <a:extLst>
              <a:ext uri="{FF2B5EF4-FFF2-40B4-BE49-F238E27FC236}">
                <a16:creationId xmlns:a16="http://schemas.microsoft.com/office/drawing/2014/main" id="{9C0C3AA2-4E0F-6F41-9C29-52E8FEDBAD7D}"/>
              </a:ext>
            </a:extLst>
          </p:cNvPr>
          <p:cNvSpPr/>
          <p:nvPr/>
        </p:nvSpPr>
        <p:spPr>
          <a:xfrm>
            <a:off x="6922109" y="4293677"/>
            <a:ext cx="1694566" cy="369332"/>
          </a:xfrm>
          <a:prstGeom prst="rect">
            <a:avLst/>
          </a:prstGeom>
        </p:spPr>
        <p:txBody>
          <a:bodyPr wrap="none">
            <a:spAutoFit/>
          </a:bodyPr>
          <a:lstStyle/>
          <a:p>
            <a:r>
              <a:rPr lang="en-US" b="1" dirty="0"/>
              <a:t>Personal Health</a:t>
            </a:r>
          </a:p>
        </p:txBody>
      </p:sp>
      <p:sp>
        <p:nvSpPr>
          <p:cNvPr id="15" name="Rectangle 14">
            <a:extLst>
              <a:ext uri="{FF2B5EF4-FFF2-40B4-BE49-F238E27FC236}">
                <a16:creationId xmlns:a16="http://schemas.microsoft.com/office/drawing/2014/main" id="{C8A383AC-1DE1-8541-A409-C0A9AB2F4D8C}"/>
              </a:ext>
            </a:extLst>
          </p:cNvPr>
          <p:cNvSpPr/>
          <p:nvPr/>
        </p:nvSpPr>
        <p:spPr>
          <a:xfrm>
            <a:off x="4685061" y="692497"/>
            <a:ext cx="2392771" cy="646331"/>
          </a:xfrm>
          <a:prstGeom prst="rect">
            <a:avLst/>
          </a:prstGeom>
        </p:spPr>
        <p:txBody>
          <a:bodyPr wrap="none">
            <a:spAutoFit/>
          </a:bodyPr>
          <a:lstStyle/>
          <a:p>
            <a:r>
              <a:rPr lang="en-US" b="1" dirty="0"/>
              <a:t>Health Care-Info About</a:t>
            </a:r>
          </a:p>
          <a:p>
            <a:r>
              <a:rPr lang="en-US" b="1" dirty="0"/>
              <a:t> Visiting a Doctor </a:t>
            </a:r>
          </a:p>
        </p:txBody>
      </p:sp>
    </p:spTree>
    <p:extLst>
      <p:ext uri="{BB962C8B-B14F-4D97-AF65-F5344CB8AC3E}">
        <p14:creationId xmlns:p14="http://schemas.microsoft.com/office/powerpoint/2010/main" val="4067531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91B68-479F-E14A-BBA2-24252AC00574}"/>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0588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58AC-8FE0-8048-9DAC-96DCB1EFC2CE}"/>
              </a:ext>
            </a:extLst>
          </p:cNvPr>
          <p:cNvSpPr>
            <a:spLocks noGrp="1"/>
          </p:cNvSpPr>
          <p:nvPr>
            <p:ph type="title"/>
          </p:nvPr>
        </p:nvSpPr>
        <p:spPr>
          <a:xfrm>
            <a:off x="682052" y="304365"/>
            <a:ext cx="10515600" cy="646331"/>
          </a:xfrm>
        </p:spPr>
        <p:txBody>
          <a:bodyPr>
            <a:normAutofit/>
          </a:bodyPr>
          <a:lstStyle/>
          <a:p>
            <a:pPr algn="ctr"/>
            <a:r>
              <a:rPr lang="en-US" sz="4000" dirty="0"/>
              <a:t>Base Model</a:t>
            </a:r>
          </a:p>
        </p:txBody>
      </p:sp>
      <p:sp>
        <p:nvSpPr>
          <p:cNvPr id="5" name="Rounded Rectangle 4">
            <a:extLst>
              <a:ext uri="{FF2B5EF4-FFF2-40B4-BE49-F238E27FC236}">
                <a16:creationId xmlns:a16="http://schemas.microsoft.com/office/drawing/2014/main" id="{D6086D31-485E-BD44-BB2C-950C610421CC}"/>
              </a:ext>
            </a:extLst>
          </p:cNvPr>
          <p:cNvSpPr/>
          <p:nvPr/>
        </p:nvSpPr>
        <p:spPr>
          <a:xfrm>
            <a:off x="8055143" y="2185555"/>
            <a:ext cx="3397917" cy="211755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endParaRPr lang="en-US" dirty="0"/>
          </a:p>
        </p:txBody>
      </p:sp>
      <p:sp>
        <p:nvSpPr>
          <p:cNvPr id="6" name="Rounded Rectangle 5">
            <a:extLst>
              <a:ext uri="{FF2B5EF4-FFF2-40B4-BE49-F238E27FC236}">
                <a16:creationId xmlns:a16="http://schemas.microsoft.com/office/drawing/2014/main" id="{66E41C2B-05EE-5D4A-861D-838D85AA9D9D}"/>
              </a:ext>
            </a:extLst>
          </p:cNvPr>
          <p:cNvSpPr/>
          <p:nvPr/>
        </p:nvSpPr>
        <p:spPr>
          <a:xfrm>
            <a:off x="4259179" y="1323474"/>
            <a:ext cx="3148264" cy="21055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90000"/>
              </a:lnSpc>
              <a:spcAft>
                <a:spcPts val="600"/>
              </a:spcAft>
            </a:pPr>
            <a:endParaRPr lang="en-US" dirty="0"/>
          </a:p>
        </p:txBody>
      </p:sp>
      <p:sp>
        <p:nvSpPr>
          <p:cNvPr id="7" name="Rounded Rectangle 6">
            <a:extLst>
              <a:ext uri="{FF2B5EF4-FFF2-40B4-BE49-F238E27FC236}">
                <a16:creationId xmlns:a16="http://schemas.microsoft.com/office/drawing/2014/main" id="{EF367F5C-CCF0-A442-A3A1-FE5065D64F54}"/>
              </a:ext>
            </a:extLst>
          </p:cNvPr>
          <p:cNvSpPr/>
          <p:nvPr/>
        </p:nvSpPr>
        <p:spPr>
          <a:xfrm>
            <a:off x="2592804" y="4663009"/>
            <a:ext cx="3332749" cy="196536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90000"/>
              </a:lnSpc>
              <a:spcAft>
                <a:spcPts val="600"/>
              </a:spcAft>
            </a:pPr>
            <a:endParaRPr lang="en-US" sz="1600" dirty="0"/>
          </a:p>
        </p:txBody>
      </p:sp>
      <p:sp>
        <p:nvSpPr>
          <p:cNvPr id="8" name="Rounded Rectangle 7">
            <a:extLst>
              <a:ext uri="{FF2B5EF4-FFF2-40B4-BE49-F238E27FC236}">
                <a16:creationId xmlns:a16="http://schemas.microsoft.com/office/drawing/2014/main" id="{29794E21-5D3A-3941-8B73-685C60B82C34}"/>
              </a:ext>
            </a:extLst>
          </p:cNvPr>
          <p:cNvSpPr/>
          <p:nvPr/>
        </p:nvSpPr>
        <p:spPr>
          <a:xfrm>
            <a:off x="6195260" y="4630629"/>
            <a:ext cx="3148264" cy="19230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90000"/>
              </a:lnSpc>
              <a:spcAft>
                <a:spcPts val="600"/>
              </a:spcAft>
            </a:pPr>
            <a:endParaRPr lang="en-US" dirty="0"/>
          </a:p>
        </p:txBody>
      </p:sp>
      <p:sp>
        <p:nvSpPr>
          <p:cNvPr id="9" name="Rounded Rectangle 8">
            <a:extLst>
              <a:ext uri="{FF2B5EF4-FFF2-40B4-BE49-F238E27FC236}">
                <a16:creationId xmlns:a16="http://schemas.microsoft.com/office/drawing/2014/main" id="{A725BB2D-7CA1-7145-BADD-B63ABE063EB4}"/>
              </a:ext>
            </a:extLst>
          </p:cNvPr>
          <p:cNvSpPr/>
          <p:nvPr/>
        </p:nvSpPr>
        <p:spPr>
          <a:xfrm>
            <a:off x="513197" y="2432174"/>
            <a:ext cx="3098281" cy="19653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nSpc>
                <a:spcPct val="90000"/>
              </a:lnSpc>
              <a:spcAft>
                <a:spcPts val="600"/>
              </a:spcAft>
            </a:pPr>
            <a:endParaRPr lang="en-US" sz="1400" dirty="0"/>
          </a:p>
        </p:txBody>
      </p:sp>
      <p:sp>
        <p:nvSpPr>
          <p:cNvPr id="11" name="Rectangle 10">
            <a:extLst>
              <a:ext uri="{FF2B5EF4-FFF2-40B4-BE49-F238E27FC236}">
                <a16:creationId xmlns:a16="http://schemas.microsoft.com/office/drawing/2014/main" id="{6A5A1F0D-D98F-7C4F-8581-5C0E754E5550}"/>
              </a:ext>
            </a:extLst>
          </p:cNvPr>
          <p:cNvSpPr/>
          <p:nvPr/>
        </p:nvSpPr>
        <p:spPr>
          <a:xfrm>
            <a:off x="969131" y="3105834"/>
            <a:ext cx="2392771" cy="646331"/>
          </a:xfrm>
          <a:prstGeom prst="rect">
            <a:avLst/>
          </a:prstGeom>
        </p:spPr>
        <p:txBody>
          <a:bodyPr wrap="none">
            <a:spAutoFit/>
          </a:bodyPr>
          <a:lstStyle/>
          <a:p>
            <a:r>
              <a:rPr lang="en-US" b="1" dirty="0"/>
              <a:t>Health Care-Info About</a:t>
            </a:r>
          </a:p>
          <a:p>
            <a:r>
              <a:rPr lang="en-US" b="1" dirty="0"/>
              <a:t> Visiting a Doctor </a:t>
            </a:r>
          </a:p>
        </p:txBody>
      </p:sp>
      <p:sp>
        <p:nvSpPr>
          <p:cNvPr id="15" name="Rectangle 14">
            <a:extLst>
              <a:ext uri="{FF2B5EF4-FFF2-40B4-BE49-F238E27FC236}">
                <a16:creationId xmlns:a16="http://schemas.microsoft.com/office/drawing/2014/main" id="{6BC9FB79-9826-8C47-923D-85C771A40973}"/>
              </a:ext>
            </a:extLst>
          </p:cNvPr>
          <p:cNvSpPr/>
          <p:nvPr/>
        </p:nvSpPr>
        <p:spPr>
          <a:xfrm>
            <a:off x="4759972" y="1974776"/>
            <a:ext cx="2146678" cy="646331"/>
          </a:xfrm>
          <a:prstGeom prst="rect">
            <a:avLst/>
          </a:prstGeom>
        </p:spPr>
        <p:txBody>
          <a:bodyPr wrap="none">
            <a:spAutoFit/>
          </a:bodyPr>
          <a:lstStyle/>
          <a:p>
            <a:r>
              <a:rPr lang="en-US" b="1" dirty="0"/>
              <a:t>Usage of Internet to </a:t>
            </a:r>
          </a:p>
          <a:p>
            <a:r>
              <a:rPr lang="en-US" b="1" dirty="0"/>
              <a:t>Seek Health Info</a:t>
            </a:r>
          </a:p>
        </p:txBody>
      </p:sp>
      <p:sp>
        <p:nvSpPr>
          <p:cNvPr id="16" name="Rectangle 15">
            <a:extLst>
              <a:ext uri="{FF2B5EF4-FFF2-40B4-BE49-F238E27FC236}">
                <a16:creationId xmlns:a16="http://schemas.microsoft.com/office/drawing/2014/main" id="{52F97ECD-3C83-C24D-B4BE-A6E8581D7B71}"/>
              </a:ext>
            </a:extLst>
          </p:cNvPr>
          <p:cNvSpPr/>
          <p:nvPr/>
        </p:nvSpPr>
        <p:spPr>
          <a:xfrm>
            <a:off x="8877451" y="3059668"/>
            <a:ext cx="1753300" cy="369332"/>
          </a:xfrm>
          <a:prstGeom prst="rect">
            <a:avLst/>
          </a:prstGeom>
        </p:spPr>
        <p:txBody>
          <a:bodyPr wrap="none">
            <a:spAutoFit/>
          </a:bodyPr>
          <a:lstStyle/>
          <a:p>
            <a:r>
              <a:rPr lang="en-US" b="1" dirty="0"/>
              <a:t>Medical Records</a:t>
            </a:r>
          </a:p>
        </p:txBody>
      </p:sp>
      <p:sp>
        <p:nvSpPr>
          <p:cNvPr id="17" name="Rectangle 16">
            <a:extLst>
              <a:ext uri="{FF2B5EF4-FFF2-40B4-BE49-F238E27FC236}">
                <a16:creationId xmlns:a16="http://schemas.microsoft.com/office/drawing/2014/main" id="{390E862D-AF16-B44A-BF01-BB6B34060DEB}"/>
              </a:ext>
            </a:extLst>
          </p:cNvPr>
          <p:cNvSpPr/>
          <p:nvPr/>
        </p:nvSpPr>
        <p:spPr>
          <a:xfrm>
            <a:off x="3151710" y="5322527"/>
            <a:ext cx="2342436" cy="646331"/>
          </a:xfrm>
          <a:prstGeom prst="rect">
            <a:avLst/>
          </a:prstGeom>
        </p:spPr>
        <p:txBody>
          <a:bodyPr wrap="none">
            <a:spAutoFit/>
          </a:bodyPr>
          <a:lstStyle/>
          <a:p>
            <a:r>
              <a:rPr lang="en-US" b="1" dirty="0"/>
              <a:t>Overall Patient Health </a:t>
            </a:r>
          </a:p>
          <a:p>
            <a:r>
              <a:rPr lang="en-US" b="1" dirty="0"/>
              <a:t>&amp; Physical Activity</a:t>
            </a:r>
          </a:p>
        </p:txBody>
      </p:sp>
      <p:sp>
        <p:nvSpPr>
          <p:cNvPr id="18" name="Rectangle 17">
            <a:extLst>
              <a:ext uri="{FF2B5EF4-FFF2-40B4-BE49-F238E27FC236}">
                <a16:creationId xmlns:a16="http://schemas.microsoft.com/office/drawing/2014/main" id="{95D28D6E-A3BD-3748-834F-11BDBF396932}"/>
              </a:ext>
            </a:extLst>
          </p:cNvPr>
          <p:cNvSpPr/>
          <p:nvPr/>
        </p:nvSpPr>
        <p:spPr>
          <a:xfrm>
            <a:off x="6906650" y="5407466"/>
            <a:ext cx="1694566" cy="369332"/>
          </a:xfrm>
          <a:prstGeom prst="rect">
            <a:avLst/>
          </a:prstGeom>
        </p:spPr>
        <p:txBody>
          <a:bodyPr wrap="none">
            <a:spAutoFit/>
          </a:bodyPr>
          <a:lstStyle/>
          <a:p>
            <a:r>
              <a:rPr lang="en-US" b="1" dirty="0"/>
              <a:t>Personal Health</a:t>
            </a:r>
          </a:p>
        </p:txBody>
      </p:sp>
    </p:spTree>
    <p:extLst>
      <p:ext uri="{BB962C8B-B14F-4D97-AF65-F5344CB8AC3E}">
        <p14:creationId xmlns:p14="http://schemas.microsoft.com/office/powerpoint/2010/main" val="14749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C0077-8A70-A04B-9ACF-65B7EA0052B5}"/>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Data Preparation</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8984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0;&#10;Description automatically generated">
            <a:extLst>
              <a:ext uri="{FF2B5EF4-FFF2-40B4-BE49-F238E27FC236}">
                <a16:creationId xmlns:a16="http://schemas.microsoft.com/office/drawing/2014/main" id="{34E7969A-6154-E442-8076-43453E9B9EC7}"/>
              </a:ext>
            </a:extLst>
          </p:cNvPr>
          <p:cNvPicPr>
            <a:picLocks noChangeAspect="1"/>
          </p:cNvPicPr>
          <p:nvPr/>
        </p:nvPicPr>
        <p:blipFill>
          <a:blip r:embed="rId2"/>
          <a:stretch>
            <a:fillRect/>
          </a:stretch>
        </p:blipFill>
        <p:spPr>
          <a:xfrm>
            <a:off x="477012" y="480059"/>
            <a:ext cx="11237976" cy="5897879"/>
          </a:xfrm>
          <a:prstGeom prst="rect">
            <a:avLst/>
          </a:prstGeom>
        </p:spPr>
      </p:pic>
    </p:spTree>
    <p:extLst>
      <p:ext uri="{BB962C8B-B14F-4D97-AF65-F5344CB8AC3E}">
        <p14:creationId xmlns:p14="http://schemas.microsoft.com/office/powerpoint/2010/main" val="29732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social media post&#10;&#10;Description automatically generated">
            <a:extLst>
              <a:ext uri="{FF2B5EF4-FFF2-40B4-BE49-F238E27FC236}">
                <a16:creationId xmlns:a16="http://schemas.microsoft.com/office/drawing/2014/main" id="{A4F5E86F-7158-A241-8432-10A3111A5DE0}"/>
              </a:ext>
            </a:extLst>
          </p:cNvPr>
          <p:cNvPicPr>
            <a:picLocks noChangeAspect="1"/>
          </p:cNvPicPr>
          <p:nvPr/>
        </p:nvPicPr>
        <p:blipFill>
          <a:blip r:embed="rId2"/>
          <a:stretch>
            <a:fillRect/>
          </a:stretch>
        </p:blipFill>
        <p:spPr>
          <a:xfrm>
            <a:off x="477012" y="480060"/>
            <a:ext cx="11237976" cy="5915823"/>
          </a:xfrm>
          <a:prstGeom prst="rect">
            <a:avLst/>
          </a:prstGeom>
        </p:spPr>
      </p:pic>
    </p:spTree>
    <p:extLst>
      <p:ext uri="{BB962C8B-B14F-4D97-AF65-F5344CB8AC3E}">
        <p14:creationId xmlns:p14="http://schemas.microsoft.com/office/powerpoint/2010/main" val="323743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B042FF82-F5D4-2142-98A9-6F5A1E31E5C2}"/>
              </a:ext>
            </a:extLst>
          </p:cNvPr>
          <p:cNvPicPr>
            <a:picLocks noChangeAspect="1"/>
          </p:cNvPicPr>
          <p:nvPr/>
        </p:nvPicPr>
        <p:blipFill>
          <a:blip r:embed="rId2"/>
          <a:stretch>
            <a:fillRect/>
          </a:stretch>
        </p:blipFill>
        <p:spPr>
          <a:xfrm>
            <a:off x="477012" y="480060"/>
            <a:ext cx="11237976" cy="5897880"/>
          </a:xfrm>
          <a:prstGeom prst="rect">
            <a:avLst/>
          </a:prstGeom>
        </p:spPr>
      </p:pic>
    </p:spTree>
    <p:extLst>
      <p:ext uri="{BB962C8B-B14F-4D97-AF65-F5344CB8AC3E}">
        <p14:creationId xmlns:p14="http://schemas.microsoft.com/office/powerpoint/2010/main" val="55619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5A5F6C6B-2008-2348-BDFD-8B4BDEAD5F41}"/>
              </a:ext>
            </a:extLst>
          </p:cNvPr>
          <p:cNvPicPr>
            <a:picLocks noChangeAspect="1"/>
          </p:cNvPicPr>
          <p:nvPr/>
        </p:nvPicPr>
        <p:blipFill>
          <a:blip r:embed="rId2"/>
          <a:stretch>
            <a:fillRect/>
          </a:stretch>
        </p:blipFill>
        <p:spPr>
          <a:xfrm>
            <a:off x="1000374" y="346167"/>
            <a:ext cx="2063566" cy="1588946"/>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639B10FA-C66F-FA43-9DCE-6C7CA41D7AE8}"/>
              </a:ext>
            </a:extLst>
          </p:cNvPr>
          <p:cNvPicPr>
            <a:picLocks noChangeAspect="1"/>
          </p:cNvPicPr>
          <p:nvPr/>
        </p:nvPicPr>
        <p:blipFill>
          <a:blip r:embed="rId3"/>
          <a:stretch>
            <a:fillRect/>
          </a:stretch>
        </p:blipFill>
        <p:spPr>
          <a:xfrm>
            <a:off x="4960270" y="346167"/>
            <a:ext cx="2098907" cy="154794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571ACA4-FDD4-3843-8C16-687C1B9F2168}"/>
              </a:ext>
            </a:extLst>
          </p:cNvPr>
          <p:cNvPicPr>
            <a:picLocks noChangeAspect="1"/>
          </p:cNvPicPr>
          <p:nvPr/>
        </p:nvPicPr>
        <p:blipFill>
          <a:blip r:embed="rId4"/>
          <a:stretch>
            <a:fillRect/>
          </a:stretch>
        </p:blipFill>
        <p:spPr>
          <a:xfrm>
            <a:off x="990232" y="2639045"/>
            <a:ext cx="2083847" cy="1588934"/>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CC869473-5399-F14C-92FE-8769AEAA5D2F}"/>
              </a:ext>
            </a:extLst>
          </p:cNvPr>
          <p:cNvPicPr>
            <a:picLocks noChangeAspect="1"/>
          </p:cNvPicPr>
          <p:nvPr/>
        </p:nvPicPr>
        <p:blipFill>
          <a:blip r:embed="rId5"/>
          <a:stretch>
            <a:fillRect/>
          </a:stretch>
        </p:blipFill>
        <p:spPr>
          <a:xfrm>
            <a:off x="982452" y="4930536"/>
            <a:ext cx="2096243" cy="158266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C5D89AD-6DC8-7C4E-ACEA-10DFDEDE7481}"/>
              </a:ext>
            </a:extLst>
          </p:cNvPr>
          <p:cNvPicPr>
            <a:picLocks noChangeAspect="1"/>
          </p:cNvPicPr>
          <p:nvPr/>
        </p:nvPicPr>
        <p:blipFill>
          <a:blip r:embed="rId6"/>
          <a:stretch>
            <a:fillRect/>
          </a:stretch>
        </p:blipFill>
        <p:spPr>
          <a:xfrm>
            <a:off x="5029117" y="4930535"/>
            <a:ext cx="2020828" cy="1581298"/>
          </a:xfrm>
          <a:prstGeom prst="rect">
            <a:avLst/>
          </a:prstGeom>
        </p:spPr>
      </p:pic>
      <p:sp>
        <p:nvSpPr>
          <p:cNvPr id="20" name="Rectangle 19">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127" y="-680"/>
            <a:ext cx="4236873" cy="685868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5C1198-05D0-6548-94F2-91D42EB4D96A}"/>
              </a:ext>
            </a:extLst>
          </p:cNvPr>
          <p:cNvSpPr>
            <a:spLocks noGrp="1"/>
          </p:cNvSpPr>
          <p:nvPr>
            <p:ph type="ctrTitle"/>
          </p:nvPr>
        </p:nvSpPr>
        <p:spPr>
          <a:xfrm>
            <a:off x="8128638" y="186340"/>
            <a:ext cx="4243608" cy="877888"/>
          </a:xfrm>
        </p:spPr>
        <p:txBody>
          <a:bodyPr>
            <a:noAutofit/>
          </a:bodyPr>
          <a:lstStyle/>
          <a:p>
            <a:pPr algn="l"/>
            <a:r>
              <a:rPr lang="en-US" sz="4000" dirty="0">
                <a:solidFill>
                  <a:srgbClr val="FFFFFF"/>
                </a:solidFill>
              </a:rPr>
              <a:t>Bivariate Analysis</a:t>
            </a:r>
          </a:p>
        </p:txBody>
      </p:sp>
      <p:sp>
        <p:nvSpPr>
          <p:cNvPr id="3" name="Subtitle 2">
            <a:extLst>
              <a:ext uri="{FF2B5EF4-FFF2-40B4-BE49-F238E27FC236}">
                <a16:creationId xmlns:a16="http://schemas.microsoft.com/office/drawing/2014/main" id="{2EC734F7-01D5-6F4C-954E-7C6DFFB4FA90}"/>
              </a:ext>
            </a:extLst>
          </p:cNvPr>
          <p:cNvSpPr>
            <a:spLocks noGrp="1"/>
          </p:cNvSpPr>
          <p:nvPr>
            <p:ph type="subTitle" idx="1"/>
          </p:nvPr>
        </p:nvSpPr>
        <p:spPr>
          <a:xfrm>
            <a:off x="8014003" y="1303193"/>
            <a:ext cx="4177997" cy="3417663"/>
          </a:xfrm>
        </p:spPr>
        <p:txBody>
          <a:bodyPr>
            <a:normAutofit/>
          </a:bodyPr>
          <a:lstStyle/>
          <a:p>
            <a:pPr marL="285750" indent="-285750" algn="just">
              <a:buFont typeface="Arial" panose="020B0604020202020204" pitchFamily="34" charset="0"/>
              <a:buChar char="•"/>
            </a:pPr>
            <a:r>
              <a:rPr lang="en-US" sz="1600" b="1" dirty="0">
                <a:solidFill>
                  <a:schemeClr val="bg1"/>
                </a:solidFill>
              </a:rPr>
              <a:t>We can observe that people who never accessed online records also used a computer, smart phone, or other electronic means to look up medical test results and to communicate with the doctor. </a:t>
            </a:r>
          </a:p>
          <a:p>
            <a:pPr marL="285750" indent="-285750" algn="just">
              <a:buFont typeface="Arial" panose="020B0604020202020204" pitchFamily="34" charset="0"/>
              <a:buChar char="•"/>
            </a:pPr>
            <a:r>
              <a:rPr lang="en-US" sz="1600" b="1" dirty="0">
                <a:solidFill>
                  <a:schemeClr val="bg1"/>
                </a:solidFill>
              </a:rPr>
              <a:t>People of the age 35-64 access the online records the most.</a:t>
            </a:r>
          </a:p>
          <a:p>
            <a:pPr marL="285750" indent="-285750" algn="just">
              <a:buFont typeface="Arial" panose="020B0604020202020204" pitchFamily="34" charset="0"/>
              <a:buChar char="•"/>
            </a:pPr>
            <a:r>
              <a:rPr lang="en-US" sz="1600" b="1" dirty="0">
                <a:solidFill>
                  <a:schemeClr val="bg1"/>
                </a:solidFill>
              </a:rPr>
              <a:t>The highest grade of schooling completed by users is at least College for most of them.</a:t>
            </a:r>
          </a:p>
          <a:p>
            <a:pPr marL="285750" indent="-285750" algn="just">
              <a:buFont typeface="Arial" panose="020B0604020202020204" pitchFamily="34" charset="0"/>
              <a:buChar char="•"/>
            </a:pPr>
            <a:r>
              <a:rPr lang="en-US" sz="1600" b="1" dirty="0">
                <a:solidFill>
                  <a:schemeClr val="bg1"/>
                </a:solidFill>
              </a:rPr>
              <a:t>83% of the users are confident that their medical records are safe.</a:t>
            </a:r>
          </a:p>
        </p:txBody>
      </p:sp>
      <p:cxnSp>
        <p:nvCxnSpPr>
          <p:cNvPr id="22" name="Straight Connector 21">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802074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4571549"/>
            <a:ext cx="8113985"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pic>
        <p:nvPicPr>
          <p:cNvPr id="13" name="Picture 12" descr="A screenshot of a cell phone&#10;&#10;Description automatically generated">
            <a:extLst>
              <a:ext uri="{FF2B5EF4-FFF2-40B4-BE49-F238E27FC236}">
                <a16:creationId xmlns:a16="http://schemas.microsoft.com/office/drawing/2014/main" id="{7D7F25CA-FA51-5A45-B5A3-AABB5499A657}"/>
              </a:ext>
            </a:extLst>
          </p:cNvPr>
          <p:cNvPicPr>
            <a:picLocks noChangeAspect="1"/>
          </p:cNvPicPr>
          <p:nvPr/>
        </p:nvPicPr>
        <p:blipFill>
          <a:blip r:embed="rId7"/>
          <a:stretch>
            <a:fillRect/>
          </a:stretch>
        </p:blipFill>
        <p:spPr>
          <a:xfrm>
            <a:off x="4961013" y="2636436"/>
            <a:ext cx="2157040" cy="1714847"/>
          </a:xfrm>
          <a:prstGeom prst="rect">
            <a:avLst/>
          </a:prstGeom>
        </p:spPr>
      </p:pic>
      <p:cxnSp>
        <p:nvCxnSpPr>
          <p:cNvPr id="30" name="Straight Connector 29">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40636" y="4571549"/>
            <a:ext cx="1892695"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52E9FE19-F69E-6E4C-A9EA-B572480577AB}"/>
              </a:ext>
            </a:extLst>
          </p:cNvPr>
          <p:cNvSpPr/>
          <p:nvPr/>
        </p:nvSpPr>
        <p:spPr>
          <a:xfrm>
            <a:off x="8537944" y="5071730"/>
            <a:ext cx="3147237" cy="1440103"/>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2CE50E8F-9306-8047-9A24-77BF1222D6A2}"/>
              </a:ext>
            </a:extLst>
          </p:cNvPr>
          <p:cNvSpPr/>
          <p:nvPr/>
        </p:nvSpPr>
        <p:spPr>
          <a:xfrm>
            <a:off x="8771860" y="5369442"/>
            <a:ext cx="340242" cy="18536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C022ED-68BE-5144-BFD8-20534594F1EC}"/>
              </a:ext>
            </a:extLst>
          </p:cNvPr>
          <p:cNvSpPr/>
          <p:nvPr/>
        </p:nvSpPr>
        <p:spPr>
          <a:xfrm>
            <a:off x="8761228" y="5720316"/>
            <a:ext cx="350874" cy="15948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6DBB7CC-63B0-164D-BBC3-878EA5C71A4D}"/>
              </a:ext>
            </a:extLst>
          </p:cNvPr>
          <p:cNvSpPr/>
          <p:nvPr/>
        </p:nvSpPr>
        <p:spPr>
          <a:xfrm>
            <a:off x="8771860" y="6060558"/>
            <a:ext cx="340242" cy="159489"/>
          </a:xfrm>
          <a:prstGeom prst="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DA923B3-7FDA-FF4C-971C-F3B8347BE868}"/>
              </a:ext>
            </a:extLst>
          </p:cNvPr>
          <p:cNvSpPr txBox="1"/>
          <p:nvPr/>
        </p:nvSpPr>
        <p:spPr>
          <a:xfrm>
            <a:off x="9138683" y="5288478"/>
            <a:ext cx="1945758" cy="1031051"/>
          </a:xfrm>
          <a:prstGeom prst="rect">
            <a:avLst/>
          </a:prstGeom>
          <a:noFill/>
        </p:spPr>
        <p:txBody>
          <a:bodyPr wrap="square" rtlCol="0">
            <a:spAutoFit/>
          </a:bodyPr>
          <a:lstStyle/>
          <a:p>
            <a:r>
              <a:rPr lang="en-US" sz="1600" dirty="0"/>
              <a:t>Frequent</a:t>
            </a:r>
          </a:p>
          <a:p>
            <a:endParaRPr lang="en-US" sz="600" dirty="0"/>
          </a:p>
          <a:p>
            <a:r>
              <a:rPr lang="en-US" sz="1600" dirty="0"/>
              <a:t>Less Frequent</a:t>
            </a:r>
          </a:p>
          <a:p>
            <a:endParaRPr lang="en-US" sz="600" dirty="0"/>
          </a:p>
          <a:p>
            <a:r>
              <a:rPr lang="en-US" sz="1600" dirty="0"/>
              <a:t>Never</a:t>
            </a:r>
          </a:p>
        </p:txBody>
      </p:sp>
    </p:spTree>
    <p:extLst>
      <p:ext uri="{BB962C8B-B14F-4D97-AF65-F5344CB8AC3E}">
        <p14:creationId xmlns:p14="http://schemas.microsoft.com/office/powerpoint/2010/main" val="34495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screenshot of a cell phone&#10;&#10;Description automatically generated">
            <a:extLst>
              <a:ext uri="{FF2B5EF4-FFF2-40B4-BE49-F238E27FC236}">
                <a16:creationId xmlns:a16="http://schemas.microsoft.com/office/drawing/2014/main" id="{BCE6E816-B177-B744-BB27-0A13B4270A66}"/>
              </a:ext>
            </a:extLst>
          </p:cNvPr>
          <p:cNvPicPr>
            <a:picLocks noChangeAspect="1"/>
          </p:cNvPicPr>
          <p:nvPr/>
        </p:nvPicPr>
        <p:blipFill>
          <a:blip r:embed="rId2"/>
          <a:stretch>
            <a:fillRect/>
          </a:stretch>
        </p:blipFill>
        <p:spPr>
          <a:xfrm>
            <a:off x="9652570" y="68142"/>
            <a:ext cx="2439884" cy="2040821"/>
          </a:xfrm>
          <a:prstGeom prst="rect">
            <a:avLst/>
          </a:prstGeom>
        </p:spPr>
      </p:pic>
      <p:pic>
        <p:nvPicPr>
          <p:cNvPr id="18" name="Content Placeholder 4" descr="A close up of a logo&#10;&#10;Description automatically generated">
            <a:extLst>
              <a:ext uri="{FF2B5EF4-FFF2-40B4-BE49-F238E27FC236}">
                <a16:creationId xmlns:a16="http://schemas.microsoft.com/office/drawing/2014/main" id="{12077B08-C96F-0A44-838A-73E02936E142}"/>
              </a:ext>
            </a:extLst>
          </p:cNvPr>
          <p:cNvPicPr>
            <a:picLocks noChangeAspect="1"/>
          </p:cNvPicPr>
          <p:nvPr/>
        </p:nvPicPr>
        <p:blipFill>
          <a:blip r:embed="rId3"/>
          <a:stretch>
            <a:fillRect/>
          </a:stretch>
        </p:blipFill>
        <p:spPr>
          <a:xfrm>
            <a:off x="4176197" y="68142"/>
            <a:ext cx="2469711" cy="2040826"/>
          </a:xfrm>
          <a:prstGeom prst="rect">
            <a:avLst/>
          </a:prstGeom>
        </p:spPr>
      </p:pic>
      <p:pic>
        <p:nvPicPr>
          <p:cNvPr id="14" name="Picture 13" descr="A picture containing screenshot&#10;&#10;Description automatically generated">
            <a:extLst>
              <a:ext uri="{FF2B5EF4-FFF2-40B4-BE49-F238E27FC236}">
                <a16:creationId xmlns:a16="http://schemas.microsoft.com/office/drawing/2014/main" id="{480B1E4B-47EF-4F4E-A4C5-75A0E2E06546}"/>
              </a:ext>
            </a:extLst>
          </p:cNvPr>
          <p:cNvPicPr>
            <a:picLocks noChangeAspect="1"/>
          </p:cNvPicPr>
          <p:nvPr/>
        </p:nvPicPr>
        <p:blipFill>
          <a:blip r:embed="rId4"/>
          <a:stretch>
            <a:fillRect/>
          </a:stretch>
        </p:blipFill>
        <p:spPr>
          <a:xfrm>
            <a:off x="99546" y="2370488"/>
            <a:ext cx="3803354" cy="2065592"/>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C929C2F9-A127-BC43-9ED6-50E9611E1A29}"/>
              </a:ext>
            </a:extLst>
          </p:cNvPr>
          <p:cNvPicPr>
            <a:picLocks noChangeAspect="1"/>
          </p:cNvPicPr>
          <p:nvPr/>
        </p:nvPicPr>
        <p:blipFill>
          <a:blip r:embed="rId5"/>
          <a:stretch>
            <a:fillRect/>
          </a:stretch>
        </p:blipFill>
        <p:spPr>
          <a:xfrm>
            <a:off x="6713215" y="68142"/>
            <a:ext cx="2726813" cy="196653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A18EB16A-84D4-D242-9BE1-2DFAA839DC41}"/>
              </a:ext>
            </a:extLst>
          </p:cNvPr>
          <p:cNvPicPr>
            <a:picLocks noChangeAspect="1"/>
          </p:cNvPicPr>
          <p:nvPr/>
        </p:nvPicPr>
        <p:blipFill>
          <a:blip r:embed="rId6"/>
          <a:stretch>
            <a:fillRect/>
          </a:stretch>
        </p:blipFill>
        <p:spPr>
          <a:xfrm>
            <a:off x="119276" y="4570870"/>
            <a:ext cx="3803354" cy="2194360"/>
          </a:xfrm>
          <a:prstGeom prst="rect">
            <a:avLst/>
          </a:prstGeom>
        </p:spPr>
      </p:pic>
      <p:sp>
        <p:nvSpPr>
          <p:cNvPr id="25" name="Rectangle 24">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597"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DFDA711-2183-447C-AA6C-B1B5643763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10875"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Content Placeholder 4" descr="A picture containing text, map&#10;&#10;Description automatically generated">
            <a:extLst>
              <a:ext uri="{FF2B5EF4-FFF2-40B4-BE49-F238E27FC236}">
                <a16:creationId xmlns:a16="http://schemas.microsoft.com/office/drawing/2014/main" id="{9CA6EC30-8335-DC4D-9E45-ADA70019CF64}"/>
              </a:ext>
            </a:extLst>
          </p:cNvPr>
          <p:cNvPicPr>
            <a:picLocks noChangeAspect="1"/>
          </p:cNvPicPr>
          <p:nvPr/>
        </p:nvPicPr>
        <p:blipFill>
          <a:blip r:embed="rId7"/>
          <a:stretch>
            <a:fillRect/>
          </a:stretch>
        </p:blipFill>
        <p:spPr>
          <a:xfrm>
            <a:off x="99546" y="108980"/>
            <a:ext cx="3823067" cy="2084702"/>
          </a:xfrm>
          <a:prstGeom prst="rect">
            <a:avLst/>
          </a:prstGeom>
        </p:spPr>
      </p:pic>
      <p:sp>
        <p:nvSpPr>
          <p:cNvPr id="26" name="Subtitle 2">
            <a:extLst>
              <a:ext uri="{FF2B5EF4-FFF2-40B4-BE49-F238E27FC236}">
                <a16:creationId xmlns:a16="http://schemas.microsoft.com/office/drawing/2014/main" id="{7C83229D-B5BB-914D-A625-E3F85D5D009E}"/>
              </a:ext>
            </a:extLst>
          </p:cNvPr>
          <p:cNvSpPr txBox="1">
            <a:spLocks/>
          </p:cNvSpPr>
          <p:nvPr/>
        </p:nvSpPr>
        <p:spPr>
          <a:xfrm>
            <a:off x="4412560" y="2727248"/>
            <a:ext cx="7432158" cy="3417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US" sz="1600" b="1" dirty="0">
                <a:solidFill>
                  <a:schemeClr val="bg1"/>
                </a:solidFill>
              </a:rPr>
              <a:t>The users generally exercise 1-5 days and for less than an hour approximately.</a:t>
            </a:r>
          </a:p>
          <a:p>
            <a:pPr marL="285750" indent="-285750" algn="just"/>
            <a:r>
              <a:rPr lang="en-US" sz="1600" b="1" dirty="0">
                <a:solidFill>
                  <a:schemeClr val="bg1"/>
                </a:solidFill>
              </a:rPr>
              <a:t>People who access online records generally have a BMI within the range 20—40.</a:t>
            </a:r>
          </a:p>
          <a:p>
            <a:pPr marL="285750" indent="-285750" algn="just"/>
            <a:r>
              <a:rPr lang="en-US" sz="1600" b="1" dirty="0">
                <a:solidFill>
                  <a:schemeClr val="bg1"/>
                </a:solidFill>
              </a:rPr>
              <a:t>Users have visited their doctor for a routine checkup 1 or 2 years ago.</a:t>
            </a:r>
          </a:p>
          <a:p>
            <a:pPr marL="285750" indent="-285750" algn="just"/>
            <a:r>
              <a:rPr lang="en-US" sz="1600" b="1" dirty="0">
                <a:solidFill>
                  <a:schemeClr val="bg1"/>
                </a:solidFill>
              </a:rPr>
              <a:t>Most users have visited a doctor, nurse, or other health professional 1-4 times to get care for themselves.</a:t>
            </a:r>
          </a:p>
          <a:p>
            <a:pPr marL="285750" indent="-285750" algn="just"/>
            <a:r>
              <a:rPr lang="en-US" sz="1600" b="1" dirty="0">
                <a:solidFill>
                  <a:schemeClr val="bg1"/>
                </a:solidFill>
              </a:rPr>
              <a:t>People who access their online medical record find it very useful to monitor their health. Which indicates that the online medical records are efficient and this cannot be the reason why people do not access their online records.</a:t>
            </a:r>
          </a:p>
          <a:p>
            <a:pPr marL="285750" indent="-285750" algn="just"/>
            <a:r>
              <a:rPr lang="en-US" sz="1600" b="1" dirty="0">
                <a:solidFill>
                  <a:schemeClr val="bg1"/>
                </a:solidFill>
              </a:rPr>
              <a:t>Accessing the online record depends if they have an Insurance through an employer/ if they have purchased an insurance directly.</a:t>
            </a:r>
          </a:p>
          <a:p>
            <a:pPr marL="285750" indent="-285750" algn="just"/>
            <a:endParaRPr lang="en-US" sz="1600" b="1" dirty="0">
              <a:solidFill>
                <a:schemeClr val="bg1"/>
              </a:solidFill>
            </a:endParaRPr>
          </a:p>
          <a:p>
            <a:pPr marL="285750" indent="-285750" algn="just"/>
            <a:endParaRPr lang="en-US" sz="1600" b="1" dirty="0">
              <a:solidFill>
                <a:schemeClr val="bg1"/>
              </a:solidFill>
            </a:endParaRPr>
          </a:p>
          <a:p>
            <a:pPr marL="285750" indent="-285750" algn="just"/>
            <a:endParaRPr lang="en-US" sz="1600" b="1" dirty="0">
              <a:solidFill>
                <a:schemeClr val="bg1"/>
              </a:solidFill>
            </a:endParaRPr>
          </a:p>
        </p:txBody>
      </p:sp>
    </p:spTree>
    <p:extLst>
      <p:ext uri="{BB962C8B-B14F-4D97-AF65-F5344CB8AC3E}">
        <p14:creationId xmlns:p14="http://schemas.microsoft.com/office/powerpoint/2010/main" val="385648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C0077-8A70-A04B-9ACF-65B7EA0052B5}"/>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4800" kern="1200">
                <a:solidFill>
                  <a:schemeClr val="bg1"/>
                </a:solidFill>
                <a:latin typeface="+mj-lt"/>
                <a:ea typeface="+mj-ea"/>
                <a:cs typeface="+mj-cs"/>
              </a:rPr>
              <a:t>Random Forest Models</a:t>
            </a:r>
          </a:p>
        </p:txBody>
      </p:sp>
      <p:cxnSp>
        <p:nvCxnSpPr>
          <p:cNvPr id="16" name="Straight Connector 15">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2105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425</Words>
  <Application>Microsoft Macintosh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HINTS5C5 – Data Analysis for online medical record access</vt:lpstr>
      <vt:lpstr>Base Model</vt:lpstr>
      <vt:lpstr>Data Preparation</vt:lpstr>
      <vt:lpstr>PowerPoint Presentation</vt:lpstr>
      <vt:lpstr>PowerPoint Presentation</vt:lpstr>
      <vt:lpstr>PowerPoint Presentation</vt:lpstr>
      <vt:lpstr>Bivariate Analysis</vt:lpstr>
      <vt:lpstr>PowerPoint Presentation</vt:lpstr>
      <vt:lpstr>Random Forest Models</vt:lpstr>
      <vt:lpstr>Usage of Internet to Seek Health Info</vt:lpstr>
      <vt:lpstr>Health Care-Info about visiting a doctor</vt:lpstr>
      <vt:lpstr>Medical Records</vt:lpstr>
      <vt:lpstr>Overall Patient Health &amp; Physical Activity</vt:lpstr>
      <vt:lpstr>Personal Health</vt:lpstr>
      <vt:lpstr>Final Model with all the important variables from 5 blocks</vt:lpstr>
      <vt:lpstr>Factors influencing the accessing of online records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HINTS5C5 – Data Analysis for online medical record access</dc:title>
  <dc:creator>Heremagalur Sridhar, Sheethal</dc:creator>
  <cp:lastModifiedBy>Heremagalur Sridhar, Sheethal</cp:lastModifiedBy>
  <cp:revision>11</cp:revision>
  <dcterms:created xsi:type="dcterms:W3CDTF">2019-02-18T16:22:19Z</dcterms:created>
  <dcterms:modified xsi:type="dcterms:W3CDTF">2019-02-18T19:06:41Z</dcterms:modified>
</cp:coreProperties>
</file>