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3068F-77DB-405B-9110-EE82DA9E8D68}"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AABAC-C8E5-4B0E-9D8D-47BD8D45A4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78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3068F-77DB-405B-9110-EE82DA9E8D68}"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AABAC-C8E5-4B0E-9D8D-47BD8D45A407}" type="slidenum">
              <a:rPr lang="en-IN" smtClean="0"/>
              <a:t>‹#›</a:t>
            </a:fld>
            <a:endParaRPr lang="en-IN"/>
          </a:p>
        </p:txBody>
      </p:sp>
    </p:spTree>
    <p:extLst>
      <p:ext uri="{BB962C8B-B14F-4D97-AF65-F5344CB8AC3E}">
        <p14:creationId xmlns:p14="http://schemas.microsoft.com/office/powerpoint/2010/main" val="172596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3068F-77DB-405B-9110-EE82DA9E8D68}"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AABAC-C8E5-4B0E-9D8D-47BD8D45A407}" type="slidenum">
              <a:rPr lang="en-IN" smtClean="0"/>
              <a:t>‹#›</a:t>
            </a:fld>
            <a:endParaRPr lang="en-IN"/>
          </a:p>
        </p:txBody>
      </p:sp>
    </p:spTree>
    <p:extLst>
      <p:ext uri="{BB962C8B-B14F-4D97-AF65-F5344CB8AC3E}">
        <p14:creationId xmlns:p14="http://schemas.microsoft.com/office/powerpoint/2010/main" val="373539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3068F-77DB-405B-9110-EE82DA9E8D68}"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AABAC-C8E5-4B0E-9D8D-47BD8D45A407}" type="slidenum">
              <a:rPr lang="en-IN" smtClean="0"/>
              <a:t>‹#›</a:t>
            </a:fld>
            <a:endParaRPr lang="en-IN"/>
          </a:p>
        </p:txBody>
      </p:sp>
    </p:spTree>
    <p:extLst>
      <p:ext uri="{BB962C8B-B14F-4D97-AF65-F5344CB8AC3E}">
        <p14:creationId xmlns:p14="http://schemas.microsoft.com/office/powerpoint/2010/main" val="5332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3068F-77DB-405B-9110-EE82DA9E8D68}" type="datetimeFigureOut">
              <a:rPr lang="en-IN" smtClean="0"/>
              <a:t>25-11-2018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AABAC-C8E5-4B0E-9D8D-47BD8D45A4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86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3068F-77DB-405B-9110-EE82DA9E8D68}"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AABAC-C8E5-4B0E-9D8D-47BD8D45A407}" type="slidenum">
              <a:rPr lang="en-IN" smtClean="0"/>
              <a:t>‹#›</a:t>
            </a:fld>
            <a:endParaRPr lang="en-IN"/>
          </a:p>
        </p:txBody>
      </p:sp>
    </p:spTree>
    <p:extLst>
      <p:ext uri="{BB962C8B-B14F-4D97-AF65-F5344CB8AC3E}">
        <p14:creationId xmlns:p14="http://schemas.microsoft.com/office/powerpoint/2010/main" val="77914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3068F-77DB-405B-9110-EE82DA9E8D68}" type="datetimeFigureOut">
              <a:rPr lang="en-IN" smtClean="0"/>
              <a:t>25-11-2018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DAABAC-C8E5-4B0E-9D8D-47BD8D45A407}" type="slidenum">
              <a:rPr lang="en-IN" smtClean="0"/>
              <a:t>‹#›</a:t>
            </a:fld>
            <a:endParaRPr lang="en-IN"/>
          </a:p>
        </p:txBody>
      </p:sp>
    </p:spTree>
    <p:extLst>
      <p:ext uri="{BB962C8B-B14F-4D97-AF65-F5344CB8AC3E}">
        <p14:creationId xmlns:p14="http://schemas.microsoft.com/office/powerpoint/2010/main" val="77126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3068F-77DB-405B-9110-EE82DA9E8D68}" type="datetimeFigureOut">
              <a:rPr lang="en-IN" smtClean="0"/>
              <a:t>25-11-2018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DAABAC-C8E5-4B0E-9D8D-47BD8D45A407}" type="slidenum">
              <a:rPr lang="en-IN" smtClean="0"/>
              <a:t>‹#›</a:t>
            </a:fld>
            <a:endParaRPr lang="en-IN"/>
          </a:p>
        </p:txBody>
      </p:sp>
    </p:spTree>
    <p:extLst>
      <p:ext uri="{BB962C8B-B14F-4D97-AF65-F5344CB8AC3E}">
        <p14:creationId xmlns:p14="http://schemas.microsoft.com/office/powerpoint/2010/main" val="122807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B3068F-77DB-405B-9110-EE82DA9E8D68}" type="datetimeFigureOut">
              <a:rPr lang="en-IN" smtClean="0"/>
              <a:t>25-11-2018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8DAABAC-C8E5-4B0E-9D8D-47BD8D45A407}" type="slidenum">
              <a:rPr lang="en-IN" smtClean="0"/>
              <a:t>‹#›</a:t>
            </a:fld>
            <a:endParaRPr lang="en-IN"/>
          </a:p>
        </p:txBody>
      </p:sp>
    </p:spTree>
    <p:extLst>
      <p:ext uri="{BB962C8B-B14F-4D97-AF65-F5344CB8AC3E}">
        <p14:creationId xmlns:p14="http://schemas.microsoft.com/office/powerpoint/2010/main" val="393856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B3068F-77DB-405B-9110-EE82DA9E8D68}" type="datetimeFigureOut">
              <a:rPr lang="en-IN" smtClean="0"/>
              <a:t>25-11-2018</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DAABAC-C8E5-4B0E-9D8D-47BD8D45A407}" type="slidenum">
              <a:rPr lang="en-IN" smtClean="0"/>
              <a:t>‹#›</a:t>
            </a:fld>
            <a:endParaRPr lang="en-IN"/>
          </a:p>
        </p:txBody>
      </p:sp>
    </p:spTree>
    <p:extLst>
      <p:ext uri="{BB962C8B-B14F-4D97-AF65-F5344CB8AC3E}">
        <p14:creationId xmlns:p14="http://schemas.microsoft.com/office/powerpoint/2010/main" val="290583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B3068F-77DB-405B-9110-EE82DA9E8D68}" type="datetimeFigureOut">
              <a:rPr lang="en-IN" smtClean="0"/>
              <a:t>25-11-2018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AABAC-C8E5-4B0E-9D8D-47BD8D45A407}" type="slidenum">
              <a:rPr lang="en-IN" smtClean="0"/>
              <a:t>‹#›</a:t>
            </a:fld>
            <a:endParaRPr lang="en-IN"/>
          </a:p>
        </p:txBody>
      </p:sp>
    </p:spTree>
    <p:extLst>
      <p:ext uri="{BB962C8B-B14F-4D97-AF65-F5344CB8AC3E}">
        <p14:creationId xmlns:p14="http://schemas.microsoft.com/office/powerpoint/2010/main" val="162659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B3068F-77DB-405B-9110-EE82DA9E8D68}" type="datetimeFigureOut">
              <a:rPr lang="en-IN" smtClean="0"/>
              <a:t>25-11-2018</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DAABAC-C8E5-4B0E-9D8D-47BD8D45A40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445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30DFF-115B-442A-B899-BF92A7B7918A}"/>
              </a:ext>
            </a:extLst>
          </p:cNvPr>
          <p:cNvSpPr>
            <a:spLocks noGrp="1"/>
          </p:cNvSpPr>
          <p:nvPr>
            <p:ph type="ctrTitle"/>
          </p:nvPr>
        </p:nvSpPr>
        <p:spPr>
          <a:xfrm>
            <a:off x="965201" y="643467"/>
            <a:ext cx="6255026" cy="5054008"/>
          </a:xfrm>
        </p:spPr>
        <p:txBody>
          <a:bodyPr anchor="ctr">
            <a:normAutofit/>
          </a:bodyPr>
          <a:lstStyle/>
          <a:p>
            <a:pPr algn="r"/>
            <a:r>
              <a:rPr lang="en-IN" dirty="0" err="1"/>
              <a:t>Homezilla</a:t>
            </a:r>
            <a:endParaRPr lang="en-IN" dirty="0"/>
          </a:p>
        </p:txBody>
      </p:sp>
      <p:cxnSp>
        <p:nvCxnSpPr>
          <p:cNvPr id="15" name="Straight Connector 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0">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Subtitle 2">
            <a:extLst>
              <a:ext uri="{FF2B5EF4-FFF2-40B4-BE49-F238E27FC236}">
                <a16:creationId xmlns:a16="http://schemas.microsoft.com/office/drawing/2014/main" id="{64B6F7BE-B641-4FA4-A815-ADAA5FA69137}"/>
              </a:ext>
            </a:extLst>
          </p:cNvPr>
          <p:cNvSpPr txBox="1">
            <a:spLocks/>
          </p:cNvSpPr>
          <p:nvPr/>
        </p:nvSpPr>
        <p:spPr>
          <a:xfrm>
            <a:off x="7728559" y="4085874"/>
            <a:ext cx="3498240" cy="11478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err="1">
                <a:ln>
                  <a:noFill/>
                </a:ln>
                <a:solidFill>
                  <a:sysClr val="windowText" lastClr="000000"/>
                </a:solidFill>
                <a:effectLst/>
                <a:uLnTx/>
                <a:uFillTx/>
                <a:latin typeface="Calibri" panose="020F0502020204030204"/>
                <a:ea typeface="+mn-ea"/>
                <a:cs typeface="+mn-cs"/>
              </a:rPr>
              <a:t>Sheethal</a:t>
            </a:r>
            <a:r>
              <a:rPr kumimoji="0" lang="en-IN"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t>
            </a:r>
            <a:r>
              <a:rPr kumimoji="0" lang="en-IN" sz="2000" b="0" i="0" u="none" strike="noStrike" kern="1200" cap="none" spc="0" normalizeH="0" baseline="0" noProof="0" dirty="0" err="1">
                <a:ln>
                  <a:noFill/>
                </a:ln>
                <a:solidFill>
                  <a:sysClr val="windowText" lastClr="000000"/>
                </a:solidFill>
                <a:effectLst/>
                <a:uLnTx/>
                <a:uFillTx/>
                <a:latin typeface="Calibri" panose="020F0502020204030204"/>
                <a:ea typeface="+mn-ea"/>
                <a:cs typeface="+mn-cs"/>
              </a:rPr>
              <a:t>Heremagalur</a:t>
            </a:r>
            <a:r>
              <a:rPr kumimoji="0" lang="en-IN"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Sridhar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UIN</a:t>
            </a:r>
            <a:r>
              <a:rPr kumimoji="0" lang="en-IN"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667590662</a:t>
            </a:r>
          </a:p>
        </p:txBody>
      </p:sp>
    </p:spTree>
    <p:extLst>
      <p:ext uri="{BB962C8B-B14F-4D97-AF65-F5344CB8AC3E}">
        <p14:creationId xmlns:p14="http://schemas.microsoft.com/office/powerpoint/2010/main" val="2246695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E771C6-E3E4-4CB2-8F67-0BAD2FE64DE1}"/>
              </a:ext>
            </a:extLst>
          </p:cNvPr>
          <p:cNvPicPr>
            <a:picLocks noChangeAspect="1"/>
          </p:cNvPicPr>
          <p:nvPr/>
        </p:nvPicPr>
        <p:blipFill>
          <a:blip r:embed="rId2"/>
          <a:stretch>
            <a:fillRect/>
          </a:stretch>
        </p:blipFill>
        <p:spPr>
          <a:xfrm>
            <a:off x="774308" y="795631"/>
            <a:ext cx="7877321" cy="4619625"/>
          </a:xfrm>
          <a:prstGeom prst="rect">
            <a:avLst/>
          </a:prstGeom>
        </p:spPr>
      </p:pic>
    </p:spTree>
    <p:extLst>
      <p:ext uri="{BB962C8B-B14F-4D97-AF65-F5344CB8AC3E}">
        <p14:creationId xmlns:p14="http://schemas.microsoft.com/office/powerpoint/2010/main" val="27132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7CEF02-E8FB-4747-8DF5-713AA4B27806}"/>
              </a:ext>
            </a:extLst>
          </p:cNvPr>
          <p:cNvPicPr>
            <a:picLocks noChangeAspect="1"/>
          </p:cNvPicPr>
          <p:nvPr/>
        </p:nvPicPr>
        <p:blipFill>
          <a:blip r:embed="rId2"/>
          <a:stretch>
            <a:fillRect/>
          </a:stretch>
        </p:blipFill>
        <p:spPr>
          <a:xfrm>
            <a:off x="291297" y="447940"/>
            <a:ext cx="5804703" cy="4391345"/>
          </a:xfrm>
          <a:prstGeom prst="rect">
            <a:avLst/>
          </a:prstGeom>
        </p:spPr>
      </p:pic>
      <p:pic>
        <p:nvPicPr>
          <p:cNvPr id="3" name="Picture 2">
            <a:extLst>
              <a:ext uri="{FF2B5EF4-FFF2-40B4-BE49-F238E27FC236}">
                <a16:creationId xmlns:a16="http://schemas.microsoft.com/office/drawing/2014/main" id="{D3D1B3A3-4F9C-4EAD-AB4F-178580689B6E}"/>
              </a:ext>
            </a:extLst>
          </p:cNvPr>
          <p:cNvPicPr>
            <a:picLocks noChangeAspect="1"/>
          </p:cNvPicPr>
          <p:nvPr/>
        </p:nvPicPr>
        <p:blipFill>
          <a:blip r:embed="rId3"/>
          <a:stretch>
            <a:fillRect/>
          </a:stretch>
        </p:blipFill>
        <p:spPr>
          <a:xfrm>
            <a:off x="6260123" y="447940"/>
            <a:ext cx="5483030" cy="4506104"/>
          </a:xfrm>
          <a:prstGeom prst="rect">
            <a:avLst/>
          </a:prstGeom>
        </p:spPr>
      </p:pic>
    </p:spTree>
    <p:extLst>
      <p:ext uri="{BB962C8B-B14F-4D97-AF65-F5344CB8AC3E}">
        <p14:creationId xmlns:p14="http://schemas.microsoft.com/office/powerpoint/2010/main" val="237606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C21E84-1409-4B4D-A7D0-7A2BD14389C7}"/>
              </a:ext>
            </a:extLst>
          </p:cNvPr>
          <p:cNvPicPr>
            <a:picLocks noChangeAspect="1"/>
          </p:cNvPicPr>
          <p:nvPr/>
        </p:nvPicPr>
        <p:blipFill rotWithShape="1">
          <a:blip r:embed="rId2"/>
          <a:srcRect b="38313"/>
          <a:stretch/>
        </p:blipFill>
        <p:spPr>
          <a:xfrm>
            <a:off x="440155" y="730417"/>
            <a:ext cx="7124700" cy="1280893"/>
          </a:xfrm>
          <a:prstGeom prst="rect">
            <a:avLst/>
          </a:prstGeom>
        </p:spPr>
      </p:pic>
      <p:sp>
        <p:nvSpPr>
          <p:cNvPr id="3" name="TextBox 2">
            <a:extLst>
              <a:ext uri="{FF2B5EF4-FFF2-40B4-BE49-F238E27FC236}">
                <a16:creationId xmlns:a16="http://schemas.microsoft.com/office/drawing/2014/main" id="{28EC9606-7EC0-4D12-9CD1-BA71E3D68E32}"/>
              </a:ext>
            </a:extLst>
          </p:cNvPr>
          <p:cNvSpPr txBox="1"/>
          <p:nvPr/>
        </p:nvSpPr>
        <p:spPr>
          <a:xfrm>
            <a:off x="387454" y="276119"/>
            <a:ext cx="10249213" cy="369332"/>
          </a:xfrm>
          <a:prstGeom prst="rect">
            <a:avLst/>
          </a:prstGeom>
          <a:noFill/>
        </p:spPr>
        <p:txBody>
          <a:bodyPr wrap="square" rtlCol="0">
            <a:spAutoFit/>
          </a:bodyPr>
          <a:lstStyle/>
          <a:p>
            <a:r>
              <a:rPr lang="en-IN" dirty="0">
                <a:solidFill>
                  <a:srgbClr val="FF0000"/>
                </a:solidFill>
              </a:rPr>
              <a:t>Similar Logistic Regression can be done keeping Outcome as the Dependent Variable</a:t>
            </a:r>
          </a:p>
        </p:txBody>
      </p:sp>
      <p:sp>
        <p:nvSpPr>
          <p:cNvPr id="4" name="TextBox 3">
            <a:extLst>
              <a:ext uri="{FF2B5EF4-FFF2-40B4-BE49-F238E27FC236}">
                <a16:creationId xmlns:a16="http://schemas.microsoft.com/office/drawing/2014/main" id="{7E5D4C9F-5355-4DCA-B482-9EA276F57137}"/>
              </a:ext>
            </a:extLst>
          </p:cNvPr>
          <p:cNvSpPr txBox="1"/>
          <p:nvPr/>
        </p:nvSpPr>
        <p:spPr>
          <a:xfrm>
            <a:off x="387454" y="1911610"/>
            <a:ext cx="10249213" cy="369332"/>
          </a:xfrm>
          <a:prstGeom prst="rect">
            <a:avLst/>
          </a:prstGeom>
          <a:noFill/>
        </p:spPr>
        <p:txBody>
          <a:bodyPr wrap="square" rtlCol="0">
            <a:spAutoFit/>
          </a:bodyPr>
          <a:lstStyle/>
          <a:p>
            <a:r>
              <a:rPr lang="en-IN" dirty="0">
                <a:solidFill>
                  <a:srgbClr val="FF0000"/>
                </a:solidFill>
              </a:rPr>
              <a:t>Looking at the odds that Time Viewed is high because of the variation in Photo Tag 1 only</a:t>
            </a:r>
          </a:p>
        </p:txBody>
      </p:sp>
      <p:pic>
        <p:nvPicPr>
          <p:cNvPr id="5" name="Picture 4">
            <a:extLst>
              <a:ext uri="{FF2B5EF4-FFF2-40B4-BE49-F238E27FC236}">
                <a16:creationId xmlns:a16="http://schemas.microsoft.com/office/drawing/2014/main" id="{8CD7DCCC-54CE-4156-9C98-8F4C912040AD}"/>
              </a:ext>
            </a:extLst>
          </p:cNvPr>
          <p:cNvPicPr>
            <a:picLocks noChangeAspect="1"/>
          </p:cNvPicPr>
          <p:nvPr/>
        </p:nvPicPr>
        <p:blipFill>
          <a:blip r:embed="rId3"/>
          <a:stretch>
            <a:fillRect/>
          </a:stretch>
        </p:blipFill>
        <p:spPr>
          <a:xfrm>
            <a:off x="440155" y="2327108"/>
            <a:ext cx="6829425" cy="3800475"/>
          </a:xfrm>
          <a:prstGeom prst="rect">
            <a:avLst/>
          </a:prstGeom>
        </p:spPr>
      </p:pic>
    </p:spTree>
    <p:extLst>
      <p:ext uri="{BB962C8B-B14F-4D97-AF65-F5344CB8AC3E}">
        <p14:creationId xmlns:p14="http://schemas.microsoft.com/office/powerpoint/2010/main" val="210019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C6B56D-1A5E-482E-9447-44E10BA50C02}"/>
              </a:ext>
            </a:extLst>
          </p:cNvPr>
          <p:cNvPicPr>
            <a:picLocks noChangeAspect="1"/>
          </p:cNvPicPr>
          <p:nvPr/>
        </p:nvPicPr>
        <p:blipFill>
          <a:blip r:embed="rId2"/>
          <a:stretch>
            <a:fillRect/>
          </a:stretch>
        </p:blipFill>
        <p:spPr>
          <a:xfrm>
            <a:off x="423551" y="1812758"/>
            <a:ext cx="3582152" cy="761999"/>
          </a:xfrm>
          <a:prstGeom prst="rect">
            <a:avLst/>
          </a:prstGeom>
        </p:spPr>
      </p:pic>
      <p:sp>
        <p:nvSpPr>
          <p:cNvPr id="3" name="TextBox 2">
            <a:extLst>
              <a:ext uri="{FF2B5EF4-FFF2-40B4-BE49-F238E27FC236}">
                <a16:creationId xmlns:a16="http://schemas.microsoft.com/office/drawing/2014/main" id="{B303B235-FF72-4F1A-8C72-913F81E40A79}"/>
              </a:ext>
            </a:extLst>
          </p:cNvPr>
          <p:cNvSpPr txBox="1"/>
          <p:nvPr/>
        </p:nvSpPr>
        <p:spPr>
          <a:xfrm>
            <a:off x="423551" y="3105834"/>
            <a:ext cx="10249213" cy="646331"/>
          </a:xfrm>
          <a:prstGeom prst="rect">
            <a:avLst/>
          </a:prstGeom>
          <a:noFill/>
        </p:spPr>
        <p:txBody>
          <a:bodyPr wrap="square" rtlCol="0">
            <a:spAutoFit/>
          </a:bodyPr>
          <a:lstStyle/>
          <a:p>
            <a:r>
              <a:rPr lang="en-IN" dirty="0">
                <a:solidFill>
                  <a:srgbClr val="FF0000"/>
                </a:solidFill>
              </a:rPr>
              <a:t>Based on the levels of Photo Tag1 and results of logistic regression we can come to the conclusion that pictures which showed the interiors of the house had the highest views compared to the exterior or floor.</a:t>
            </a:r>
          </a:p>
        </p:txBody>
      </p:sp>
    </p:spTree>
    <p:extLst>
      <p:ext uri="{BB962C8B-B14F-4D97-AF65-F5344CB8AC3E}">
        <p14:creationId xmlns:p14="http://schemas.microsoft.com/office/powerpoint/2010/main" val="315341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82A07-1954-4B33-8593-AF2A8C2C2CDC}"/>
              </a:ext>
            </a:extLst>
          </p:cNvPr>
          <p:cNvSpPr txBox="1"/>
          <p:nvPr/>
        </p:nvSpPr>
        <p:spPr>
          <a:xfrm>
            <a:off x="531833" y="955114"/>
            <a:ext cx="10249213" cy="1477328"/>
          </a:xfrm>
          <a:prstGeom prst="rect">
            <a:avLst/>
          </a:prstGeom>
          <a:noFill/>
        </p:spPr>
        <p:txBody>
          <a:bodyPr wrap="square" rtlCol="0">
            <a:spAutoFit/>
          </a:bodyPr>
          <a:lstStyle/>
          <a:p>
            <a:r>
              <a:rPr lang="en-IN" dirty="0">
                <a:solidFill>
                  <a:srgbClr val="FF0000"/>
                </a:solidFill>
              </a:rPr>
              <a:t>Based on the highest viewed property with</a:t>
            </a:r>
          </a:p>
          <a:p>
            <a:r>
              <a:rPr lang="en-IN" dirty="0">
                <a:solidFill>
                  <a:srgbClr val="FF0000"/>
                </a:solidFill>
              </a:rPr>
              <a:t>Web Id - </a:t>
            </a:r>
            <a:r>
              <a:rPr lang="en-IN" b="1" dirty="0"/>
              <a:t>F1410261</a:t>
            </a:r>
          </a:p>
          <a:p>
            <a:r>
              <a:rPr lang="en-IN" dirty="0">
                <a:solidFill>
                  <a:srgbClr val="FF0000"/>
                </a:solidFill>
              </a:rPr>
              <a:t>With </a:t>
            </a:r>
            <a:r>
              <a:rPr lang="en-IN" b="1" dirty="0"/>
              <a:t>waterfront of the house </a:t>
            </a:r>
            <a:r>
              <a:rPr lang="en-IN" dirty="0">
                <a:solidFill>
                  <a:srgbClr val="FF0000"/>
                </a:solidFill>
              </a:rPr>
              <a:t>being the first picture and </a:t>
            </a:r>
            <a:r>
              <a:rPr lang="en-IN" b="1" dirty="0"/>
              <a:t>backyard</a:t>
            </a:r>
            <a:r>
              <a:rPr lang="en-IN" dirty="0">
                <a:solidFill>
                  <a:srgbClr val="FF0000"/>
                </a:solidFill>
              </a:rPr>
              <a:t> being the 15</a:t>
            </a:r>
            <a:r>
              <a:rPr lang="en-IN" baseline="30000" dirty="0">
                <a:solidFill>
                  <a:srgbClr val="FF0000"/>
                </a:solidFill>
              </a:rPr>
              <a:t>th</a:t>
            </a:r>
            <a:r>
              <a:rPr lang="en-IN" dirty="0">
                <a:solidFill>
                  <a:srgbClr val="FF0000"/>
                </a:solidFill>
              </a:rPr>
              <a:t> picture gained the most views.</a:t>
            </a:r>
          </a:p>
          <a:p>
            <a:r>
              <a:rPr lang="en-IN" dirty="0">
                <a:solidFill>
                  <a:srgbClr val="FF0000"/>
                </a:solidFill>
              </a:rPr>
              <a:t>Total time viewed  by all customers – </a:t>
            </a:r>
            <a:r>
              <a:rPr lang="en-IN" dirty="0"/>
              <a:t>3203 </a:t>
            </a:r>
            <a:r>
              <a:rPr lang="en-IN" dirty="0">
                <a:solidFill>
                  <a:srgbClr val="FF0000"/>
                </a:solidFill>
              </a:rPr>
              <a:t>seconds</a:t>
            </a:r>
          </a:p>
        </p:txBody>
      </p:sp>
      <p:pic>
        <p:nvPicPr>
          <p:cNvPr id="8" name="Picture 7">
            <a:extLst>
              <a:ext uri="{FF2B5EF4-FFF2-40B4-BE49-F238E27FC236}">
                <a16:creationId xmlns:a16="http://schemas.microsoft.com/office/drawing/2014/main" id="{BD5A800A-5765-4203-AD59-1F96899A0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33" y="2717131"/>
            <a:ext cx="4486275" cy="2817395"/>
          </a:xfrm>
          <a:prstGeom prst="rect">
            <a:avLst/>
          </a:prstGeom>
        </p:spPr>
      </p:pic>
      <p:pic>
        <p:nvPicPr>
          <p:cNvPr id="10" name="Picture 9">
            <a:extLst>
              <a:ext uri="{FF2B5EF4-FFF2-40B4-BE49-F238E27FC236}">
                <a16:creationId xmlns:a16="http://schemas.microsoft.com/office/drawing/2014/main" id="{334D42C7-6AEC-4597-8C8F-770E2EB1D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17130"/>
            <a:ext cx="4824492" cy="2817395"/>
          </a:xfrm>
          <a:prstGeom prst="rect">
            <a:avLst/>
          </a:prstGeom>
        </p:spPr>
      </p:pic>
      <p:sp>
        <p:nvSpPr>
          <p:cNvPr id="11" name="Title 1">
            <a:extLst>
              <a:ext uri="{FF2B5EF4-FFF2-40B4-BE49-F238E27FC236}">
                <a16:creationId xmlns:a16="http://schemas.microsoft.com/office/drawing/2014/main" id="{FED1B61A-5CB9-461E-995D-9514F049A9FA}"/>
              </a:ext>
            </a:extLst>
          </p:cNvPr>
          <p:cNvSpPr txBox="1">
            <a:spLocks/>
          </p:cNvSpPr>
          <p:nvPr/>
        </p:nvSpPr>
        <p:spPr>
          <a:xfrm>
            <a:off x="531833" y="492946"/>
            <a:ext cx="11110497" cy="643171"/>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b="1" dirty="0">
                <a:solidFill>
                  <a:schemeClr val="tx1"/>
                </a:solidFill>
              </a:rPr>
              <a:t>The Photos which were most attractive</a:t>
            </a:r>
          </a:p>
        </p:txBody>
      </p:sp>
      <p:cxnSp>
        <p:nvCxnSpPr>
          <p:cNvPr id="13" name="Straight Connector 12">
            <a:extLst>
              <a:ext uri="{FF2B5EF4-FFF2-40B4-BE49-F238E27FC236}">
                <a16:creationId xmlns:a16="http://schemas.microsoft.com/office/drawing/2014/main" id="{DABE26BB-B598-4B1F-AEC5-4D8B32602A24}"/>
              </a:ext>
            </a:extLst>
          </p:cNvPr>
          <p:cNvCxnSpPr>
            <a:cxnSpLocks/>
          </p:cNvCxnSpPr>
          <p:nvPr/>
        </p:nvCxnSpPr>
        <p:spPr>
          <a:xfrm>
            <a:off x="531833" y="955114"/>
            <a:ext cx="102492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043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82A07-1954-4B33-8593-AF2A8C2C2CDC}"/>
              </a:ext>
            </a:extLst>
          </p:cNvPr>
          <p:cNvSpPr txBox="1"/>
          <p:nvPr/>
        </p:nvSpPr>
        <p:spPr>
          <a:xfrm>
            <a:off x="531833" y="955114"/>
            <a:ext cx="10249213" cy="1200329"/>
          </a:xfrm>
          <a:prstGeom prst="rect">
            <a:avLst/>
          </a:prstGeom>
          <a:noFill/>
        </p:spPr>
        <p:txBody>
          <a:bodyPr wrap="square" rtlCol="0">
            <a:spAutoFit/>
          </a:bodyPr>
          <a:lstStyle/>
          <a:p>
            <a:r>
              <a:rPr lang="en-IN" dirty="0">
                <a:solidFill>
                  <a:srgbClr val="FF0000"/>
                </a:solidFill>
              </a:rPr>
              <a:t>Based on the highest viewed property with</a:t>
            </a:r>
          </a:p>
          <a:p>
            <a:r>
              <a:rPr lang="en-IN" dirty="0">
                <a:solidFill>
                  <a:srgbClr val="FF0000"/>
                </a:solidFill>
              </a:rPr>
              <a:t>Web Id - </a:t>
            </a:r>
            <a:r>
              <a:rPr lang="en-IN" dirty="0"/>
              <a:t>V1084582</a:t>
            </a:r>
          </a:p>
          <a:p>
            <a:r>
              <a:rPr lang="en-IN" dirty="0">
                <a:solidFill>
                  <a:srgbClr val="FF0000"/>
                </a:solidFill>
              </a:rPr>
              <a:t>With dining area</a:t>
            </a:r>
            <a:r>
              <a:rPr lang="en-IN" dirty="0"/>
              <a:t> </a:t>
            </a:r>
            <a:r>
              <a:rPr lang="en-IN" dirty="0">
                <a:solidFill>
                  <a:srgbClr val="FF0000"/>
                </a:solidFill>
              </a:rPr>
              <a:t>being the first picture.</a:t>
            </a:r>
          </a:p>
          <a:p>
            <a:r>
              <a:rPr lang="en-IN" dirty="0">
                <a:solidFill>
                  <a:srgbClr val="FF0000"/>
                </a:solidFill>
              </a:rPr>
              <a:t>Total time viewed by all customers – </a:t>
            </a:r>
            <a:r>
              <a:rPr lang="en-IN" dirty="0"/>
              <a:t>1785 </a:t>
            </a:r>
            <a:r>
              <a:rPr lang="en-IN" dirty="0">
                <a:solidFill>
                  <a:srgbClr val="FF0000"/>
                </a:solidFill>
              </a:rPr>
              <a:t>seconds</a:t>
            </a:r>
          </a:p>
        </p:txBody>
      </p:sp>
      <p:sp>
        <p:nvSpPr>
          <p:cNvPr id="11" name="Title 1">
            <a:extLst>
              <a:ext uri="{FF2B5EF4-FFF2-40B4-BE49-F238E27FC236}">
                <a16:creationId xmlns:a16="http://schemas.microsoft.com/office/drawing/2014/main" id="{FED1B61A-5CB9-461E-995D-9514F049A9FA}"/>
              </a:ext>
            </a:extLst>
          </p:cNvPr>
          <p:cNvSpPr txBox="1">
            <a:spLocks/>
          </p:cNvSpPr>
          <p:nvPr/>
        </p:nvSpPr>
        <p:spPr>
          <a:xfrm>
            <a:off x="531833" y="492946"/>
            <a:ext cx="11110497" cy="643171"/>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b="1" dirty="0">
                <a:solidFill>
                  <a:schemeClr val="tx1"/>
                </a:solidFill>
              </a:rPr>
              <a:t>The Photos which were most attractive</a:t>
            </a:r>
          </a:p>
        </p:txBody>
      </p:sp>
      <p:cxnSp>
        <p:nvCxnSpPr>
          <p:cNvPr id="13" name="Straight Connector 12">
            <a:extLst>
              <a:ext uri="{FF2B5EF4-FFF2-40B4-BE49-F238E27FC236}">
                <a16:creationId xmlns:a16="http://schemas.microsoft.com/office/drawing/2014/main" id="{DABE26BB-B598-4B1F-AEC5-4D8B32602A24}"/>
              </a:ext>
            </a:extLst>
          </p:cNvPr>
          <p:cNvCxnSpPr>
            <a:cxnSpLocks/>
          </p:cNvCxnSpPr>
          <p:nvPr/>
        </p:nvCxnSpPr>
        <p:spPr>
          <a:xfrm>
            <a:off x="531833" y="955114"/>
            <a:ext cx="10249213"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654CC8C-1180-43FD-9DFD-9F66419D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2336394"/>
            <a:ext cx="6235032" cy="3378606"/>
          </a:xfrm>
          <a:prstGeom prst="rect">
            <a:avLst/>
          </a:prstGeom>
        </p:spPr>
      </p:pic>
    </p:spTree>
    <p:extLst>
      <p:ext uri="{BB962C8B-B14F-4D97-AF65-F5344CB8AC3E}">
        <p14:creationId xmlns:p14="http://schemas.microsoft.com/office/powerpoint/2010/main" val="2131850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82A07-1954-4B33-8593-AF2A8C2C2CDC}"/>
              </a:ext>
            </a:extLst>
          </p:cNvPr>
          <p:cNvSpPr txBox="1"/>
          <p:nvPr/>
        </p:nvSpPr>
        <p:spPr>
          <a:xfrm>
            <a:off x="531833" y="955114"/>
            <a:ext cx="10249213" cy="1200329"/>
          </a:xfrm>
          <a:prstGeom prst="rect">
            <a:avLst/>
          </a:prstGeom>
          <a:noFill/>
        </p:spPr>
        <p:txBody>
          <a:bodyPr wrap="square" rtlCol="0">
            <a:spAutoFit/>
          </a:bodyPr>
          <a:lstStyle/>
          <a:p>
            <a:r>
              <a:rPr lang="en-IN" dirty="0">
                <a:solidFill>
                  <a:srgbClr val="FF0000"/>
                </a:solidFill>
              </a:rPr>
              <a:t>Based on the highest viewed property with</a:t>
            </a:r>
          </a:p>
          <a:p>
            <a:r>
              <a:rPr lang="en-IN" dirty="0">
                <a:solidFill>
                  <a:srgbClr val="FF0000"/>
                </a:solidFill>
              </a:rPr>
              <a:t>Web Id - </a:t>
            </a:r>
            <a:r>
              <a:rPr lang="en-IN" dirty="0"/>
              <a:t>V1083368</a:t>
            </a:r>
          </a:p>
          <a:p>
            <a:r>
              <a:rPr lang="en-IN" dirty="0">
                <a:solidFill>
                  <a:srgbClr val="FF0000"/>
                </a:solidFill>
              </a:rPr>
              <a:t>With hallway area</a:t>
            </a:r>
            <a:r>
              <a:rPr lang="en-IN" dirty="0"/>
              <a:t> </a:t>
            </a:r>
            <a:r>
              <a:rPr lang="en-IN" dirty="0">
                <a:solidFill>
                  <a:srgbClr val="FF0000"/>
                </a:solidFill>
              </a:rPr>
              <a:t>being the second picture and wine area being the 20</a:t>
            </a:r>
            <a:r>
              <a:rPr lang="en-IN" baseline="30000" dirty="0">
                <a:solidFill>
                  <a:srgbClr val="FF0000"/>
                </a:solidFill>
              </a:rPr>
              <a:t>th</a:t>
            </a:r>
            <a:r>
              <a:rPr lang="en-IN" dirty="0">
                <a:solidFill>
                  <a:srgbClr val="FF0000"/>
                </a:solidFill>
              </a:rPr>
              <a:t> picture.</a:t>
            </a:r>
          </a:p>
          <a:p>
            <a:r>
              <a:rPr lang="en-IN" dirty="0">
                <a:solidFill>
                  <a:srgbClr val="FF0000"/>
                </a:solidFill>
              </a:rPr>
              <a:t>Total time viewed by all customers – </a:t>
            </a:r>
            <a:r>
              <a:rPr lang="en-IN" dirty="0"/>
              <a:t>1782 </a:t>
            </a:r>
            <a:r>
              <a:rPr lang="en-IN" dirty="0">
                <a:solidFill>
                  <a:srgbClr val="FF0000"/>
                </a:solidFill>
              </a:rPr>
              <a:t>seconds</a:t>
            </a:r>
          </a:p>
        </p:txBody>
      </p:sp>
      <p:sp>
        <p:nvSpPr>
          <p:cNvPr id="11" name="Title 1">
            <a:extLst>
              <a:ext uri="{FF2B5EF4-FFF2-40B4-BE49-F238E27FC236}">
                <a16:creationId xmlns:a16="http://schemas.microsoft.com/office/drawing/2014/main" id="{FED1B61A-5CB9-461E-995D-9514F049A9FA}"/>
              </a:ext>
            </a:extLst>
          </p:cNvPr>
          <p:cNvSpPr txBox="1">
            <a:spLocks/>
          </p:cNvSpPr>
          <p:nvPr/>
        </p:nvSpPr>
        <p:spPr>
          <a:xfrm>
            <a:off x="531833" y="492946"/>
            <a:ext cx="11110497" cy="643171"/>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b="1" dirty="0">
                <a:solidFill>
                  <a:schemeClr val="tx1"/>
                </a:solidFill>
              </a:rPr>
              <a:t>The Photos which were most attractive</a:t>
            </a:r>
          </a:p>
        </p:txBody>
      </p:sp>
      <p:cxnSp>
        <p:nvCxnSpPr>
          <p:cNvPr id="13" name="Straight Connector 12">
            <a:extLst>
              <a:ext uri="{FF2B5EF4-FFF2-40B4-BE49-F238E27FC236}">
                <a16:creationId xmlns:a16="http://schemas.microsoft.com/office/drawing/2014/main" id="{DABE26BB-B598-4B1F-AEC5-4D8B32602A24}"/>
              </a:ext>
            </a:extLst>
          </p:cNvPr>
          <p:cNvCxnSpPr>
            <a:cxnSpLocks/>
          </p:cNvCxnSpPr>
          <p:nvPr/>
        </p:nvCxnSpPr>
        <p:spPr>
          <a:xfrm>
            <a:off x="531833" y="955114"/>
            <a:ext cx="10249213"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ABE484-AF9C-478E-B8FC-DD547DD40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33" y="2219886"/>
            <a:ext cx="4927600" cy="3683000"/>
          </a:xfrm>
          <a:prstGeom prst="rect">
            <a:avLst/>
          </a:prstGeom>
        </p:spPr>
      </p:pic>
      <p:pic>
        <p:nvPicPr>
          <p:cNvPr id="7" name="Picture 6">
            <a:extLst>
              <a:ext uri="{FF2B5EF4-FFF2-40B4-BE49-F238E27FC236}">
                <a16:creationId xmlns:a16="http://schemas.microsoft.com/office/drawing/2014/main" id="{A5D4A00F-E22A-4978-8C59-657291CA4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125" y="2219886"/>
            <a:ext cx="4927599" cy="3647974"/>
          </a:xfrm>
          <a:prstGeom prst="rect">
            <a:avLst/>
          </a:prstGeom>
        </p:spPr>
      </p:pic>
    </p:spTree>
    <p:extLst>
      <p:ext uri="{BB962C8B-B14F-4D97-AF65-F5344CB8AC3E}">
        <p14:creationId xmlns:p14="http://schemas.microsoft.com/office/powerpoint/2010/main" val="2057818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82A07-1954-4B33-8593-AF2A8C2C2CDC}"/>
              </a:ext>
            </a:extLst>
          </p:cNvPr>
          <p:cNvSpPr txBox="1"/>
          <p:nvPr/>
        </p:nvSpPr>
        <p:spPr>
          <a:xfrm>
            <a:off x="531833" y="955114"/>
            <a:ext cx="10249213" cy="1200329"/>
          </a:xfrm>
          <a:prstGeom prst="rect">
            <a:avLst/>
          </a:prstGeom>
          <a:noFill/>
        </p:spPr>
        <p:txBody>
          <a:bodyPr wrap="square" rtlCol="0">
            <a:spAutoFit/>
          </a:bodyPr>
          <a:lstStyle/>
          <a:p>
            <a:r>
              <a:rPr lang="en-IN" dirty="0">
                <a:solidFill>
                  <a:srgbClr val="FF0000"/>
                </a:solidFill>
              </a:rPr>
              <a:t>Based on the highest viewed property with</a:t>
            </a:r>
          </a:p>
          <a:p>
            <a:r>
              <a:rPr lang="en-IN" dirty="0">
                <a:solidFill>
                  <a:srgbClr val="FF0000"/>
                </a:solidFill>
              </a:rPr>
              <a:t>Web Id - </a:t>
            </a:r>
            <a:r>
              <a:rPr lang="en-IN" dirty="0"/>
              <a:t>V1081085 </a:t>
            </a:r>
          </a:p>
          <a:p>
            <a:r>
              <a:rPr lang="en-IN" dirty="0">
                <a:solidFill>
                  <a:srgbClr val="FF0000"/>
                </a:solidFill>
              </a:rPr>
              <a:t>With floor area</a:t>
            </a:r>
            <a:r>
              <a:rPr lang="en-IN" dirty="0"/>
              <a:t> </a:t>
            </a:r>
            <a:r>
              <a:rPr lang="en-IN" dirty="0">
                <a:solidFill>
                  <a:srgbClr val="FF0000"/>
                </a:solidFill>
              </a:rPr>
              <a:t>being the </a:t>
            </a:r>
            <a:r>
              <a:rPr lang="en-IN" b="1" dirty="0"/>
              <a:t>19th </a:t>
            </a:r>
            <a:r>
              <a:rPr lang="en-IN" dirty="0">
                <a:solidFill>
                  <a:srgbClr val="FF0000"/>
                </a:solidFill>
              </a:rPr>
              <a:t>picture.</a:t>
            </a:r>
          </a:p>
          <a:p>
            <a:r>
              <a:rPr lang="en-IN" dirty="0">
                <a:solidFill>
                  <a:srgbClr val="FF0000"/>
                </a:solidFill>
              </a:rPr>
              <a:t>Total time viewed by all customers– </a:t>
            </a:r>
            <a:r>
              <a:rPr lang="en-IN" dirty="0"/>
              <a:t>1499 </a:t>
            </a:r>
            <a:r>
              <a:rPr lang="en-IN" dirty="0">
                <a:solidFill>
                  <a:srgbClr val="FF0000"/>
                </a:solidFill>
              </a:rPr>
              <a:t>seconds</a:t>
            </a:r>
          </a:p>
        </p:txBody>
      </p:sp>
      <p:sp>
        <p:nvSpPr>
          <p:cNvPr id="11" name="Title 1">
            <a:extLst>
              <a:ext uri="{FF2B5EF4-FFF2-40B4-BE49-F238E27FC236}">
                <a16:creationId xmlns:a16="http://schemas.microsoft.com/office/drawing/2014/main" id="{FED1B61A-5CB9-461E-995D-9514F049A9FA}"/>
              </a:ext>
            </a:extLst>
          </p:cNvPr>
          <p:cNvSpPr txBox="1">
            <a:spLocks/>
          </p:cNvSpPr>
          <p:nvPr/>
        </p:nvSpPr>
        <p:spPr>
          <a:xfrm>
            <a:off x="531833" y="492946"/>
            <a:ext cx="11110497" cy="643171"/>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b="1" dirty="0">
                <a:solidFill>
                  <a:schemeClr val="tx1"/>
                </a:solidFill>
              </a:rPr>
              <a:t>The Photos which were most attractive</a:t>
            </a:r>
          </a:p>
        </p:txBody>
      </p:sp>
      <p:cxnSp>
        <p:nvCxnSpPr>
          <p:cNvPr id="13" name="Straight Connector 12">
            <a:extLst>
              <a:ext uri="{FF2B5EF4-FFF2-40B4-BE49-F238E27FC236}">
                <a16:creationId xmlns:a16="http://schemas.microsoft.com/office/drawing/2014/main" id="{DABE26BB-B598-4B1F-AEC5-4D8B32602A24}"/>
              </a:ext>
            </a:extLst>
          </p:cNvPr>
          <p:cNvCxnSpPr>
            <a:cxnSpLocks/>
          </p:cNvCxnSpPr>
          <p:nvPr/>
        </p:nvCxnSpPr>
        <p:spPr>
          <a:xfrm>
            <a:off x="531833" y="955114"/>
            <a:ext cx="1024921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FF90CB93-3145-41DB-A05C-F46577B15085}"/>
              </a:ext>
            </a:extLst>
          </p:cNvPr>
          <p:cNvSpPr txBox="1">
            <a:spLocks/>
          </p:cNvSpPr>
          <p:nvPr/>
        </p:nvSpPr>
        <p:spPr>
          <a:xfrm>
            <a:off x="540751" y="5581300"/>
            <a:ext cx="11110497" cy="643171"/>
          </a:xfrm>
          <a:prstGeom prst="rect">
            <a:avLst/>
          </a:prstGeom>
        </p:spPr>
        <p:txBody>
          <a:bodyPr>
            <a:normAutofit fontScale="8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b="1" dirty="0">
                <a:solidFill>
                  <a:schemeClr val="tx1"/>
                </a:solidFill>
              </a:rPr>
              <a:t>The type of the pictures and the sequencing play an important role for the property to be sold. Although , the most attractive properties tried to captivate the customers until the last image.</a:t>
            </a:r>
          </a:p>
        </p:txBody>
      </p:sp>
      <p:pic>
        <p:nvPicPr>
          <p:cNvPr id="5" name="Picture 4">
            <a:extLst>
              <a:ext uri="{FF2B5EF4-FFF2-40B4-BE49-F238E27FC236}">
                <a16:creationId xmlns:a16="http://schemas.microsoft.com/office/drawing/2014/main" id="{AC9F6ADF-0C17-47AC-8C5E-B5FB0A801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84" y="2121275"/>
            <a:ext cx="5325979" cy="3419606"/>
          </a:xfrm>
          <a:prstGeom prst="rect">
            <a:avLst/>
          </a:prstGeom>
        </p:spPr>
      </p:pic>
    </p:spTree>
    <p:extLst>
      <p:ext uri="{BB962C8B-B14F-4D97-AF65-F5344CB8AC3E}">
        <p14:creationId xmlns:p14="http://schemas.microsoft.com/office/powerpoint/2010/main" val="239789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BDE4-9CE5-4ABB-AB5B-A0230369D21B}"/>
              </a:ext>
            </a:extLst>
          </p:cNvPr>
          <p:cNvSpPr>
            <a:spLocks noGrp="1"/>
          </p:cNvSpPr>
          <p:nvPr>
            <p:ph type="title"/>
          </p:nvPr>
        </p:nvSpPr>
        <p:spPr>
          <a:xfrm>
            <a:off x="1169346" y="569228"/>
            <a:ext cx="9853308" cy="1015465"/>
          </a:xfrm>
        </p:spPr>
        <p:txBody>
          <a:bodyPr>
            <a:normAutofit/>
          </a:bodyPr>
          <a:lstStyle/>
          <a:p>
            <a:r>
              <a:rPr lang="en-IN" sz="3200" b="1" dirty="0"/>
              <a:t>Data Transformation of 62 Properties’ Dataset</a:t>
            </a:r>
          </a:p>
        </p:txBody>
      </p:sp>
      <p:pic>
        <p:nvPicPr>
          <p:cNvPr id="5" name="Picture 4">
            <a:extLst>
              <a:ext uri="{FF2B5EF4-FFF2-40B4-BE49-F238E27FC236}">
                <a16:creationId xmlns:a16="http://schemas.microsoft.com/office/drawing/2014/main" id="{E46204AE-932B-41B5-912D-074D643C150C}"/>
              </a:ext>
            </a:extLst>
          </p:cNvPr>
          <p:cNvPicPr>
            <a:picLocks noChangeAspect="1"/>
          </p:cNvPicPr>
          <p:nvPr/>
        </p:nvPicPr>
        <p:blipFill>
          <a:blip r:embed="rId2"/>
          <a:stretch>
            <a:fillRect/>
          </a:stretch>
        </p:blipFill>
        <p:spPr>
          <a:xfrm>
            <a:off x="1223889" y="1749392"/>
            <a:ext cx="8248723" cy="2908333"/>
          </a:xfrm>
          <a:prstGeom prst="rect">
            <a:avLst/>
          </a:prstGeom>
        </p:spPr>
      </p:pic>
      <p:sp>
        <p:nvSpPr>
          <p:cNvPr id="6" name="TextBox 5">
            <a:extLst>
              <a:ext uri="{FF2B5EF4-FFF2-40B4-BE49-F238E27FC236}">
                <a16:creationId xmlns:a16="http://schemas.microsoft.com/office/drawing/2014/main" id="{DA559BBC-7D78-43DE-8866-C27783F0912A}"/>
              </a:ext>
            </a:extLst>
          </p:cNvPr>
          <p:cNvSpPr txBox="1"/>
          <p:nvPr/>
        </p:nvSpPr>
        <p:spPr>
          <a:xfrm>
            <a:off x="1406769" y="5134708"/>
            <a:ext cx="8848579" cy="646331"/>
          </a:xfrm>
          <a:prstGeom prst="rect">
            <a:avLst/>
          </a:prstGeom>
          <a:noFill/>
        </p:spPr>
        <p:txBody>
          <a:bodyPr wrap="square" rtlCol="0">
            <a:spAutoFit/>
          </a:bodyPr>
          <a:lstStyle/>
          <a:p>
            <a:r>
              <a:rPr lang="en-IN" dirty="0"/>
              <a:t>Before Analysing the Property Dataset converting the variables into their suitable types is important for further Univariate Analysis.</a:t>
            </a:r>
          </a:p>
        </p:txBody>
      </p:sp>
    </p:spTree>
    <p:extLst>
      <p:ext uri="{BB962C8B-B14F-4D97-AF65-F5344CB8AC3E}">
        <p14:creationId xmlns:p14="http://schemas.microsoft.com/office/powerpoint/2010/main" val="218485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213F97-113B-46FB-9096-5FAB8F96FC11}"/>
              </a:ext>
            </a:extLst>
          </p:cNvPr>
          <p:cNvPicPr>
            <a:picLocks noChangeAspect="1"/>
          </p:cNvPicPr>
          <p:nvPr/>
        </p:nvPicPr>
        <p:blipFill>
          <a:blip r:embed="rId2"/>
          <a:stretch>
            <a:fillRect/>
          </a:stretch>
        </p:blipFill>
        <p:spPr>
          <a:xfrm>
            <a:off x="666969" y="196949"/>
            <a:ext cx="7450089" cy="2630657"/>
          </a:xfrm>
          <a:prstGeom prst="rect">
            <a:avLst/>
          </a:prstGeom>
        </p:spPr>
      </p:pic>
      <p:pic>
        <p:nvPicPr>
          <p:cNvPr id="10" name="Picture 9">
            <a:extLst>
              <a:ext uri="{FF2B5EF4-FFF2-40B4-BE49-F238E27FC236}">
                <a16:creationId xmlns:a16="http://schemas.microsoft.com/office/drawing/2014/main" id="{69E7E11E-A51B-493D-BAFF-DA3758EC6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963" y="0"/>
            <a:ext cx="4164037" cy="3132555"/>
          </a:xfrm>
          <a:prstGeom prst="rect">
            <a:avLst/>
          </a:prstGeom>
        </p:spPr>
      </p:pic>
      <p:pic>
        <p:nvPicPr>
          <p:cNvPr id="12" name="Picture 11">
            <a:extLst>
              <a:ext uri="{FF2B5EF4-FFF2-40B4-BE49-F238E27FC236}">
                <a16:creationId xmlns:a16="http://schemas.microsoft.com/office/drawing/2014/main" id="{61A7A637-8C57-4FA5-AF52-3AB6B7337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969" y="3024555"/>
            <a:ext cx="5213326" cy="2926079"/>
          </a:xfrm>
          <a:prstGeom prst="rect">
            <a:avLst/>
          </a:prstGeom>
        </p:spPr>
      </p:pic>
      <p:pic>
        <p:nvPicPr>
          <p:cNvPr id="14" name="Picture 13">
            <a:extLst>
              <a:ext uri="{FF2B5EF4-FFF2-40B4-BE49-F238E27FC236}">
                <a16:creationId xmlns:a16="http://schemas.microsoft.com/office/drawing/2014/main" id="{B662920A-427E-44F5-8989-CC32D86546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0295" y="3024555"/>
            <a:ext cx="5849166" cy="3191320"/>
          </a:xfrm>
          <a:prstGeom prst="rect">
            <a:avLst/>
          </a:prstGeom>
        </p:spPr>
      </p:pic>
    </p:spTree>
    <p:extLst>
      <p:ext uri="{BB962C8B-B14F-4D97-AF65-F5344CB8AC3E}">
        <p14:creationId xmlns:p14="http://schemas.microsoft.com/office/powerpoint/2010/main" val="269561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59389E-A431-4E0D-8448-1C1026B02041}"/>
              </a:ext>
            </a:extLst>
          </p:cNvPr>
          <p:cNvPicPr>
            <a:picLocks noChangeAspect="1"/>
          </p:cNvPicPr>
          <p:nvPr/>
        </p:nvPicPr>
        <p:blipFill>
          <a:blip r:embed="rId2"/>
          <a:stretch>
            <a:fillRect/>
          </a:stretch>
        </p:blipFill>
        <p:spPr>
          <a:xfrm>
            <a:off x="154746" y="34930"/>
            <a:ext cx="7641718" cy="2770151"/>
          </a:xfrm>
          <a:prstGeom prst="rect">
            <a:avLst/>
          </a:prstGeom>
        </p:spPr>
      </p:pic>
      <p:sp>
        <p:nvSpPr>
          <p:cNvPr id="5" name="TextBox 4">
            <a:extLst>
              <a:ext uri="{FF2B5EF4-FFF2-40B4-BE49-F238E27FC236}">
                <a16:creationId xmlns:a16="http://schemas.microsoft.com/office/drawing/2014/main" id="{2DD8152E-E802-4B9A-8B6B-9D42315F2829}"/>
              </a:ext>
            </a:extLst>
          </p:cNvPr>
          <p:cNvSpPr txBox="1"/>
          <p:nvPr/>
        </p:nvSpPr>
        <p:spPr>
          <a:xfrm>
            <a:off x="8263807" y="866273"/>
            <a:ext cx="3928193" cy="646331"/>
          </a:xfrm>
          <a:prstGeom prst="rect">
            <a:avLst/>
          </a:prstGeom>
          <a:noFill/>
        </p:spPr>
        <p:txBody>
          <a:bodyPr wrap="square" rtlCol="0">
            <a:spAutoFit/>
          </a:bodyPr>
          <a:lstStyle/>
          <a:p>
            <a:r>
              <a:rPr lang="en-IN" dirty="0">
                <a:solidFill>
                  <a:srgbClr val="FF0000"/>
                </a:solidFill>
              </a:rPr>
              <a:t>Removing the Outliers and setting a limit for Time Viewed as 900</a:t>
            </a:r>
          </a:p>
        </p:txBody>
      </p:sp>
      <p:sp>
        <p:nvSpPr>
          <p:cNvPr id="6" name="Title 1">
            <a:extLst>
              <a:ext uri="{FF2B5EF4-FFF2-40B4-BE49-F238E27FC236}">
                <a16:creationId xmlns:a16="http://schemas.microsoft.com/office/drawing/2014/main" id="{3D4F20FC-DDBD-429A-AE45-6D2D574387D4}"/>
              </a:ext>
            </a:extLst>
          </p:cNvPr>
          <p:cNvSpPr txBox="1">
            <a:spLocks/>
          </p:cNvSpPr>
          <p:nvPr/>
        </p:nvSpPr>
        <p:spPr>
          <a:xfrm>
            <a:off x="8562534" y="223102"/>
            <a:ext cx="3474720" cy="643171"/>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400" dirty="0"/>
              <a:t>Data Cleaning</a:t>
            </a:r>
          </a:p>
        </p:txBody>
      </p:sp>
      <p:pic>
        <p:nvPicPr>
          <p:cNvPr id="7" name="Picture 6">
            <a:extLst>
              <a:ext uri="{FF2B5EF4-FFF2-40B4-BE49-F238E27FC236}">
                <a16:creationId xmlns:a16="http://schemas.microsoft.com/office/drawing/2014/main" id="{44E7F5C6-CC40-4016-9810-2DD549B07791}"/>
              </a:ext>
            </a:extLst>
          </p:cNvPr>
          <p:cNvPicPr>
            <a:picLocks noChangeAspect="1"/>
          </p:cNvPicPr>
          <p:nvPr/>
        </p:nvPicPr>
        <p:blipFill>
          <a:blip r:embed="rId3"/>
          <a:stretch>
            <a:fillRect/>
          </a:stretch>
        </p:blipFill>
        <p:spPr>
          <a:xfrm>
            <a:off x="154746" y="2909960"/>
            <a:ext cx="7384131" cy="3303702"/>
          </a:xfrm>
          <a:prstGeom prst="rect">
            <a:avLst/>
          </a:prstGeom>
        </p:spPr>
      </p:pic>
    </p:spTree>
    <p:extLst>
      <p:ext uri="{BB962C8B-B14F-4D97-AF65-F5344CB8AC3E}">
        <p14:creationId xmlns:p14="http://schemas.microsoft.com/office/powerpoint/2010/main" val="96022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E8CC30-8972-4ECE-B41C-9F42C86E5642}"/>
              </a:ext>
            </a:extLst>
          </p:cNvPr>
          <p:cNvPicPr>
            <a:picLocks noChangeAspect="1"/>
          </p:cNvPicPr>
          <p:nvPr/>
        </p:nvPicPr>
        <p:blipFill>
          <a:blip r:embed="rId2"/>
          <a:stretch>
            <a:fillRect/>
          </a:stretch>
        </p:blipFill>
        <p:spPr>
          <a:xfrm>
            <a:off x="371895" y="576189"/>
            <a:ext cx="10938530" cy="3911405"/>
          </a:xfrm>
          <a:prstGeom prst="rect">
            <a:avLst/>
          </a:prstGeom>
        </p:spPr>
      </p:pic>
      <p:sp>
        <p:nvSpPr>
          <p:cNvPr id="3" name="TextBox 2">
            <a:extLst>
              <a:ext uri="{FF2B5EF4-FFF2-40B4-BE49-F238E27FC236}">
                <a16:creationId xmlns:a16="http://schemas.microsoft.com/office/drawing/2014/main" id="{6C2FBC4D-C337-42B2-AB37-96F115A15E60}"/>
              </a:ext>
            </a:extLst>
          </p:cNvPr>
          <p:cNvSpPr txBox="1"/>
          <p:nvPr/>
        </p:nvSpPr>
        <p:spPr>
          <a:xfrm>
            <a:off x="371895" y="4716194"/>
            <a:ext cx="10249213" cy="369332"/>
          </a:xfrm>
          <a:prstGeom prst="rect">
            <a:avLst/>
          </a:prstGeom>
          <a:noFill/>
        </p:spPr>
        <p:txBody>
          <a:bodyPr wrap="square" rtlCol="0">
            <a:spAutoFit/>
          </a:bodyPr>
          <a:lstStyle/>
          <a:p>
            <a:r>
              <a:rPr lang="en-IN" dirty="0">
                <a:solidFill>
                  <a:srgbClr val="FF0000"/>
                </a:solidFill>
              </a:rPr>
              <a:t>Replacing NA values with NULL for the relevant fields needed for our analysis</a:t>
            </a:r>
          </a:p>
        </p:txBody>
      </p:sp>
    </p:spTree>
    <p:extLst>
      <p:ext uri="{BB962C8B-B14F-4D97-AF65-F5344CB8AC3E}">
        <p14:creationId xmlns:p14="http://schemas.microsoft.com/office/powerpoint/2010/main" val="126433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4D24E3-B5C2-4039-9334-D00331095CCB}"/>
              </a:ext>
            </a:extLst>
          </p:cNvPr>
          <p:cNvPicPr>
            <a:picLocks noChangeAspect="1"/>
          </p:cNvPicPr>
          <p:nvPr/>
        </p:nvPicPr>
        <p:blipFill>
          <a:blip r:embed="rId2"/>
          <a:stretch>
            <a:fillRect/>
          </a:stretch>
        </p:blipFill>
        <p:spPr>
          <a:xfrm>
            <a:off x="543698" y="902043"/>
            <a:ext cx="8786426" cy="444843"/>
          </a:xfrm>
          <a:prstGeom prst="rect">
            <a:avLst/>
          </a:prstGeom>
        </p:spPr>
      </p:pic>
      <p:pic>
        <p:nvPicPr>
          <p:cNvPr id="3" name="Picture 2">
            <a:extLst>
              <a:ext uri="{FF2B5EF4-FFF2-40B4-BE49-F238E27FC236}">
                <a16:creationId xmlns:a16="http://schemas.microsoft.com/office/drawing/2014/main" id="{241BB67B-DCA9-4170-9BEA-AB539582188E}"/>
              </a:ext>
            </a:extLst>
          </p:cNvPr>
          <p:cNvPicPr>
            <a:picLocks noChangeAspect="1"/>
          </p:cNvPicPr>
          <p:nvPr/>
        </p:nvPicPr>
        <p:blipFill>
          <a:blip r:embed="rId3"/>
          <a:stretch>
            <a:fillRect/>
          </a:stretch>
        </p:blipFill>
        <p:spPr>
          <a:xfrm>
            <a:off x="543698" y="1697767"/>
            <a:ext cx="7496175" cy="3981450"/>
          </a:xfrm>
          <a:prstGeom prst="rect">
            <a:avLst/>
          </a:prstGeom>
        </p:spPr>
      </p:pic>
      <p:sp>
        <p:nvSpPr>
          <p:cNvPr id="4" name="Title 1">
            <a:extLst>
              <a:ext uri="{FF2B5EF4-FFF2-40B4-BE49-F238E27FC236}">
                <a16:creationId xmlns:a16="http://schemas.microsoft.com/office/drawing/2014/main" id="{9F020FD9-9CB3-4988-BE0F-F48170BB2A9F}"/>
              </a:ext>
            </a:extLst>
          </p:cNvPr>
          <p:cNvSpPr txBox="1">
            <a:spLocks/>
          </p:cNvSpPr>
          <p:nvPr/>
        </p:nvSpPr>
        <p:spPr>
          <a:xfrm>
            <a:off x="370703" y="258872"/>
            <a:ext cx="11110497" cy="643171"/>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200" dirty="0">
                <a:solidFill>
                  <a:srgbClr val="FF0000"/>
                </a:solidFill>
              </a:rPr>
              <a:t>Logistic Regression with just the Direction as Independent variable</a:t>
            </a:r>
          </a:p>
        </p:txBody>
      </p:sp>
    </p:spTree>
    <p:extLst>
      <p:ext uri="{BB962C8B-B14F-4D97-AF65-F5344CB8AC3E}">
        <p14:creationId xmlns:p14="http://schemas.microsoft.com/office/powerpoint/2010/main" val="295627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D8F722-6604-4A1C-AEA0-429819734ADA}"/>
              </a:ext>
            </a:extLst>
          </p:cNvPr>
          <p:cNvSpPr txBox="1"/>
          <p:nvPr/>
        </p:nvSpPr>
        <p:spPr>
          <a:xfrm>
            <a:off x="971393" y="2057215"/>
            <a:ext cx="10249213" cy="1754326"/>
          </a:xfrm>
          <a:prstGeom prst="rect">
            <a:avLst/>
          </a:prstGeom>
          <a:noFill/>
        </p:spPr>
        <p:txBody>
          <a:bodyPr wrap="square" rtlCol="0">
            <a:spAutoFit/>
          </a:bodyPr>
          <a:lstStyle/>
          <a:p>
            <a:r>
              <a:rPr lang="en-IN" dirty="0">
                <a:solidFill>
                  <a:srgbClr val="FF0000"/>
                </a:solidFill>
              </a:rPr>
              <a:t>The sequence of the pictures make a significant impact, we can come to this conclusion by analysing the data of those customers who viewed pictures for less than 3 seconds (Unsuccessful)</a:t>
            </a:r>
          </a:p>
          <a:p>
            <a:pPr marL="285750" indent="-285750">
              <a:buFont typeface="Arial" panose="020B0604020202020204" pitchFamily="34" charset="0"/>
              <a:buChar char="•"/>
            </a:pPr>
            <a:r>
              <a:rPr lang="en-IN" dirty="0">
                <a:solidFill>
                  <a:srgbClr val="FF0000"/>
                </a:solidFill>
              </a:rPr>
              <a:t>Had the first few images been more attractive to the customers they would be locked in.</a:t>
            </a:r>
          </a:p>
          <a:p>
            <a:pPr marL="285750" indent="-285750">
              <a:buFont typeface="Arial" panose="020B0604020202020204" pitchFamily="34" charset="0"/>
              <a:buChar char="•"/>
            </a:pPr>
            <a:r>
              <a:rPr lang="en-IN" dirty="0">
                <a:solidFill>
                  <a:srgbClr val="FF0000"/>
                </a:solidFill>
              </a:rPr>
              <a:t>Time viewed for such images would be more than 3 seconds and the interest of the customers in the property would increase.</a:t>
            </a:r>
          </a:p>
          <a:p>
            <a:pPr marL="285750" indent="-285750">
              <a:buFont typeface="Arial" panose="020B0604020202020204" pitchFamily="34" charset="0"/>
              <a:buChar char="•"/>
            </a:pPr>
            <a:r>
              <a:rPr lang="en-IN" dirty="0">
                <a:solidFill>
                  <a:srgbClr val="FF0000"/>
                </a:solidFill>
              </a:rPr>
              <a:t>The first few images must display the best features of the property to captivate the customers.</a:t>
            </a:r>
          </a:p>
        </p:txBody>
      </p:sp>
      <p:sp>
        <p:nvSpPr>
          <p:cNvPr id="3" name="Title 1">
            <a:extLst>
              <a:ext uri="{FF2B5EF4-FFF2-40B4-BE49-F238E27FC236}">
                <a16:creationId xmlns:a16="http://schemas.microsoft.com/office/drawing/2014/main" id="{F6E97F98-C229-4D93-9784-FEF06E116308}"/>
              </a:ext>
            </a:extLst>
          </p:cNvPr>
          <p:cNvSpPr txBox="1">
            <a:spLocks/>
          </p:cNvSpPr>
          <p:nvPr/>
        </p:nvSpPr>
        <p:spPr>
          <a:xfrm>
            <a:off x="876029" y="1305619"/>
            <a:ext cx="11110497" cy="643171"/>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200" b="1" dirty="0">
                <a:solidFill>
                  <a:schemeClr val="tx1"/>
                </a:solidFill>
              </a:rPr>
              <a:t>Importance of the Sequence of Photos</a:t>
            </a:r>
          </a:p>
        </p:txBody>
      </p:sp>
      <p:cxnSp>
        <p:nvCxnSpPr>
          <p:cNvPr id="5" name="Straight Connector 4">
            <a:extLst>
              <a:ext uri="{FF2B5EF4-FFF2-40B4-BE49-F238E27FC236}">
                <a16:creationId xmlns:a16="http://schemas.microsoft.com/office/drawing/2014/main" id="{A5E44628-A70C-4202-9C2A-DE220BEDA63E}"/>
              </a:ext>
            </a:extLst>
          </p:cNvPr>
          <p:cNvCxnSpPr/>
          <p:nvPr/>
        </p:nvCxnSpPr>
        <p:spPr>
          <a:xfrm>
            <a:off x="876029" y="1948790"/>
            <a:ext cx="103445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20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80A735-0AB8-46B1-B9F4-F49E9B9BB384}"/>
              </a:ext>
            </a:extLst>
          </p:cNvPr>
          <p:cNvPicPr>
            <a:picLocks noChangeAspect="1"/>
          </p:cNvPicPr>
          <p:nvPr/>
        </p:nvPicPr>
        <p:blipFill>
          <a:blip r:embed="rId2"/>
          <a:stretch>
            <a:fillRect/>
          </a:stretch>
        </p:blipFill>
        <p:spPr>
          <a:xfrm>
            <a:off x="185473" y="2671011"/>
            <a:ext cx="4964044" cy="2329525"/>
          </a:xfrm>
          <a:prstGeom prst="rect">
            <a:avLst/>
          </a:prstGeom>
        </p:spPr>
      </p:pic>
      <p:sp>
        <p:nvSpPr>
          <p:cNvPr id="3" name="TextBox 2">
            <a:extLst>
              <a:ext uri="{FF2B5EF4-FFF2-40B4-BE49-F238E27FC236}">
                <a16:creationId xmlns:a16="http://schemas.microsoft.com/office/drawing/2014/main" id="{E22D22C3-C56E-4988-880D-FA89034C258B}"/>
              </a:ext>
            </a:extLst>
          </p:cNvPr>
          <p:cNvSpPr txBox="1"/>
          <p:nvPr/>
        </p:nvSpPr>
        <p:spPr>
          <a:xfrm>
            <a:off x="346034" y="703666"/>
            <a:ext cx="10249213" cy="923330"/>
          </a:xfrm>
          <a:prstGeom prst="rect">
            <a:avLst/>
          </a:prstGeom>
          <a:noFill/>
        </p:spPr>
        <p:txBody>
          <a:bodyPr wrap="square" rtlCol="0">
            <a:spAutoFit/>
          </a:bodyPr>
          <a:lstStyle/>
          <a:p>
            <a:r>
              <a:rPr lang="en-IN" dirty="0">
                <a:solidFill>
                  <a:srgbClr val="FF0000"/>
                </a:solidFill>
              </a:rPr>
              <a:t>Categorizing into 2 levels Successful and Unsuccessful based on the company assumption that </a:t>
            </a:r>
            <a:r>
              <a:rPr lang="en-IN" dirty="0" err="1">
                <a:solidFill>
                  <a:srgbClr val="FF0000"/>
                </a:solidFill>
              </a:rPr>
              <a:t>TimeViewed</a:t>
            </a:r>
            <a:r>
              <a:rPr lang="en-IN" dirty="0">
                <a:solidFill>
                  <a:srgbClr val="FF0000"/>
                </a:solidFill>
              </a:rPr>
              <a:t>&gt;=3 is a Success</a:t>
            </a:r>
          </a:p>
          <a:p>
            <a:r>
              <a:rPr lang="en-IN" dirty="0" err="1">
                <a:solidFill>
                  <a:srgbClr val="FF0000"/>
                </a:solidFill>
              </a:rPr>
              <a:t>TimeViewed</a:t>
            </a:r>
            <a:r>
              <a:rPr lang="en-IN" dirty="0">
                <a:solidFill>
                  <a:srgbClr val="FF0000"/>
                </a:solidFill>
              </a:rPr>
              <a:t>&lt;3 is a Failure</a:t>
            </a:r>
          </a:p>
        </p:txBody>
      </p:sp>
      <p:pic>
        <p:nvPicPr>
          <p:cNvPr id="4" name="Picture 3">
            <a:extLst>
              <a:ext uri="{FF2B5EF4-FFF2-40B4-BE49-F238E27FC236}">
                <a16:creationId xmlns:a16="http://schemas.microsoft.com/office/drawing/2014/main" id="{3ECFDBF2-6E91-466C-B823-29DA2CA9802E}"/>
              </a:ext>
            </a:extLst>
          </p:cNvPr>
          <p:cNvPicPr>
            <a:picLocks noChangeAspect="1"/>
          </p:cNvPicPr>
          <p:nvPr/>
        </p:nvPicPr>
        <p:blipFill>
          <a:blip r:embed="rId3"/>
          <a:stretch>
            <a:fillRect/>
          </a:stretch>
        </p:blipFill>
        <p:spPr>
          <a:xfrm>
            <a:off x="5310078" y="2027136"/>
            <a:ext cx="6267450" cy="3933825"/>
          </a:xfrm>
          <a:prstGeom prst="rect">
            <a:avLst/>
          </a:prstGeom>
        </p:spPr>
      </p:pic>
    </p:spTree>
    <p:extLst>
      <p:ext uri="{BB962C8B-B14F-4D97-AF65-F5344CB8AC3E}">
        <p14:creationId xmlns:p14="http://schemas.microsoft.com/office/powerpoint/2010/main" val="151576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6F1AF4-41B1-4F57-B548-DD98DDA2CE8B}"/>
              </a:ext>
            </a:extLst>
          </p:cNvPr>
          <p:cNvPicPr>
            <a:picLocks noChangeAspect="1"/>
          </p:cNvPicPr>
          <p:nvPr/>
        </p:nvPicPr>
        <p:blipFill>
          <a:blip r:embed="rId2"/>
          <a:stretch>
            <a:fillRect/>
          </a:stretch>
        </p:blipFill>
        <p:spPr>
          <a:xfrm>
            <a:off x="442892" y="962201"/>
            <a:ext cx="7496175" cy="385010"/>
          </a:xfrm>
          <a:prstGeom prst="rect">
            <a:avLst/>
          </a:prstGeom>
        </p:spPr>
      </p:pic>
      <p:sp>
        <p:nvSpPr>
          <p:cNvPr id="4" name="Title 1">
            <a:extLst>
              <a:ext uri="{FF2B5EF4-FFF2-40B4-BE49-F238E27FC236}">
                <a16:creationId xmlns:a16="http://schemas.microsoft.com/office/drawing/2014/main" id="{07E2F835-1A92-426B-8F0A-A6060619DF63}"/>
              </a:ext>
            </a:extLst>
          </p:cNvPr>
          <p:cNvSpPr txBox="1">
            <a:spLocks/>
          </p:cNvSpPr>
          <p:nvPr/>
        </p:nvSpPr>
        <p:spPr>
          <a:xfrm>
            <a:off x="274450" y="319030"/>
            <a:ext cx="11110497" cy="643171"/>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200" dirty="0">
                <a:solidFill>
                  <a:srgbClr val="FF0000"/>
                </a:solidFill>
              </a:rPr>
              <a:t>Logistic Regression with Photo Tags as Independent variables</a:t>
            </a:r>
          </a:p>
        </p:txBody>
      </p:sp>
      <p:pic>
        <p:nvPicPr>
          <p:cNvPr id="5" name="Picture 4">
            <a:extLst>
              <a:ext uri="{FF2B5EF4-FFF2-40B4-BE49-F238E27FC236}">
                <a16:creationId xmlns:a16="http://schemas.microsoft.com/office/drawing/2014/main" id="{3AB1BF13-DE40-4BBC-AB9E-386F85D1A98A}"/>
              </a:ext>
            </a:extLst>
          </p:cNvPr>
          <p:cNvPicPr>
            <a:picLocks noChangeAspect="1"/>
          </p:cNvPicPr>
          <p:nvPr/>
        </p:nvPicPr>
        <p:blipFill>
          <a:blip r:embed="rId3"/>
          <a:stretch>
            <a:fillRect/>
          </a:stretch>
        </p:blipFill>
        <p:spPr>
          <a:xfrm>
            <a:off x="442892" y="1605372"/>
            <a:ext cx="7267575" cy="4191000"/>
          </a:xfrm>
          <a:prstGeom prst="rect">
            <a:avLst/>
          </a:prstGeom>
        </p:spPr>
      </p:pic>
    </p:spTree>
    <p:extLst>
      <p:ext uri="{BB962C8B-B14F-4D97-AF65-F5344CB8AC3E}">
        <p14:creationId xmlns:p14="http://schemas.microsoft.com/office/powerpoint/2010/main" val="32339391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112</TotalTime>
  <Words>457</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Homezilla</vt:lpstr>
      <vt:lpstr>Data Transformation of 62 Properties’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Homezilla</dc:title>
  <dc:creator>sheethalsridhar37@gmail.com</dc:creator>
  <cp:lastModifiedBy>sheethalsridhar37@gmail.com</cp:lastModifiedBy>
  <cp:revision>15</cp:revision>
  <dcterms:created xsi:type="dcterms:W3CDTF">2018-11-26T00:01:23Z</dcterms:created>
  <dcterms:modified xsi:type="dcterms:W3CDTF">2018-11-26T01:55:46Z</dcterms:modified>
</cp:coreProperties>
</file>