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6C7F-C2FF-4308-8DE9-F821E0957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45873-C1ED-4797-88F8-CA559A9B7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E1EA-D99B-4AE5-9C8A-9DD61CBD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12F-8853-4490-B61B-B75268D2DAB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4EE3D-2C0C-4634-9413-5D78C7B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B99C-F0A1-46FD-9171-1BFE13FA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929-888C-4DCE-B7A9-7FCEB647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6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09AA-E102-4E05-A36A-6C7D38A9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9D532-F196-4ADE-B45E-BD01F8E9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5442-B978-4345-A16B-CAFB1F1A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12F-8853-4490-B61B-B75268D2DAB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A57EF-EF8E-43DA-8D8C-9227279F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B3F6-BC7D-4C09-8A92-E70AD541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929-888C-4DCE-B7A9-7FCEB647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66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FEE66-438B-4DB8-956B-875680165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2E512-ACC0-4EBE-B1D1-6F1343B3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7AB4-A08B-4DCC-93E7-E2D0C9F7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12F-8853-4490-B61B-B75268D2DAB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BE3F-B8F8-4613-91DE-61F9740F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7B28-6954-4C72-A4FA-3B756809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929-888C-4DCE-B7A9-7FCEB647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71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E7F2-704D-47F4-BC3D-87FAD207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028C-442A-4452-820C-C1D37D9C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107CE-86F6-4AAD-B7D7-1EA1F879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12F-8853-4490-B61B-B75268D2DAB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8043-60DD-4014-93BF-756E023D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62E6-1126-4704-83AB-2DC8B6DE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929-888C-4DCE-B7A9-7FCEB647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6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802E-4315-4AC3-8F04-84CB32C4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5424F-8290-450B-BEAD-52100408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F94BF-C31D-4806-8264-750641A4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12F-8853-4490-B61B-B75268D2DAB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ABE2-FF62-444A-8132-5781CC4A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E41AB-5C0F-4082-808E-CD1D3F3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929-888C-4DCE-B7A9-7FCEB647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48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1652-6DAD-4A8C-9580-C01AEAC8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408B-4EEC-498A-8042-E1FC7EE0D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A2AA-53B5-4EBF-872A-7C5220D7D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F707-68BE-41A9-9224-4289A655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12F-8853-4490-B61B-B75268D2DAB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F8DB7-C132-405F-BEC8-642482BD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CD38-2AE5-4CEE-86CD-ECEF639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929-888C-4DCE-B7A9-7FCEB647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5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FB42-4831-4DDF-B01B-914BF1B0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51E1F-F876-4D6F-9F91-81FF9A13F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01E1D-9A7E-49C1-8FB2-4E4015FD0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1DC9A-34D7-43D3-BF5E-60BD1E1AC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7A2A3-C4C9-4B13-A06C-19DD48C0B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D28DD-123E-4616-AE6E-277716FB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12F-8853-4490-B61B-B75268D2DAB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41024-2A2A-4B1A-A977-1BC458AB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E208-D753-435F-B830-2D38DD36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929-888C-4DCE-B7A9-7FCEB647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4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6428-70C5-4EC8-914A-F9CDDA8C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01617-E400-4C3F-9FEB-2F671CF6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12F-8853-4490-B61B-B75268D2DAB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3517F-C082-4AA0-9171-BA613F59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F647B-9B33-43C6-9B75-FE317955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929-888C-4DCE-B7A9-7FCEB647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1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27F89-9085-4854-815D-8B26A073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12F-8853-4490-B61B-B75268D2DAB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E36A6-44CD-4330-9F50-1846A538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BBED5-BB21-43BF-8B37-2B27E2B6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929-888C-4DCE-B7A9-7FCEB647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BDDB-26E5-4E20-8ACA-D276AD3E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3631-C40E-4D43-B33D-28A5F06A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73131-1FF9-4A31-B320-752C192AE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2A26B-000E-4250-98EC-D0ADE4EE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12F-8853-4490-B61B-B75268D2DAB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F4487-C6AF-45F3-8422-BE477F8B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21A47-4CF2-41B5-8336-AFFFDE56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929-888C-4DCE-B7A9-7FCEB647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6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E4EF-6F75-4A13-B943-292DA4B8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7F2B7-3CC2-4B22-B544-06AFBC598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0F39F-C5D4-4B2F-ACCA-A93C22EC3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DD574-3771-444E-BA3D-A9EA17B9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12F-8853-4490-B61B-B75268D2DAB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6384D-7977-4CE6-9F0E-DF8D9C33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DE477-B7F6-41A7-9F2A-520F4FF2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929-888C-4DCE-B7A9-7FCEB647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9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4736F-FAF5-43AD-817F-61178736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E15E-6E3B-4C0C-BA1F-E3F97A86A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649B-3023-4967-BB9B-FF1C641A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C12F-8853-4490-B61B-B75268D2DAB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44A1-95FD-4046-877A-46C9D80C2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7F90-D73F-485E-BFD6-26F1255C6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C929-888C-4DCE-B7A9-7FCEB647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4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3FCD64B-FB0D-48E4-8182-EDE18D70F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3760" y="0"/>
            <a:ext cx="3498240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2000" dirty="0"/>
              <a:t>Sheethal </a:t>
            </a:r>
            <a:r>
              <a:rPr lang="en-IN" sz="2000" dirty="0" err="1"/>
              <a:t>Heremagalur</a:t>
            </a:r>
            <a:r>
              <a:rPr lang="en-IN" sz="2000" dirty="0"/>
              <a:t> Sridhar</a:t>
            </a:r>
          </a:p>
          <a:p>
            <a:pPr algn="l"/>
            <a:r>
              <a:rPr lang="en-IN" sz="2000" b="1" dirty="0"/>
              <a:t>UIN</a:t>
            </a:r>
            <a:r>
              <a:rPr lang="en-IN" sz="2000" dirty="0"/>
              <a:t>: 667590662</a:t>
            </a:r>
          </a:p>
        </p:txBody>
      </p:sp>
      <p:pic>
        <p:nvPicPr>
          <p:cNvPr id="1026" name="Picture 2" descr="Image result for airbnb logo">
            <a:extLst>
              <a:ext uri="{FF2B5EF4-FFF2-40B4-BE49-F238E27FC236}">
                <a16:creationId xmlns:a16="http://schemas.microsoft.com/office/drawing/2014/main" id="{2CCB9D00-C9D1-42DA-9FDC-ECDBEBC2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3163" cy="101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57555B-7C05-4BC8-9B89-FE4346252E0C}"/>
              </a:ext>
            </a:extLst>
          </p:cNvPr>
          <p:cNvSpPr txBox="1"/>
          <p:nvPr/>
        </p:nvSpPr>
        <p:spPr>
          <a:xfrm>
            <a:off x="842211" y="2165685"/>
            <a:ext cx="993808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Value Proposition that Airbnb offers its customers:</a:t>
            </a:r>
          </a:p>
          <a:p>
            <a:endParaRPr lang="en-IN" sz="2400" b="1" dirty="0"/>
          </a:p>
          <a:p>
            <a:r>
              <a:rPr lang="en-IN" sz="2400" b="1" dirty="0"/>
              <a:t>Guests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Convenient homely places to stay(unique experience than staying at hotels).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Various housing options according to the needs of the travellers.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Identity verification of the hosts.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Global Hospitality Standards are maintained.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Direct check-ins (pin enabled) which is quicker and hassle free.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24/7 customer support.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9544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airbnb logo">
            <a:extLst>
              <a:ext uri="{FF2B5EF4-FFF2-40B4-BE49-F238E27FC236}">
                <a16:creationId xmlns:a16="http://schemas.microsoft.com/office/drawing/2014/main" id="{33A92EB6-552D-46E0-A6CD-2D41CD97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3163" cy="101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742AB4-9959-4090-B7C2-56B7685CFA2E}"/>
              </a:ext>
            </a:extLst>
          </p:cNvPr>
          <p:cNvSpPr/>
          <p:nvPr/>
        </p:nvSpPr>
        <p:spPr>
          <a:xfrm>
            <a:off x="842209" y="2129316"/>
            <a:ext cx="1087654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Hosts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Identity verification of guests.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When houses are not being rented on yearly basis the hosts can use Airbnb and rent it on daily, weekly or monthly basis.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Airbnb being the channel between hosts and guests, it markets the host’s place, offers hospitality tips, 24/7 customer support, and an online community of experienced hosts for questions and sharing ideas for success.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Host Protection Insurance in case of accidental damage and if hosts get hurt.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76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4121-8BD6-4AF3-9E1C-D86A7062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How does Airbnb make money?</a:t>
            </a:r>
          </a:p>
          <a:p>
            <a:pPr marL="0" indent="0">
              <a:buNone/>
            </a:pPr>
            <a:r>
              <a:rPr lang="en-IN" sz="2400" b="1" dirty="0"/>
              <a:t>Guests</a:t>
            </a:r>
          </a:p>
          <a:p>
            <a:r>
              <a:rPr lang="en-IN" sz="2400" dirty="0"/>
              <a:t>It requires guests to pay </a:t>
            </a:r>
            <a:r>
              <a:rPr lang="en-IN" sz="2400" b="1" dirty="0"/>
              <a:t>6-12%</a:t>
            </a:r>
            <a:r>
              <a:rPr lang="en-IN" sz="2400" dirty="0"/>
              <a:t> of the reservation subtotal as service fee to Airbnb.</a:t>
            </a:r>
          </a:p>
          <a:p>
            <a:r>
              <a:rPr lang="en-IN" sz="2400" dirty="0"/>
              <a:t>As the price of the accommodation increases Airbnb will decrease the service fee.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Hosts</a:t>
            </a:r>
          </a:p>
          <a:p>
            <a:r>
              <a:rPr lang="en-IN" sz="2400" dirty="0"/>
              <a:t>On completion of every booking, hosts are charged 3% fee for the service they offer and processing guests payments.</a:t>
            </a:r>
          </a:p>
        </p:txBody>
      </p:sp>
      <p:pic>
        <p:nvPicPr>
          <p:cNvPr id="4" name="Picture 2" descr="Image result for airbnb logo">
            <a:extLst>
              <a:ext uri="{FF2B5EF4-FFF2-40B4-BE49-F238E27FC236}">
                <a16:creationId xmlns:a16="http://schemas.microsoft.com/office/drawing/2014/main" id="{C4F7D6D5-68A7-4EAD-8A9C-0B359431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3163" cy="101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1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airbnb logo">
            <a:extLst>
              <a:ext uri="{FF2B5EF4-FFF2-40B4-BE49-F238E27FC236}">
                <a16:creationId xmlns:a16="http://schemas.microsoft.com/office/drawing/2014/main" id="{BBF684FE-3E3F-4E51-A781-FF1A41FE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3163" cy="101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E01B7-A6E7-4628-ABD1-1B6BCA74FF5A}"/>
              </a:ext>
            </a:extLst>
          </p:cNvPr>
          <p:cNvSpPr txBox="1"/>
          <p:nvPr/>
        </p:nvSpPr>
        <p:spPr>
          <a:xfrm>
            <a:off x="290764" y="1213153"/>
            <a:ext cx="11610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Potential revenue of a property on Airbnb </a:t>
            </a:r>
          </a:p>
          <a:p>
            <a:r>
              <a:rPr lang="en-IN" sz="2000" b="1" dirty="0"/>
              <a:t>Approach 1: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Consider y= price*</a:t>
            </a:r>
            <a:r>
              <a:rPr lang="en-IN" sz="2000" dirty="0" err="1"/>
              <a:t>min_stay</a:t>
            </a:r>
            <a:r>
              <a:rPr lang="en-IN" sz="2000" dirty="0"/>
              <a:t> as the revenue of a property when booked once. (For </a:t>
            </a:r>
            <a:r>
              <a:rPr lang="en-IN" sz="2000" dirty="0" err="1"/>
              <a:t>paris</a:t>
            </a:r>
            <a:r>
              <a:rPr lang="en-IN" sz="2000" dirty="0"/>
              <a:t> dataset </a:t>
            </a:r>
            <a:r>
              <a:rPr lang="en-IN" sz="2000" dirty="0" err="1"/>
              <a:t>uprice</a:t>
            </a:r>
            <a:r>
              <a:rPr lang="en-IN" sz="2000" dirty="0"/>
              <a:t> would be an additional factor to predict revenue)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number of bookings can be estimated by the reviews and </a:t>
            </a:r>
            <a:r>
              <a:rPr lang="en-IN" sz="2000" dirty="0" err="1"/>
              <a:t>saved_wish</a:t>
            </a:r>
            <a:r>
              <a:rPr lang="en-IN" sz="2000" dirty="0"/>
              <a:t> variables.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To increase the revenue and understand guest’s experiences sentiment of each review would be the key factor.</a:t>
            </a:r>
          </a:p>
          <a:p>
            <a:endParaRPr lang="en-IN" sz="2000" dirty="0"/>
          </a:p>
          <a:p>
            <a:r>
              <a:rPr lang="en-IN" sz="2000" b="1" dirty="0"/>
              <a:t>Approach 2:</a:t>
            </a:r>
          </a:p>
          <a:p>
            <a:r>
              <a:rPr lang="en-IN" sz="2000" dirty="0"/>
              <a:t>Consider y= mx + c</a:t>
            </a:r>
          </a:p>
          <a:p>
            <a:r>
              <a:rPr lang="en-IN" sz="2000" dirty="0"/>
              <a:t>For Linear Regression, Dependent variable – price : </a:t>
            </a:r>
          </a:p>
          <a:p>
            <a:r>
              <a:rPr lang="en-IN" sz="2000" dirty="0"/>
              <a:t> c – Intercept (99.45for Miami dataset, -138.78 for Paris dataset)</a:t>
            </a:r>
          </a:p>
          <a:p>
            <a:r>
              <a:rPr lang="en-IN" sz="2000" dirty="0"/>
              <a:t> m - Estimate for each of the independent variable (m1- reviews, m2 - rating, m3- accommodates….)</a:t>
            </a:r>
          </a:p>
          <a:p>
            <a:r>
              <a:rPr lang="en-IN" sz="2000" dirty="0"/>
              <a:t> x – data provided for each property respective to the m1,m2,m3…</a:t>
            </a:r>
          </a:p>
          <a:p>
            <a:r>
              <a:rPr lang="en-IN" sz="2000" dirty="0"/>
              <a:t> </a:t>
            </a:r>
          </a:p>
          <a:p>
            <a:r>
              <a:rPr lang="en-IN" sz="2000" dirty="0"/>
              <a:t> Revenue from guests – 6-12% of the y </a:t>
            </a:r>
          </a:p>
          <a:p>
            <a:r>
              <a:rPr lang="en-IN" sz="2000" dirty="0"/>
              <a:t> Revenue from hosts – 3%  of the</a:t>
            </a:r>
            <a:r>
              <a:rPr lang="en-IN" sz="2000" b="1" dirty="0"/>
              <a:t> y</a:t>
            </a:r>
          </a:p>
          <a:p>
            <a:r>
              <a:rPr lang="en-IN" sz="2000" b="1" dirty="0"/>
              <a:t> Therefore, potential revenue = revenue from guests + revenue  from hosts.</a:t>
            </a:r>
          </a:p>
        </p:txBody>
      </p:sp>
    </p:spTree>
    <p:extLst>
      <p:ext uri="{BB962C8B-B14F-4D97-AF65-F5344CB8AC3E}">
        <p14:creationId xmlns:p14="http://schemas.microsoft.com/office/powerpoint/2010/main" val="128562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airbnb logo">
            <a:extLst>
              <a:ext uri="{FF2B5EF4-FFF2-40B4-BE49-F238E27FC236}">
                <a16:creationId xmlns:a16="http://schemas.microsoft.com/office/drawing/2014/main" id="{27E5751E-8D43-43AD-876B-1000D3F38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3163" cy="101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64D556-C668-42EA-82C3-D6273DF7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Review's sentiment affect on a property's potential to be rented on Airbnb:</a:t>
            </a:r>
          </a:p>
          <a:p>
            <a:pPr marL="0" indent="0">
              <a:buNone/>
            </a:pPr>
            <a:endParaRPr lang="en-IN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There is </a:t>
            </a:r>
            <a:r>
              <a:rPr lang="en-IN" sz="2000" b="1" dirty="0"/>
              <a:t>direct relationship </a:t>
            </a:r>
            <a:r>
              <a:rPr lang="en-IN" sz="2000" dirty="0"/>
              <a:t>between sentiment of a review and property’s potential to be rented.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However, if there is one negative review amongst 100 other positive reviews it would not affect much.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Depends on the extent of negativity of the sentiment as well: For new guests a decision to rent a space might completely change looking at a negative review if the property to be rented has very less reviews.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People do not read all 100 reviews before making a decision to rent the place. They generally read 6-12reviews.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Despite the affect of sentiment, it’s the </a:t>
            </a:r>
            <a:r>
              <a:rPr lang="en-IN" sz="2000" b="1" dirty="0"/>
              <a:t>action taken by Airbnb </a:t>
            </a:r>
            <a:r>
              <a:rPr lang="en-IN" sz="2000" dirty="0"/>
              <a:t>that matters the most if the guests were not satisfied with the rented place.</a:t>
            </a:r>
          </a:p>
        </p:txBody>
      </p:sp>
    </p:spTree>
    <p:extLst>
      <p:ext uri="{BB962C8B-B14F-4D97-AF65-F5344CB8AC3E}">
        <p14:creationId xmlns:p14="http://schemas.microsoft.com/office/powerpoint/2010/main" val="216821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91B6-4FE1-4261-906B-62F0650E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06" y="1196807"/>
            <a:ext cx="10515600" cy="3167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/>
              <a:t>Key drivers of Airbnb property revenues </a:t>
            </a:r>
          </a:p>
          <a:p>
            <a:pPr marL="0" indent="0">
              <a:buNone/>
            </a:pPr>
            <a:r>
              <a:rPr lang="en-IN" sz="2400" b="1" dirty="0"/>
              <a:t>Miami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err="1"/>
              <a:t>Weekfee</a:t>
            </a:r>
            <a:r>
              <a:rPr lang="en-IN" sz="2000" dirty="0"/>
              <a:t>- Discounts for weekly stay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err="1"/>
              <a:t>Monthfee</a:t>
            </a:r>
            <a:r>
              <a:rPr lang="en-IN" sz="2000" dirty="0"/>
              <a:t>- Discounts for monthly stay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Accommodates- Number of people the property can accommodate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Beds-Number of beds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Bathroom- Number of bathrooms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Bedroom- Number of bedrooms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</p:txBody>
      </p:sp>
      <p:pic>
        <p:nvPicPr>
          <p:cNvPr id="4" name="Picture 2" descr="Image result for airbnb logo">
            <a:extLst>
              <a:ext uri="{FF2B5EF4-FFF2-40B4-BE49-F238E27FC236}">
                <a16:creationId xmlns:a16="http://schemas.microsoft.com/office/drawing/2014/main" id="{AD29A227-9CE6-46C2-8569-7D066E44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3163" cy="101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B50928-E6A9-48C3-8F75-FDB5C7385C26}"/>
              </a:ext>
            </a:extLst>
          </p:cNvPr>
          <p:cNvSpPr txBox="1">
            <a:spLocks/>
          </p:cNvSpPr>
          <p:nvPr/>
        </p:nvSpPr>
        <p:spPr>
          <a:xfrm>
            <a:off x="573506" y="4460541"/>
            <a:ext cx="10515600" cy="1952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/>
              <a:t>Paris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Bathroom- Number of bathrooms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Bedroom- Number of bedrooms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Accommodates- No of people the property can accommodate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5410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airbnb logo">
            <a:extLst>
              <a:ext uri="{FF2B5EF4-FFF2-40B4-BE49-F238E27FC236}">
                <a16:creationId xmlns:a16="http://schemas.microsoft.com/office/drawing/2014/main" id="{9137E03C-89FA-444E-9C91-FC10AF0E5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3163" cy="101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B58FBF-8A5B-434D-8A70-9C9C9A0A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To optimize Airbnb property revenues in Miami: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Provide more discounts on weekly stays.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Provide more discounts on monthly stays.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Increase the hosts who can accommodate more people in their property i.e. properties with more bathrooms and bedrooms for a lower price.</a:t>
            </a:r>
          </a:p>
          <a:p>
            <a:pPr marL="0" indent="0">
              <a:buNone/>
            </a:pP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b="1" dirty="0"/>
              <a:t>To optimize Airbnb property revenues in Paris:</a:t>
            </a:r>
          </a:p>
          <a:p>
            <a:pPr marL="0" indent="0">
              <a:buNone/>
            </a:pPr>
            <a:r>
              <a:rPr lang="en-IN" sz="2000" dirty="0"/>
              <a:t>Increase the hosts who can accommodate more people in their property i.e. properties with more bathrooms and bedrooms for a lower price.</a:t>
            </a: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1638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666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sridhar</dc:creator>
  <cp:lastModifiedBy>usha sridhar</cp:lastModifiedBy>
  <cp:revision>26</cp:revision>
  <dcterms:created xsi:type="dcterms:W3CDTF">2018-10-13T00:24:57Z</dcterms:created>
  <dcterms:modified xsi:type="dcterms:W3CDTF">2018-10-15T16:28:15Z</dcterms:modified>
</cp:coreProperties>
</file>