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obster" pitchFamily="2" charset="77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0CD997-3F39-4EF8-A77D-CC45A7C36D61}">
  <a:tblStyle styleId="{880CD997-3F39-4EF8-A77D-CC45A7C36D6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18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de27916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de27916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3" name="Google Shape;2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6" name="Google Shape;1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5" name="Google Shape;2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2" name="Google Shape;2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55,000 Patients in 2001</a:t>
            </a:r>
            <a:br>
              <a:rPr lang="en-US"/>
            </a:br>
            <a:r>
              <a:rPr lang="en-US"/>
              <a:t>	150 Per Day</a:t>
            </a: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6 /hr</a:t>
            </a:r>
            <a:br>
              <a:rPr lang="en-US"/>
            </a:br>
            <a:r>
              <a:rPr lang="en-US"/>
              <a:t>81,125 Patients in 2005</a:t>
            </a:r>
            <a:br>
              <a:rPr lang="en-US"/>
            </a:br>
            <a:r>
              <a:rPr lang="en-US"/>
              <a:t>	222 Per Day</a:t>
            </a: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9.25/hr</a:t>
            </a:r>
            <a:br>
              <a:rPr lang="en-US"/>
            </a:b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685800" y="184245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Body scans and Bottlenecks – Optimizing Hospital CT Process Flows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052310" y="4835843"/>
            <a:ext cx="1805940" cy="184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860" u="sng" dirty="0"/>
              <a:t>Presented By: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860" dirty="0"/>
              <a:t>Sheethal Sridhar</a:t>
            </a:r>
            <a:endParaRPr dirty="0"/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endParaRPr sz="186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>
                <a:latin typeface="Lobster"/>
                <a:ea typeface="Lobster"/>
                <a:cs typeface="Lobster"/>
                <a:sym typeface="Lobster"/>
              </a:rPr>
              <a:t>Thank You</a:t>
            </a:r>
            <a:endParaRPr sz="48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3"/>
          <p:cNvSpPr txBox="1">
            <a:spLocks noGrp="1"/>
          </p:cNvSpPr>
          <p:nvPr>
            <p:ph type="title"/>
          </p:nvPr>
        </p:nvSpPr>
        <p:spPr>
          <a:xfrm>
            <a:off x="453053" y="500062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200"/>
              <a:t>Revenue Per Day</a:t>
            </a:r>
            <a:endParaRPr sz="3200"/>
          </a:p>
        </p:txBody>
      </p:sp>
      <p:sp>
        <p:nvSpPr>
          <p:cNvPr id="287" name="Google Shape;287;p2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Revenue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55,000 Patients in 2001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150 Per Day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81,125 Patients in 2005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222 Per Day</a:t>
            </a:r>
            <a:endParaRPr sz="1400"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9.25/hr</a:t>
            </a:r>
            <a:endParaRPr sz="1400"/>
          </a:p>
          <a:p>
            <a:pPr marL="685800" lvl="1" indent="-1143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Old Machine: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1440/32 = 45 * 6 = 270 per day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(45 * 500)  -  ((50*24) + (35*24) + (50*45)) = $18,210 per day ($758 per/hr per machine)</a:t>
            </a:r>
            <a:endParaRPr/>
          </a:p>
          <a:p>
            <a:pPr marL="1600200" lvl="3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 b="1"/>
              <a:t>$4548 </a:t>
            </a:r>
            <a:r>
              <a:rPr lang="en-US" sz="1200"/>
              <a:t>per hour for all 6 machines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New Machine: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1440/15.5 = 92 * 3 = 276 per day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(92 * 500)  -  ((50*24) + (35*24) + (50*92)) = $39,360 per day ($1640 per/hr per machine)</a:t>
            </a:r>
            <a:endParaRPr/>
          </a:p>
          <a:p>
            <a:pPr marL="1600200" lvl="3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 b="1"/>
              <a:t>$4920</a:t>
            </a:r>
            <a:r>
              <a:rPr lang="en-US" sz="1200"/>
              <a:t> per hour for all 3 machines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Total = </a:t>
            </a:r>
            <a:r>
              <a:rPr lang="en-US" sz="1800" b="1"/>
              <a:t>$9468</a:t>
            </a:r>
            <a:r>
              <a:rPr lang="en-US" sz="1800"/>
              <a:t> per hour with new and old machines </a:t>
            </a:r>
            <a:endParaRPr/>
          </a:p>
          <a:p>
            <a:pPr marL="1143000" lvl="2" indent="-1397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  <a:p>
            <a:pPr marL="914400" lvl="2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1143000" lvl="2" indent="-88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 descr="Flowchart of a troubleshooting process for a lamp that doesn't work. (Meredith Nahm, PhD., Duke Unversity, 2012." title="Flowchart Symbols Example"/>
          <p:cNvSpPr/>
          <p:nvPr/>
        </p:nvSpPr>
        <p:spPr>
          <a:xfrm>
            <a:off x="138190" y="1504910"/>
            <a:ext cx="1097758" cy="839241"/>
          </a:xfrm>
          <a:prstGeom prst="diamond">
            <a:avLst/>
          </a:prstGeom>
          <a:solidFill>
            <a:srgbClr val="DDD173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a CT Machine Available?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Google Shape;92;p14"/>
          <p:cNvGrpSpPr/>
          <p:nvPr/>
        </p:nvGrpSpPr>
        <p:grpSpPr>
          <a:xfrm>
            <a:off x="686981" y="829475"/>
            <a:ext cx="5867611" cy="5609334"/>
            <a:chOff x="1044549" y="1332081"/>
            <a:chExt cx="5867611" cy="5609334"/>
          </a:xfrm>
        </p:grpSpPr>
        <p:sp>
          <p:nvSpPr>
            <p:cNvPr id="93" name="Google Shape;93;p14"/>
            <p:cNvSpPr/>
            <p:nvPr/>
          </p:nvSpPr>
          <p:spPr>
            <a:xfrm>
              <a:off x="2360467" y="1741038"/>
              <a:ext cx="2475346" cy="389801"/>
            </a:xfrm>
            <a:prstGeom prst="rect">
              <a:avLst/>
            </a:prstGeom>
            <a:solidFill>
              <a:srgbClr val="F4B08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Nurse locates patient in the Waiting Room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(2 Min)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2344032" y="1332081"/>
              <a:ext cx="2484583" cy="300182"/>
            </a:xfrm>
            <a:prstGeom prst="flowChartTerminator">
              <a:avLst/>
            </a:prstGeom>
            <a:solidFill>
              <a:srgbClr val="BFBFB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Patient requires a CT Scan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" name="Google Shape;95;p14"/>
            <p:cNvCxnSpPr>
              <a:stCxn id="94" idx="2"/>
              <a:endCxn id="93" idx="0"/>
            </p:cNvCxnSpPr>
            <p:nvPr/>
          </p:nvCxnSpPr>
          <p:spPr>
            <a:xfrm>
              <a:off x="3586323" y="1632263"/>
              <a:ext cx="11700" cy="1089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96" name="Google Shape;96;p14"/>
            <p:cNvSpPr/>
            <p:nvPr/>
          </p:nvSpPr>
          <p:spPr>
            <a:xfrm>
              <a:off x="2291920" y="2243825"/>
              <a:ext cx="2604655" cy="389801"/>
            </a:xfrm>
            <a:prstGeom prst="rect">
              <a:avLst/>
            </a:prstGeom>
            <a:solidFill>
              <a:srgbClr val="F4B08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Nurse moves patient to the CT Scanning Room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(2 Min)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7" name="Google Shape;97;p14"/>
            <p:cNvCxnSpPr>
              <a:stCxn id="93" idx="2"/>
              <a:endCxn id="96" idx="0"/>
            </p:cNvCxnSpPr>
            <p:nvPr/>
          </p:nvCxnSpPr>
          <p:spPr>
            <a:xfrm flipH="1">
              <a:off x="3594240" y="2130839"/>
              <a:ext cx="3900" cy="1131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98" name="Google Shape;98;p14"/>
            <p:cNvSpPr/>
            <p:nvPr/>
          </p:nvSpPr>
          <p:spPr>
            <a:xfrm>
              <a:off x="1339970" y="2784867"/>
              <a:ext cx="1991014" cy="389801"/>
            </a:xfrm>
            <a:prstGeom prst="rect">
              <a:avLst/>
            </a:prstGeom>
            <a:solidFill>
              <a:srgbClr val="F4B08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Nurse provides contrast Injection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(2 Min)</a:t>
              </a:r>
              <a:endParaRPr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9" name="Google Shape;99;p14"/>
            <p:cNvCxnSpPr>
              <a:stCxn id="96" idx="2"/>
              <a:endCxn id="98" idx="0"/>
            </p:cNvCxnSpPr>
            <p:nvPr/>
          </p:nvCxnSpPr>
          <p:spPr>
            <a:xfrm flipH="1">
              <a:off x="2335447" y="2633626"/>
              <a:ext cx="1258800" cy="1512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00" name="Google Shape;100;p14"/>
            <p:cNvSpPr/>
            <p:nvPr/>
          </p:nvSpPr>
          <p:spPr>
            <a:xfrm>
              <a:off x="3592264" y="2771393"/>
              <a:ext cx="3319896" cy="389801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CT Tech Selects the CT Scan Protocol and preps the Machine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(3 Min)</a:t>
              </a:r>
              <a:endParaRPr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1" name="Google Shape;101;p14"/>
            <p:cNvCxnSpPr>
              <a:stCxn id="96" idx="2"/>
              <a:endCxn id="100" idx="0"/>
            </p:cNvCxnSpPr>
            <p:nvPr/>
          </p:nvCxnSpPr>
          <p:spPr>
            <a:xfrm>
              <a:off x="3594247" y="2633626"/>
              <a:ext cx="1658100" cy="1377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02" name="Google Shape;102;p14"/>
            <p:cNvSpPr/>
            <p:nvPr/>
          </p:nvSpPr>
          <p:spPr>
            <a:xfrm>
              <a:off x="2542615" y="3322491"/>
              <a:ext cx="2087419" cy="389801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CT Tech Performs the CT Scan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(17 Min)</a:t>
              </a:r>
              <a:endParaRPr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>
              <a:stCxn id="98" idx="2"/>
              <a:endCxn id="102" idx="0"/>
            </p:cNvCxnSpPr>
            <p:nvPr/>
          </p:nvCxnSpPr>
          <p:spPr>
            <a:xfrm>
              <a:off x="2335477" y="3174668"/>
              <a:ext cx="1250700" cy="1479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4" name="Google Shape;104;p14"/>
            <p:cNvCxnSpPr>
              <a:stCxn id="100" idx="2"/>
              <a:endCxn id="102" idx="0"/>
            </p:cNvCxnSpPr>
            <p:nvPr/>
          </p:nvCxnSpPr>
          <p:spPr>
            <a:xfrm flipH="1">
              <a:off x="3586312" y="3161194"/>
              <a:ext cx="1665900" cy="161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05" name="Google Shape;105;p14"/>
            <p:cNvSpPr/>
            <p:nvPr/>
          </p:nvSpPr>
          <p:spPr>
            <a:xfrm>
              <a:off x="1152550" y="3873589"/>
              <a:ext cx="2493107" cy="1187946"/>
            </a:xfrm>
            <a:prstGeom prst="rect">
              <a:avLst/>
            </a:prstGeom>
            <a:solidFill>
              <a:srgbClr val="F4B08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Nurse assists Patient off the Table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(1 Min)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Nurse returns the Patient to the Changing Area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(2 Min)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Nurse Changes Linen and Cleans CT Room</a:t>
              </a:r>
              <a:r>
                <a:rPr lang="en-US" sz="9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(2 Min)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Nurse refills contrast Injector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(3 Min)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6" name="Google Shape;106;p14"/>
            <p:cNvCxnSpPr>
              <a:stCxn id="102" idx="2"/>
              <a:endCxn id="105" idx="0"/>
            </p:cNvCxnSpPr>
            <p:nvPr/>
          </p:nvCxnSpPr>
          <p:spPr>
            <a:xfrm flipH="1">
              <a:off x="2399225" y="3712292"/>
              <a:ext cx="1187100" cy="161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07" name="Google Shape;107;p14"/>
            <p:cNvSpPr/>
            <p:nvPr/>
          </p:nvSpPr>
          <p:spPr>
            <a:xfrm>
              <a:off x="4170167" y="3873589"/>
              <a:ext cx="2397670" cy="389801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CT Tech Monitors Image Reconstruction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(10 Min)</a:t>
              </a:r>
              <a:endParaRPr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8" name="Google Shape;108;p14"/>
            <p:cNvCxnSpPr>
              <a:stCxn id="102" idx="2"/>
              <a:endCxn id="107" idx="0"/>
            </p:cNvCxnSpPr>
            <p:nvPr/>
          </p:nvCxnSpPr>
          <p:spPr>
            <a:xfrm>
              <a:off x="3586325" y="3712292"/>
              <a:ext cx="1782600" cy="161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9" name="Google Shape;109;p14"/>
            <p:cNvCxnSpPr>
              <a:stCxn id="110" idx="1"/>
              <a:endCxn id="91" idx="2"/>
            </p:cNvCxnSpPr>
            <p:nvPr/>
          </p:nvCxnSpPr>
          <p:spPr>
            <a:xfrm rot="10800000">
              <a:off x="1044549" y="2846706"/>
              <a:ext cx="108000" cy="3442200"/>
            </a:xfrm>
            <a:prstGeom prst="bentConnector2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1" name="Google Shape;111;p14"/>
            <p:cNvSpPr/>
            <p:nvPr/>
          </p:nvSpPr>
          <p:spPr>
            <a:xfrm>
              <a:off x="4171023" y="6540304"/>
              <a:ext cx="2397670" cy="401111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CT Tech Codes and Distributes CT Image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(2 Min)</a:t>
              </a:r>
              <a:endParaRPr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" name="Google Shape;112;p14"/>
            <p:cNvCxnSpPr>
              <a:stCxn id="107" idx="2"/>
              <a:endCxn id="111" idx="0"/>
            </p:cNvCxnSpPr>
            <p:nvPr/>
          </p:nvCxnSpPr>
          <p:spPr>
            <a:xfrm>
              <a:off x="5369002" y="4263390"/>
              <a:ext cx="900" cy="22770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113" name="Google Shape;113;p14"/>
          <p:cNvGrpSpPr/>
          <p:nvPr/>
        </p:nvGrpSpPr>
        <p:grpSpPr>
          <a:xfrm>
            <a:off x="6654239" y="771828"/>
            <a:ext cx="290948" cy="5806822"/>
            <a:chOff x="7595720" y="1810327"/>
            <a:chExt cx="290948" cy="5806822"/>
          </a:xfrm>
        </p:grpSpPr>
        <p:grpSp>
          <p:nvGrpSpPr>
            <p:cNvPr id="114" name="Google Shape;114;p14"/>
            <p:cNvGrpSpPr/>
            <p:nvPr/>
          </p:nvGrpSpPr>
          <p:grpSpPr>
            <a:xfrm>
              <a:off x="7595721" y="1810327"/>
              <a:ext cx="290946" cy="1987972"/>
              <a:chOff x="6052415" y="1809467"/>
              <a:chExt cx="2462935" cy="2049758"/>
            </a:xfrm>
          </p:grpSpPr>
          <p:cxnSp>
            <p:nvCxnSpPr>
              <p:cNvPr id="115" name="Google Shape;115;p14"/>
              <p:cNvCxnSpPr/>
              <p:nvPr/>
            </p:nvCxnSpPr>
            <p:spPr>
              <a:xfrm>
                <a:off x="6052415" y="1809467"/>
                <a:ext cx="2462935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6" name="Google Shape;116;p14"/>
              <p:cNvCxnSpPr/>
              <p:nvPr/>
            </p:nvCxnSpPr>
            <p:spPr>
              <a:xfrm>
                <a:off x="8515350" y="1809467"/>
                <a:ext cx="0" cy="2049758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7" name="Google Shape;117;p14"/>
              <p:cNvCxnSpPr/>
              <p:nvPr/>
            </p:nvCxnSpPr>
            <p:spPr>
              <a:xfrm>
                <a:off x="6052415" y="3859225"/>
                <a:ext cx="2462935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18" name="Google Shape;118;p14"/>
            <p:cNvGrpSpPr/>
            <p:nvPr/>
          </p:nvGrpSpPr>
          <p:grpSpPr>
            <a:xfrm>
              <a:off x="7595720" y="3798298"/>
              <a:ext cx="290945" cy="588971"/>
              <a:chOff x="6052415" y="1809467"/>
              <a:chExt cx="2462935" cy="2049758"/>
            </a:xfrm>
          </p:grpSpPr>
          <p:cxnSp>
            <p:nvCxnSpPr>
              <p:cNvPr id="119" name="Google Shape;119;p14"/>
              <p:cNvCxnSpPr/>
              <p:nvPr/>
            </p:nvCxnSpPr>
            <p:spPr>
              <a:xfrm>
                <a:off x="6052415" y="1809467"/>
                <a:ext cx="2462935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0" name="Google Shape;120;p14"/>
              <p:cNvCxnSpPr/>
              <p:nvPr/>
            </p:nvCxnSpPr>
            <p:spPr>
              <a:xfrm>
                <a:off x="8515350" y="1809467"/>
                <a:ext cx="0" cy="2049758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1" name="Google Shape;121;p14"/>
              <p:cNvCxnSpPr/>
              <p:nvPr/>
            </p:nvCxnSpPr>
            <p:spPr>
              <a:xfrm>
                <a:off x="6052415" y="3859225"/>
                <a:ext cx="2462935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2" name="Google Shape;122;p14"/>
            <p:cNvGrpSpPr/>
            <p:nvPr/>
          </p:nvGrpSpPr>
          <p:grpSpPr>
            <a:xfrm>
              <a:off x="7595721" y="4387268"/>
              <a:ext cx="290944" cy="3229881"/>
              <a:chOff x="6052415" y="1809467"/>
              <a:chExt cx="2462935" cy="3599733"/>
            </a:xfrm>
          </p:grpSpPr>
          <p:cxnSp>
            <p:nvCxnSpPr>
              <p:cNvPr id="123" name="Google Shape;123;p14"/>
              <p:cNvCxnSpPr/>
              <p:nvPr/>
            </p:nvCxnSpPr>
            <p:spPr>
              <a:xfrm>
                <a:off x="6052415" y="1809467"/>
                <a:ext cx="2462935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4" name="Google Shape;124;p14"/>
              <p:cNvCxnSpPr/>
              <p:nvPr/>
            </p:nvCxnSpPr>
            <p:spPr>
              <a:xfrm>
                <a:off x="8515350" y="1809467"/>
                <a:ext cx="0" cy="3599733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25" name="Google Shape;125;p14"/>
          <p:cNvSpPr/>
          <p:nvPr/>
        </p:nvSpPr>
        <p:spPr>
          <a:xfrm>
            <a:off x="7077700" y="865278"/>
            <a:ext cx="1801310" cy="177229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 Prep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 Time: 7 Min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Nurse Time: 6 Min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 Time: 3 Min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7077697" y="2820726"/>
            <a:ext cx="1801310" cy="471772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 Scan </a:t>
            </a:r>
            <a:r>
              <a:rPr lang="en-US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(Process Bottleneck)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 Time: 17 Min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7075070" y="3473273"/>
            <a:ext cx="1801310" cy="3034059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CT Scan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 Time:  12 Min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Nurse Time: 6 Min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 Time: 12 Min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4"/>
          <p:cNvSpPr/>
          <p:nvPr/>
        </p:nvSpPr>
        <p:spPr>
          <a:xfrm>
            <a:off x="1184562" y="6232995"/>
            <a:ext cx="1801310" cy="40111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Process Time: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 Min + 4 Min pre-process 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14"/>
          <p:cNvGrpSpPr/>
          <p:nvPr/>
        </p:nvGrpSpPr>
        <p:grpSpPr>
          <a:xfrm>
            <a:off x="5174576" y="1188774"/>
            <a:ext cx="1966525" cy="492442"/>
            <a:chOff x="4150689" y="2128033"/>
            <a:chExt cx="1966525" cy="492442"/>
          </a:xfrm>
        </p:grpSpPr>
        <p:grpSp>
          <p:nvGrpSpPr>
            <p:cNvPr id="130" name="Google Shape;130;p14"/>
            <p:cNvGrpSpPr/>
            <p:nvPr/>
          </p:nvGrpSpPr>
          <p:grpSpPr>
            <a:xfrm>
              <a:off x="4150689" y="2389643"/>
              <a:ext cx="1966525" cy="230832"/>
              <a:chOff x="4150689" y="2389643"/>
              <a:chExt cx="1966525" cy="230832"/>
            </a:xfrm>
          </p:grpSpPr>
          <p:sp>
            <p:nvSpPr>
              <p:cNvPr id="131" name="Google Shape;131;p14"/>
              <p:cNvSpPr/>
              <p:nvPr/>
            </p:nvSpPr>
            <p:spPr>
              <a:xfrm>
                <a:off x="4150689" y="2429008"/>
                <a:ext cx="186168" cy="182880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4"/>
              <p:cNvSpPr txBox="1"/>
              <p:nvPr/>
            </p:nvSpPr>
            <p:spPr>
              <a:xfrm>
                <a:off x="4315904" y="2389643"/>
                <a:ext cx="1801310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lang="en-US" sz="9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CT Tech Task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3" name="Google Shape;133;p14"/>
            <p:cNvSpPr/>
            <p:nvPr/>
          </p:nvSpPr>
          <p:spPr>
            <a:xfrm>
              <a:off x="4150689" y="2167398"/>
              <a:ext cx="186168" cy="182880"/>
            </a:xfrm>
            <a:prstGeom prst="rect">
              <a:avLst/>
            </a:prstGeom>
            <a:solidFill>
              <a:srgbClr val="F4B08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4"/>
            <p:cNvSpPr txBox="1"/>
            <p:nvPr/>
          </p:nvSpPr>
          <p:spPr>
            <a:xfrm>
              <a:off x="4315904" y="2128033"/>
              <a:ext cx="1801310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Nurse Task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14"/>
          <p:cNvSpPr/>
          <p:nvPr/>
        </p:nvSpPr>
        <p:spPr>
          <a:xfrm>
            <a:off x="794981" y="5534901"/>
            <a:ext cx="2493107" cy="502797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Nurse locates next patient in the Waiting Room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 Min)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4" descr="Flowchart of a troubleshooting process for a lamp that doesn't work. (Meredith Nahm, PhD., Duke Unversity, 2012." title="Flowchart Symbols Example"/>
          <p:cNvSpPr/>
          <p:nvPr/>
        </p:nvSpPr>
        <p:spPr>
          <a:xfrm>
            <a:off x="1256042" y="4696674"/>
            <a:ext cx="1570989" cy="726417"/>
          </a:xfrm>
          <a:prstGeom prst="diamond">
            <a:avLst/>
          </a:prstGeom>
          <a:solidFill>
            <a:srgbClr val="DDD173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Does another patient require a CT Scan?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14"/>
          <p:cNvCxnSpPr>
            <a:stCxn id="135" idx="2"/>
            <a:endCxn id="110" idx="0"/>
          </p:cNvCxnSpPr>
          <p:nvPr/>
        </p:nvCxnSpPr>
        <p:spPr>
          <a:xfrm>
            <a:off x="2041536" y="5423091"/>
            <a:ext cx="0" cy="111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7" name="Google Shape;137;p14"/>
          <p:cNvCxnSpPr>
            <a:stCxn id="91" idx="3"/>
            <a:endCxn id="96" idx="1"/>
          </p:cNvCxnSpPr>
          <p:nvPr/>
        </p:nvCxnSpPr>
        <p:spPr>
          <a:xfrm>
            <a:off x="1235948" y="1924530"/>
            <a:ext cx="698400" cy="117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8" name="Google Shape;138;p14"/>
          <p:cNvCxnSpPr>
            <a:stCxn id="135" idx="3"/>
            <a:endCxn id="139" idx="1"/>
          </p:cNvCxnSpPr>
          <p:nvPr/>
        </p:nvCxnSpPr>
        <p:spPr>
          <a:xfrm>
            <a:off x="2827031" y="5059882"/>
            <a:ext cx="275100" cy="4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9" name="Google Shape;139;p14"/>
          <p:cNvSpPr/>
          <p:nvPr/>
        </p:nvSpPr>
        <p:spPr>
          <a:xfrm>
            <a:off x="3102133" y="4913969"/>
            <a:ext cx="1111055" cy="300182"/>
          </a:xfrm>
          <a:prstGeom prst="flowChartTerminator">
            <a:avLst/>
          </a:prstGeom>
          <a:solidFill>
            <a:srgbClr val="BFBFB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 for next Patient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14"/>
          <p:cNvCxnSpPr>
            <a:stCxn id="91" idx="0"/>
            <a:endCxn id="141" idx="2"/>
          </p:cNvCxnSpPr>
          <p:nvPr/>
        </p:nvCxnSpPr>
        <p:spPr>
          <a:xfrm rot="10800000">
            <a:off x="680469" y="1290110"/>
            <a:ext cx="6600" cy="214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1" name="Google Shape;141;p14"/>
          <p:cNvSpPr/>
          <p:nvPr/>
        </p:nvSpPr>
        <p:spPr>
          <a:xfrm>
            <a:off x="124893" y="989918"/>
            <a:ext cx="1111055" cy="300182"/>
          </a:xfrm>
          <a:prstGeom prst="flowChartTerminator">
            <a:avLst/>
          </a:prstGeom>
          <a:solidFill>
            <a:srgbClr val="BFBFB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 for Availability of Machine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14"/>
          <p:cNvCxnSpPr/>
          <p:nvPr/>
        </p:nvCxnSpPr>
        <p:spPr>
          <a:xfrm>
            <a:off x="6646258" y="6581019"/>
            <a:ext cx="29094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43" name="Google Shape;143;p14"/>
          <p:cNvSpPr txBox="1"/>
          <p:nvPr/>
        </p:nvSpPr>
        <p:spPr>
          <a:xfrm>
            <a:off x="476475" y="9768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Single-Detector Units Process Flow Diagram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2712794" y="4778079"/>
            <a:ext cx="7314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2122541" y="5269202"/>
            <a:ext cx="7314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680420" y="1287452"/>
            <a:ext cx="7314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296677" y="1650113"/>
            <a:ext cx="7314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14"/>
          <p:cNvCxnSpPr/>
          <p:nvPr/>
        </p:nvCxnSpPr>
        <p:spPr>
          <a:xfrm rot="-906066" flipH="1">
            <a:off x="2029692" y="4560165"/>
            <a:ext cx="19576" cy="13666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/>
          <p:nvPr/>
        </p:nvSpPr>
        <p:spPr>
          <a:xfrm>
            <a:off x="320016" y="2730079"/>
            <a:ext cx="2539650" cy="389801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CT Tech Performs the CT Scan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(17 Min)</a:t>
            </a:r>
            <a:endParaRPr sz="105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331271" y="3911846"/>
            <a:ext cx="2539643" cy="389801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CT Tech Monitors Image Reconstruction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sz="105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331270" y="4682432"/>
            <a:ext cx="2539631" cy="389801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CT Tech Codes and Distributes CT Image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 Min)</a:t>
            </a:r>
            <a:endParaRPr sz="105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" name="Google Shape;156;p15"/>
          <p:cNvGrpSpPr/>
          <p:nvPr/>
        </p:nvGrpSpPr>
        <p:grpSpPr>
          <a:xfrm>
            <a:off x="6577704" y="1221890"/>
            <a:ext cx="290944" cy="960582"/>
            <a:chOff x="6052415" y="1809467"/>
            <a:chExt cx="2462935" cy="2049758"/>
          </a:xfrm>
        </p:grpSpPr>
        <p:cxnSp>
          <p:nvCxnSpPr>
            <p:cNvPr id="157" name="Google Shape;157;p15"/>
            <p:cNvCxnSpPr/>
            <p:nvPr/>
          </p:nvCxnSpPr>
          <p:spPr>
            <a:xfrm>
              <a:off x="6052415" y="1809467"/>
              <a:ext cx="2462935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8" name="Google Shape;158;p15"/>
            <p:cNvCxnSpPr/>
            <p:nvPr/>
          </p:nvCxnSpPr>
          <p:spPr>
            <a:xfrm>
              <a:off x="8515350" y="1809467"/>
              <a:ext cx="0" cy="204975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" name="Google Shape;159;p15"/>
            <p:cNvCxnSpPr/>
            <p:nvPr/>
          </p:nvCxnSpPr>
          <p:spPr>
            <a:xfrm>
              <a:off x="6052415" y="3859225"/>
              <a:ext cx="2462935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60" name="Google Shape;160;p15"/>
          <p:cNvGrpSpPr/>
          <p:nvPr/>
        </p:nvGrpSpPr>
        <p:grpSpPr>
          <a:xfrm>
            <a:off x="6588960" y="3658034"/>
            <a:ext cx="299570" cy="1607132"/>
            <a:chOff x="6052415" y="1809467"/>
            <a:chExt cx="2462935" cy="2049758"/>
          </a:xfrm>
        </p:grpSpPr>
        <p:cxnSp>
          <p:nvCxnSpPr>
            <p:cNvPr id="161" name="Google Shape;161;p15"/>
            <p:cNvCxnSpPr/>
            <p:nvPr/>
          </p:nvCxnSpPr>
          <p:spPr>
            <a:xfrm>
              <a:off x="6052415" y="1809467"/>
              <a:ext cx="2462935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2" name="Google Shape;162;p15"/>
            <p:cNvCxnSpPr/>
            <p:nvPr/>
          </p:nvCxnSpPr>
          <p:spPr>
            <a:xfrm>
              <a:off x="8515350" y="1809467"/>
              <a:ext cx="0" cy="204975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3" name="Google Shape;163;p15"/>
            <p:cNvCxnSpPr/>
            <p:nvPr/>
          </p:nvCxnSpPr>
          <p:spPr>
            <a:xfrm>
              <a:off x="6052415" y="3859225"/>
              <a:ext cx="2462935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4" name="Google Shape;164;p15"/>
          <p:cNvSpPr/>
          <p:nvPr/>
        </p:nvSpPr>
        <p:spPr>
          <a:xfrm>
            <a:off x="7001164" y="1315340"/>
            <a:ext cx="1801310" cy="731619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 Process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Reduced by: 2 Min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7009790" y="3782538"/>
            <a:ext cx="1801310" cy="132556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CT Scan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Reduced by: 9 Min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15"/>
          <p:cNvGrpSpPr/>
          <p:nvPr/>
        </p:nvGrpSpPr>
        <p:grpSpPr>
          <a:xfrm>
            <a:off x="6586330" y="2441564"/>
            <a:ext cx="290944" cy="960582"/>
            <a:chOff x="6052415" y="1809467"/>
            <a:chExt cx="2462935" cy="2049758"/>
          </a:xfrm>
        </p:grpSpPr>
        <p:cxnSp>
          <p:nvCxnSpPr>
            <p:cNvPr id="167" name="Google Shape;167;p15"/>
            <p:cNvCxnSpPr/>
            <p:nvPr/>
          </p:nvCxnSpPr>
          <p:spPr>
            <a:xfrm>
              <a:off x="6052415" y="1809467"/>
              <a:ext cx="2462935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8" name="Google Shape;168;p15"/>
            <p:cNvCxnSpPr/>
            <p:nvPr/>
          </p:nvCxnSpPr>
          <p:spPr>
            <a:xfrm>
              <a:off x="8515350" y="1809467"/>
              <a:ext cx="0" cy="204975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9" name="Google Shape;169;p15"/>
            <p:cNvCxnSpPr/>
            <p:nvPr/>
          </p:nvCxnSpPr>
          <p:spPr>
            <a:xfrm>
              <a:off x="6052415" y="3859225"/>
              <a:ext cx="2462935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70" name="Google Shape;170;p15"/>
          <p:cNvSpPr/>
          <p:nvPr/>
        </p:nvSpPr>
        <p:spPr>
          <a:xfrm>
            <a:off x="7009790" y="2535014"/>
            <a:ext cx="1801310" cy="731619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 Scan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Reduced by: 14.5 Min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4031849" y="1350243"/>
            <a:ext cx="2539650" cy="609430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CT Tech Selects the CT Scan Protocol and preps the Machine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 Min)</a:t>
            </a:r>
            <a:endParaRPr sz="105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5"/>
          <p:cNvSpPr/>
          <p:nvPr/>
        </p:nvSpPr>
        <p:spPr>
          <a:xfrm>
            <a:off x="320016" y="1350063"/>
            <a:ext cx="2539650" cy="609430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CT Tech Selects the CT Scan Protocol and preps the Machine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(3 Min)</a:t>
            </a:r>
            <a:endParaRPr sz="105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p15"/>
          <p:cNvCxnSpPr>
            <a:stCxn id="172" idx="3"/>
            <a:endCxn id="171" idx="1"/>
          </p:cNvCxnSpPr>
          <p:nvPr/>
        </p:nvCxnSpPr>
        <p:spPr>
          <a:xfrm>
            <a:off x="2859666" y="1654778"/>
            <a:ext cx="1172100" cy="3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4" name="Google Shape;174;p15"/>
          <p:cNvSpPr/>
          <p:nvPr/>
        </p:nvSpPr>
        <p:spPr>
          <a:xfrm>
            <a:off x="4031849" y="2725353"/>
            <a:ext cx="2539650" cy="389801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CT Tech Performs the CT Scan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(2.5 Min)</a:t>
            </a:r>
            <a:endParaRPr sz="105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4043105" y="3906695"/>
            <a:ext cx="2554481" cy="389801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CT Tech Monitors Image Reconstruction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 Min)</a:t>
            </a:r>
            <a:endParaRPr sz="105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4043105" y="4685060"/>
            <a:ext cx="2539631" cy="389801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CT Tech Codes and Distributes CT Image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 Min)</a:t>
            </a:r>
            <a:endParaRPr sz="105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177;p15"/>
          <p:cNvCxnSpPr>
            <a:stCxn id="153" idx="3"/>
            <a:endCxn id="174" idx="1"/>
          </p:cNvCxnSpPr>
          <p:nvPr/>
        </p:nvCxnSpPr>
        <p:spPr>
          <a:xfrm rot="10800000" flipH="1">
            <a:off x="2859666" y="2920179"/>
            <a:ext cx="1172100" cy="4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8" name="Google Shape;178;p15"/>
          <p:cNvCxnSpPr>
            <a:stCxn id="154" idx="3"/>
            <a:endCxn id="175" idx="1"/>
          </p:cNvCxnSpPr>
          <p:nvPr/>
        </p:nvCxnSpPr>
        <p:spPr>
          <a:xfrm rot="10800000" flipH="1">
            <a:off x="2870914" y="4101647"/>
            <a:ext cx="1172100" cy="51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9" name="Google Shape;179;p15"/>
          <p:cNvCxnSpPr>
            <a:stCxn id="155" idx="3"/>
            <a:endCxn id="176" idx="1"/>
          </p:cNvCxnSpPr>
          <p:nvPr/>
        </p:nvCxnSpPr>
        <p:spPr>
          <a:xfrm>
            <a:off x="2870901" y="4877333"/>
            <a:ext cx="1172100" cy="27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0" name="Google Shape;180;p15"/>
          <p:cNvSpPr/>
          <p:nvPr/>
        </p:nvSpPr>
        <p:spPr>
          <a:xfrm>
            <a:off x="689186" y="5463425"/>
            <a:ext cx="1801310" cy="650389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 Tech Time: 32 Min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4401019" y="5463425"/>
            <a:ext cx="1801310" cy="65038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 Tech Time: 6.5 Min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7009790" y="5463424"/>
            <a:ext cx="1801310" cy="650389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Reduced by: 25.5 Min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5"/>
          <p:cNvSpPr txBox="1"/>
          <p:nvPr/>
        </p:nvSpPr>
        <p:spPr>
          <a:xfrm>
            <a:off x="476475" y="9768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 Process Times with Multi-Detector Units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 descr="Flowchart of a troubleshooting process for a lamp that doesn't work. (Meredith Nahm, PhD., Duke Unversity, 2012." title="Flowchart Symbols Example"/>
          <p:cNvSpPr/>
          <p:nvPr/>
        </p:nvSpPr>
        <p:spPr>
          <a:xfrm>
            <a:off x="138190" y="1504910"/>
            <a:ext cx="1097758" cy="839241"/>
          </a:xfrm>
          <a:prstGeom prst="diamond">
            <a:avLst/>
          </a:prstGeom>
          <a:solidFill>
            <a:srgbClr val="DDD173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a CT Machine Available?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" name="Google Shape;189;p16"/>
          <p:cNvGrpSpPr/>
          <p:nvPr/>
        </p:nvGrpSpPr>
        <p:grpSpPr>
          <a:xfrm>
            <a:off x="686981" y="829475"/>
            <a:ext cx="5867611" cy="5681133"/>
            <a:chOff x="1044549" y="1332081"/>
            <a:chExt cx="5867611" cy="5681133"/>
          </a:xfrm>
        </p:grpSpPr>
        <p:sp>
          <p:nvSpPr>
            <p:cNvPr id="190" name="Google Shape;190;p16"/>
            <p:cNvSpPr/>
            <p:nvPr/>
          </p:nvSpPr>
          <p:spPr>
            <a:xfrm>
              <a:off x="2360467" y="1741038"/>
              <a:ext cx="2475346" cy="389801"/>
            </a:xfrm>
            <a:prstGeom prst="rect">
              <a:avLst/>
            </a:prstGeom>
            <a:solidFill>
              <a:srgbClr val="F4B08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Nurse locates patient in the Waiting Room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(2 Min)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2344032" y="1332081"/>
              <a:ext cx="2484583" cy="300182"/>
            </a:xfrm>
            <a:prstGeom prst="flowChartTerminator">
              <a:avLst/>
            </a:prstGeom>
            <a:solidFill>
              <a:srgbClr val="BFBFB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Patient requires a CT Scan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2" name="Google Shape;192;p16"/>
            <p:cNvCxnSpPr>
              <a:stCxn id="191" idx="2"/>
              <a:endCxn id="190" idx="0"/>
            </p:cNvCxnSpPr>
            <p:nvPr/>
          </p:nvCxnSpPr>
          <p:spPr>
            <a:xfrm>
              <a:off x="3586323" y="1632263"/>
              <a:ext cx="11700" cy="1089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93" name="Google Shape;193;p16"/>
            <p:cNvSpPr/>
            <p:nvPr/>
          </p:nvSpPr>
          <p:spPr>
            <a:xfrm>
              <a:off x="2291920" y="2243825"/>
              <a:ext cx="2604655" cy="389801"/>
            </a:xfrm>
            <a:prstGeom prst="rect">
              <a:avLst/>
            </a:prstGeom>
            <a:solidFill>
              <a:srgbClr val="F4B08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Nurse moves patient to the CT Scanning Room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(2 Min)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4" name="Google Shape;194;p16"/>
            <p:cNvCxnSpPr>
              <a:stCxn id="190" idx="2"/>
              <a:endCxn id="193" idx="0"/>
            </p:cNvCxnSpPr>
            <p:nvPr/>
          </p:nvCxnSpPr>
          <p:spPr>
            <a:xfrm flipH="1">
              <a:off x="3594240" y="2130839"/>
              <a:ext cx="3900" cy="1131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95" name="Google Shape;195;p16"/>
            <p:cNvSpPr/>
            <p:nvPr/>
          </p:nvSpPr>
          <p:spPr>
            <a:xfrm>
              <a:off x="1339970" y="2784867"/>
              <a:ext cx="1991014" cy="389801"/>
            </a:xfrm>
            <a:prstGeom prst="rect">
              <a:avLst/>
            </a:prstGeom>
            <a:solidFill>
              <a:srgbClr val="F4B08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Nurse provides contrast Injection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(2 Min)</a:t>
              </a:r>
              <a:endParaRPr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6" name="Google Shape;196;p16"/>
            <p:cNvCxnSpPr>
              <a:stCxn id="193" idx="2"/>
              <a:endCxn id="195" idx="0"/>
            </p:cNvCxnSpPr>
            <p:nvPr/>
          </p:nvCxnSpPr>
          <p:spPr>
            <a:xfrm flipH="1">
              <a:off x="2335447" y="2633626"/>
              <a:ext cx="1258800" cy="1512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97" name="Google Shape;197;p16"/>
            <p:cNvSpPr/>
            <p:nvPr/>
          </p:nvSpPr>
          <p:spPr>
            <a:xfrm>
              <a:off x="3592264" y="2771393"/>
              <a:ext cx="3319896" cy="389801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CT Tech Selects the CT Scan Protocol and preps the Machine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(1 Min)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8" name="Google Shape;198;p16"/>
            <p:cNvCxnSpPr>
              <a:stCxn id="193" idx="2"/>
              <a:endCxn id="197" idx="0"/>
            </p:cNvCxnSpPr>
            <p:nvPr/>
          </p:nvCxnSpPr>
          <p:spPr>
            <a:xfrm>
              <a:off x="3594247" y="2633626"/>
              <a:ext cx="1658100" cy="1377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99" name="Google Shape;199;p16"/>
            <p:cNvSpPr/>
            <p:nvPr/>
          </p:nvSpPr>
          <p:spPr>
            <a:xfrm>
              <a:off x="2542615" y="3322491"/>
              <a:ext cx="2087419" cy="389801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CT Tech Performs the CT Scan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(2.5 Min)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0" name="Google Shape;200;p16"/>
            <p:cNvCxnSpPr>
              <a:stCxn id="195" idx="2"/>
              <a:endCxn id="199" idx="0"/>
            </p:cNvCxnSpPr>
            <p:nvPr/>
          </p:nvCxnSpPr>
          <p:spPr>
            <a:xfrm>
              <a:off x="2335477" y="3174668"/>
              <a:ext cx="1250700" cy="1479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01" name="Google Shape;201;p16"/>
            <p:cNvCxnSpPr>
              <a:stCxn id="197" idx="2"/>
              <a:endCxn id="199" idx="0"/>
            </p:cNvCxnSpPr>
            <p:nvPr/>
          </p:nvCxnSpPr>
          <p:spPr>
            <a:xfrm flipH="1">
              <a:off x="3586312" y="3161194"/>
              <a:ext cx="1665900" cy="161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02" name="Google Shape;202;p16"/>
            <p:cNvSpPr/>
            <p:nvPr/>
          </p:nvSpPr>
          <p:spPr>
            <a:xfrm>
              <a:off x="1152550" y="3873589"/>
              <a:ext cx="2493107" cy="1187946"/>
            </a:xfrm>
            <a:prstGeom prst="rect">
              <a:avLst/>
            </a:prstGeom>
            <a:solidFill>
              <a:srgbClr val="F4B08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Nurse assists Patient off the Table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(1 Min)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Nurse returns the Patient to the Changing Area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(2 Min)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Nurse Changes Linen and Cleans CT Room</a:t>
              </a:r>
              <a:r>
                <a:rPr lang="en-US" sz="9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(2 Min)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Nurse refills contrast Injector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(3 Min)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3" name="Google Shape;203;p16"/>
            <p:cNvCxnSpPr>
              <a:stCxn id="199" idx="2"/>
              <a:endCxn id="202" idx="0"/>
            </p:cNvCxnSpPr>
            <p:nvPr/>
          </p:nvCxnSpPr>
          <p:spPr>
            <a:xfrm flipH="1">
              <a:off x="2399225" y="3712292"/>
              <a:ext cx="1187100" cy="161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04" name="Google Shape;204;p16"/>
            <p:cNvSpPr/>
            <p:nvPr/>
          </p:nvSpPr>
          <p:spPr>
            <a:xfrm>
              <a:off x="4170167" y="3873589"/>
              <a:ext cx="2397670" cy="389801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CT Tech Monitors Image Reconstruction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(2 Min)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5" name="Google Shape;205;p16"/>
            <p:cNvCxnSpPr>
              <a:stCxn id="199" idx="2"/>
              <a:endCxn id="204" idx="0"/>
            </p:cNvCxnSpPr>
            <p:nvPr/>
          </p:nvCxnSpPr>
          <p:spPr>
            <a:xfrm>
              <a:off x="3586325" y="3712292"/>
              <a:ext cx="1782600" cy="161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06" name="Google Shape;206;p16"/>
            <p:cNvCxnSpPr>
              <a:stCxn id="207" idx="1"/>
              <a:endCxn id="188" idx="2"/>
            </p:cNvCxnSpPr>
            <p:nvPr/>
          </p:nvCxnSpPr>
          <p:spPr>
            <a:xfrm rot="10800000">
              <a:off x="1044549" y="2846706"/>
              <a:ext cx="108000" cy="3442200"/>
            </a:xfrm>
            <a:prstGeom prst="bentConnector2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08" name="Google Shape;208;p16"/>
            <p:cNvSpPr/>
            <p:nvPr/>
          </p:nvSpPr>
          <p:spPr>
            <a:xfrm>
              <a:off x="4178716" y="6612114"/>
              <a:ext cx="2397600" cy="401100"/>
            </a:xfrm>
            <a:prstGeom prst="rect">
              <a:avLst/>
            </a:prstGeom>
            <a:solidFill>
              <a:srgbClr val="8DA9DB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CT Tech Codes and Distributes CT Image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(1 Min)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9" name="Google Shape;209;p16"/>
            <p:cNvCxnSpPr>
              <a:stCxn id="204" idx="2"/>
              <a:endCxn id="208" idx="0"/>
            </p:cNvCxnSpPr>
            <p:nvPr/>
          </p:nvCxnSpPr>
          <p:spPr>
            <a:xfrm>
              <a:off x="5369002" y="4263390"/>
              <a:ext cx="8400" cy="23487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210" name="Google Shape;210;p16"/>
          <p:cNvGrpSpPr/>
          <p:nvPr/>
        </p:nvGrpSpPr>
        <p:grpSpPr>
          <a:xfrm>
            <a:off x="6725252" y="730631"/>
            <a:ext cx="275387" cy="5780345"/>
            <a:chOff x="7595720" y="1810327"/>
            <a:chExt cx="290953" cy="5265870"/>
          </a:xfrm>
        </p:grpSpPr>
        <p:grpSp>
          <p:nvGrpSpPr>
            <p:cNvPr id="211" name="Google Shape;211;p16"/>
            <p:cNvGrpSpPr/>
            <p:nvPr/>
          </p:nvGrpSpPr>
          <p:grpSpPr>
            <a:xfrm>
              <a:off x="7595721" y="1810327"/>
              <a:ext cx="290946" cy="1987972"/>
              <a:chOff x="6052415" y="1809467"/>
              <a:chExt cx="2462935" cy="2049758"/>
            </a:xfrm>
          </p:grpSpPr>
          <p:cxnSp>
            <p:nvCxnSpPr>
              <p:cNvPr id="212" name="Google Shape;212;p16"/>
              <p:cNvCxnSpPr/>
              <p:nvPr/>
            </p:nvCxnSpPr>
            <p:spPr>
              <a:xfrm>
                <a:off x="6052415" y="1809467"/>
                <a:ext cx="2462935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3" name="Google Shape;213;p16"/>
              <p:cNvCxnSpPr/>
              <p:nvPr/>
            </p:nvCxnSpPr>
            <p:spPr>
              <a:xfrm>
                <a:off x="8515350" y="1809467"/>
                <a:ext cx="0" cy="2049758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14" name="Google Shape;214;p16"/>
            <p:cNvGrpSpPr/>
            <p:nvPr/>
          </p:nvGrpSpPr>
          <p:grpSpPr>
            <a:xfrm>
              <a:off x="7595720" y="3709237"/>
              <a:ext cx="290953" cy="678032"/>
              <a:chOff x="6052415" y="1499513"/>
              <a:chExt cx="2463000" cy="2359712"/>
            </a:xfrm>
          </p:grpSpPr>
          <p:cxnSp>
            <p:nvCxnSpPr>
              <p:cNvPr id="215" name="Google Shape;215;p16"/>
              <p:cNvCxnSpPr/>
              <p:nvPr/>
            </p:nvCxnSpPr>
            <p:spPr>
              <a:xfrm>
                <a:off x="6052415" y="1499513"/>
                <a:ext cx="2463000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" name="Google Shape;216;p16"/>
              <p:cNvCxnSpPr/>
              <p:nvPr/>
            </p:nvCxnSpPr>
            <p:spPr>
              <a:xfrm>
                <a:off x="8515350" y="1809467"/>
                <a:ext cx="0" cy="2049758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17" name="Google Shape;217;p16"/>
            <p:cNvGrpSpPr/>
            <p:nvPr/>
          </p:nvGrpSpPr>
          <p:grpSpPr>
            <a:xfrm>
              <a:off x="7595721" y="4153723"/>
              <a:ext cx="290952" cy="2922474"/>
              <a:chOff x="6052415" y="1549179"/>
              <a:chExt cx="2463000" cy="3257125"/>
            </a:xfrm>
          </p:grpSpPr>
          <p:cxnSp>
            <p:nvCxnSpPr>
              <p:cNvPr id="218" name="Google Shape;218;p16"/>
              <p:cNvCxnSpPr/>
              <p:nvPr/>
            </p:nvCxnSpPr>
            <p:spPr>
              <a:xfrm>
                <a:off x="6052415" y="1549179"/>
                <a:ext cx="2463000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9" name="Google Shape;219;p16"/>
              <p:cNvCxnSpPr/>
              <p:nvPr/>
            </p:nvCxnSpPr>
            <p:spPr>
              <a:xfrm>
                <a:off x="8515350" y="1809467"/>
                <a:ext cx="0" cy="2996837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20" name="Google Shape;220;p16"/>
          <p:cNvSpPr/>
          <p:nvPr/>
        </p:nvSpPr>
        <p:spPr>
          <a:xfrm>
            <a:off x="7077700" y="730725"/>
            <a:ext cx="1801200" cy="1906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 Prep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 Time: 6 Min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Nurse Time: 6 Min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 Time: 1 Min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7077697" y="2820726"/>
            <a:ext cx="1801310" cy="471772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 Scan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 Time: 2.5 Min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6"/>
          <p:cNvSpPr/>
          <p:nvPr/>
        </p:nvSpPr>
        <p:spPr>
          <a:xfrm>
            <a:off x="7075075" y="3475650"/>
            <a:ext cx="1801200" cy="303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CT Scan </a:t>
            </a:r>
            <a:r>
              <a:rPr lang="en-US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(Process Bottleneck)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 Time:  10 Min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Nurse Time: 10 Min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 Time: 3 Min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Google Shape;223;p16"/>
          <p:cNvGrpSpPr/>
          <p:nvPr/>
        </p:nvGrpSpPr>
        <p:grpSpPr>
          <a:xfrm>
            <a:off x="5174576" y="1188774"/>
            <a:ext cx="1966525" cy="492442"/>
            <a:chOff x="4150689" y="2128033"/>
            <a:chExt cx="1966525" cy="492442"/>
          </a:xfrm>
        </p:grpSpPr>
        <p:grpSp>
          <p:nvGrpSpPr>
            <p:cNvPr id="224" name="Google Shape;224;p16"/>
            <p:cNvGrpSpPr/>
            <p:nvPr/>
          </p:nvGrpSpPr>
          <p:grpSpPr>
            <a:xfrm>
              <a:off x="4150689" y="2389643"/>
              <a:ext cx="1966525" cy="230832"/>
              <a:chOff x="4150689" y="2389643"/>
              <a:chExt cx="1966525" cy="230832"/>
            </a:xfrm>
          </p:grpSpPr>
          <p:sp>
            <p:nvSpPr>
              <p:cNvPr id="225" name="Google Shape;225;p16"/>
              <p:cNvSpPr/>
              <p:nvPr/>
            </p:nvSpPr>
            <p:spPr>
              <a:xfrm>
                <a:off x="4150689" y="2429008"/>
                <a:ext cx="186168" cy="182880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6"/>
              <p:cNvSpPr txBox="1"/>
              <p:nvPr/>
            </p:nvSpPr>
            <p:spPr>
              <a:xfrm>
                <a:off x="4315904" y="2389643"/>
                <a:ext cx="1801310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lang="en-US" sz="9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CT Tech Task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7" name="Google Shape;227;p16"/>
            <p:cNvSpPr/>
            <p:nvPr/>
          </p:nvSpPr>
          <p:spPr>
            <a:xfrm>
              <a:off x="4150689" y="2167398"/>
              <a:ext cx="186168" cy="182880"/>
            </a:xfrm>
            <a:prstGeom prst="rect">
              <a:avLst/>
            </a:prstGeom>
            <a:solidFill>
              <a:srgbClr val="F4B08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6"/>
            <p:cNvSpPr txBox="1"/>
            <p:nvPr/>
          </p:nvSpPr>
          <p:spPr>
            <a:xfrm>
              <a:off x="4315904" y="2128033"/>
              <a:ext cx="1801310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Nurse Task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16"/>
          <p:cNvSpPr/>
          <p:nvPr/>
        </p:nvSpPr>
        <p:spPr>
          <a:xfrm>
            <a:off x="794981" y="5534901"/>
            <a:ext cx="2493107" cy="502797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Nurse locates next patient in the Waiting Room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 Min)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" name="Google Shape;229;p16"/>
          <p:cNvCxnSpPr>
            <a:stCxn id="202" idx="2"/>
            <a:endCxn id="230" idx="0"/>
          </p:cNvCxnSpPr>
          <p:nvPr/>
        </p:nvCxnSpPr>
        <p:spPr>
          <a:xfrm>
            <a:off x="2041536" y="4558929"/>
            <a:ext cx="0" cy="1377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0" name="Google Shape;230;p16" descr="Flowchart of a troubleshooting process for a lamp that doesn't work. (Meredith Nahm, PhD., Duke Unversity, 2012." title="Flowchart Symbols Example"/>
          <p:cNvSpPr/>
          <p:nvPr/>
        </p:nvSpPr>
        <p:spPr>
          <a:xfrm>
            <a:off x="1256042" y="4696674"/>
            <a:ext cx="1570989" cy="726417"/>
          </a:xfrm>
          <a:prstGeom prst="diamond">
            <a:avLst/>
          </a:prstGeom>
          <a:solidFill>
            <a:srgbClr val="DDD173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Does another Patient require a CT Scan?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p16"/>
          <p:cNvCxnSpPr>
            <a:stCxn id="230" idx="2"/>
            <a:endCxn id="207" idx="0"/>
          </p:cNvCxnSpPr>
          <p:nvPr/>
        </p:nvCxnSpPr>
        <p:spPr>
          <a:xfrm>
            <a:off x="2041536" y="5423091"/>
            <a:ext cx="0" cy="111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2" name="Google Shape;232;p16"/>
          <p:cNvCxnSpPr>
            <a:stCxn id="188" idx="3"/>
            <a:endCxn id="193" idx="1"/>
          </p:cNvCxnSpPr>
          <p:nvPr/>
        </p:nvCxnSpPr>
        <p:spPr>
          <a:xfrm>
            <a:off x="1235948" y="1924530"/>
            <a:ext cx="698400" cy="117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3" name="Google Shape;233;p16"/>
          <p:cNvCxnSpPr>
            <a:stCxn id="230" idx="3"/>
            <a:endCxn id="234" idx="1"/>
          </p:cNvCxnSpPr>
          <p:nvPr/>
        </p:nvCxnSpPr>
        <p:spPr>
          <a:xfrm>
            <a:off x="2827031" y="5059882"/>
            <a:ext cx="275100" cy="4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4" name="Google Shape;234;p16"/>
          <p:cNvSpPr/>
          <p:nvPr/>
        </p:nvSpPr>
        <p:spPr>
          <a:xfrm>
            <a:off x="3102133" y="4913969"/>
            <a:ext cx="1111055" cy="300182"/>
          </a:xfrm>
          <a:prstGeom prst="flowChartTerminator">
            <a:avLst/>
          </a:prstGeom>
          <a:solidFill>
            <a:srgbClr val="BFBFB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 for next Patient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16"/>
          <p:cNvCxnSpPr>
            <a:stCxn id="188" idx="0"/>
            <a:endCxn id="236" idx="2"/>
          </p:cNvCxnSpPr>
          <p:nvPr/>
        </p:nvCxnSpPr>
        <p:spPr>
          <a:xfrm rot="10800000">
            <a:off x="680469" y="1290110"/>
            <a:ext cx="6600" cy="214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6" name="Google Shape;236;p16"/>
          <p:cNvSpPr/>
          <p:nvPr/>
        </p:nvSpPr>
        <p:spPr>
          <a:xfrm>
            <a:off x="124893" y="989918"/>
            <a:ext cx="1111055" cy="300182"/>
          </a:xfrm>
          <a:prstGeom prst="flowChartTerminator">
            <a:avLst/>
          </a:prstGeom>
          <a:solidFill>
            <a:srgbClr val="BFBFB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 for Availability of Machine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p16"/>
          <p:cNvCxnSpPr/>
          <p:nvPr/>
        </p:nvCxnSpPr>
        <p:spPr>
          <a:xfrm>
            <a:off x="6654014" y="6510611"/>
            <a:ext cx="291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38" name="Google Shape;238;p16"/>
          <p:cNvSpPr txBox="1"/>
          <p:nvPr/>
        </p:nvSpPr>
        <p:spPr>
          <a:xfrm>
            <a:off x="124900" y="97688"/>
            <a:ext cx="9144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Multidetector Units Process Flow Diagram (Process Unchanged)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6"/>
          <p:cNvSpPr txBox="1"/>
          <p:nvPr/>
        </p:nvSpPr>
        <p:spPr>
          <a:xfrm>
            <a:off x="680420" y="1287452"/>
            <a:ext cx="7314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6"/>
          <p:cNvSpPr txBox="1"/>
          <p:nvPr/>
        </p:nvSpPr>
        <p:spPr>
          <a:xfrm>
            <a:off x="1296677" y="1650113"/>
            <a:ext cx="7314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6"/>
          <p:cNvSpPr txBox="1"/>
          <p:nvPr/>
        </p:nvSpPr>
        <p:spPr>
          <a:xfrm>
            <a:off x="2712794" y="4778079"/>
            <a:ext cx="7314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6"/>
          <p:cNvSpPr txBox="1"/>
          <p:nvPr/>
        </p:nvSpPr>
        <p:spPr>
          <a:xfrm>
            <a:off x="2122541" y="5269202"/>
            <a:ext cx="7314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7"/>
          <p:cNvSpPr txBox="1">
            <a:spLocks noGrp="1"/>
          </p:cNvSpPr>
          <p:nvPr>
            <p:ph type="body" idx="1"/>
          </p:nvPr>
        </p:nvSpPr>
        <p:spPr>
          <a:xfrm>
            <a:off x="633900" y="1028275"/>
            <a:ext cx="7876200" cy="44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/>
              <a:t>Revenue Considerations</a:t>
            </a: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2000" u="sng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2000"/>
              <a:t>Overall Revenue will increase due to the increased throughput of the new machines.</a:t>
            </a:r>
            <a:endParaRPr sz="2000"/>
          </a:p>
          <a:p>
            <a:pPr marL="685800" lvl="1" indent="-127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20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2000"/>
              <a:t>The number of CT Scans performed may increase due to the speed and quality of the scans performed by the new machine.</a:t>
            </a:r>
            <a:endParaRPr sz="2000"/>
          </a:p>
          <a:p>
            <a:pPr marL="685800" lvl="1" indent="-127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20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2000"/>
              <a:t>Referrals by other doctors may drive more patients to the hospital due to the usage of advanced CT Scanners.</a:t>
            </a:r>
            <a:endParaRPr sz="2000"/>
          </a:p>
          <a:p>
            <a:pPr marL="685800" lvl="1" indent="-127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20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2000"/>
              <a:t>Hospital may be able to charge more for each CT Scan due to the increased quality of the scans.</a:t>
            </a:r>
            <a:endParaRPr sz="2000"/>
          </a:p>
          <a:p>
            <a:pPr marL="685800" lvl="1" indent="-127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20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2000"/>
              <a:t>Patients may be more willing to get a CT Scan due to the decrease in the time required.</a:t>
            </a:r>
            <a:endParaRPr sz="2000"/>
          </a:p>
          <a:p>
            <a:pPr marL="685800" lvl="1" indent="-127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685800" lvl="1" indent="-127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1143000" lvl="2" indent="-127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</p:txBody>
      </p:sp>
      <p:sp>
        <p:nvSpPr>
          <p:cNvPr id="249" name="Google Shape;249;p17"/>
          <p:cNvSpPr txBox="1"/>
          <p:nvPr/>
        </p:nvSpPr>
        <p:spPr>
          <a:xfrm>
            <a:off x="0" y="230698"/>
            <a:ext cx="9144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ROI Considerations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8"/>
          <p:cNvSpPr txBox="1"/>
          <p:nvPr/>
        </p:nvSpPr>
        <p:spPr>
          <a:xfrm>
            <a:off x="768305" y="1486466"/>
            <a:ext cx="7749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20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Considerations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should be provided to the hospital staff to use the new CT Machines.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Downtime of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new machine may cause a loss of $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1800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 hour.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Repair and Services costs may increase due to increased complexity of the machines.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41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Inventory cost will increase.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127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127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/>
              <a:t>Hourly margins</a:t>
            </a:r>
            <a:endParaRPr sz="3200"/>
          </a:p>
        </p:txBody>
      </p:sp>
      <p:sp>
        <p:nvSpPr>
          <p:cNvPr id="262" name="Google Shape;262;p19"/>
          <p:cNvSpPr txBox="1">
            <a:spLocks noGrp="1"/>
          </p:cNvSpPr>
          <p:nvPr>
            <p:ph type="body" idx="1"/>
          </p:nvPr>
        </p:nvSpPr>
        <p:spPr>
          <a:xfrm>
            <a:off x="953503" y="1909846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Assumptions:</a:t>
            </a:r>
            <a:endParaRPr sz="240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Process is same for old and new machine</a:t>
            </a:r>
            <a:endParaRPr sz="24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Supplies cost and hourly wages are unchanged</a:t>
            </a:r>
            <a:endParaRPr sz="24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Not considering the starting time of 4 minutes</a:t>
            </a:r>
            <a:endParaRPr sz="24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Per scan charge is $500 for both machine</a:t>
            </a:r>
            <a:endParaRPr sz="24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Ignoring maintenance cost</a:t>
            </a:r>
            <a:endParaRPr sz="24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Calculation is for single old and new machine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" name="Google Shape;267;p20"/>
          <p:cNvGraphicFramePr/>
          <p:nvPr/>
        </p:nvGraphicFramePr>
        <p:xfrm>
          <a:off x="415475" y="6174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{880CD997-3F39-4EF8-A77D-CC45A7C36D61}</a:tableStyleId>
              </a:tblPr>
              <a:tblGrid>
                <a:gridCol w="41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Old Machine</a:t>
                      </a:r>
                      <a:endParaRPr sz="1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New Machine</a:t>
                      </a:r>
                      <a:endParaRPr sz="16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5875">
                <a:tc>
                  <a:txBody>
                    <a:bodyPr/>
                    <a:lstStyle/>
                    <a:p>
                      <a:pPr marL="457200" marR="0" lvl="0" indent="-330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●"/>
                      </a:pPr>
                      <a:r>
                        <a:rPr lang="en-US" sz="1600" u="none" strike="noStrike" cap="none"/>
                        <a:t>Total Process time = </a:t>
                      </a:r>
                      <a:r>
                        <a:rPr lang="en-US" sz="1600" b="1" u="none" strike="noStrike" cap="none"/>
                        <a:t>32</a:t>
                      </a:r>
                      <a:r>
                        <a:rPr lang="en-US" sz="1600" u="none" strike="noStrike" cap="none"/>
                        <a:t> minutes</a:t>
                      </a:r>
                      <a:endParaRPr sz="1600" u="none" strike="noStrike" cap="none"/>
                    </a:p>
                    <a:p>
                      <a:pPr marL="457200" marR="0" lvl="0" indent="-330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●"/>
                      </a:pPr>
                      <a:r>
                        <a:rPr lang="en-US" sz="1600" u="none" strike="noStrike" cap="none"/>
                        <a:t>Number of scan/ hour = 60/32= 1.88 </a:t>
                      </a:r>
                      <a:endParaRPr sz="1600" u="none" strike="noStrike" cap="none"/>
                    </a:p>
                    <a:p>
                      <a:pPr marL="457200" marR="0" lvl="0" indent="-330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●"/>
                      </a:pPr>
                      <a:r>
                        <a:rPr lang="en-US" sz="1600" u="none" strike="noStrike" cap="none"/>
                        <a:t>Revenue / hour = 500* 1.88 = $940</a:t>
                      </a:r>
                      <a:endParaRPr sz="1600" u="none" strike="noStrike" cap="none"/>
                    </a:p>
                    <a:p>
                      <a:pPr marL="457200" marR="0" lvl="0" indent="-330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●"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Cost / hour =50+35+50 = $135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330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●"/>
                      </a:pPr>
                      <a:r>
                        <a:rPr lang="en-US" sz="1600" u="none" strike="noStrike" cap="none"/>
                        <a:t>Net = 940 - 135 = </a:t>
                      </a:r>
                      <a:r>
                        <a:rPr lang="en-US" sz="1600" b="1" u="none" strike="noStrike" cap="none"/>
                        <a:t>$805</a:t>
                      </a:r>
                      <a:endParaRPr sz="16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30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●"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Total Process time = </a:t>
                      </a: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</a:rPr>
                        <a:t>15.5</a:t>
                      </a: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 minutes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330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●"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Number of scan/ hour = 60/15.5=3.87 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330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●"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Revenue / hour = 500* 3.87  = $1935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330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●"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Cost / hour =50+35+50 = $135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330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●"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Net = 1935 - 135 = </a:t>
                      </a: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</a:rPr>
                        <a:t>$1800</a:t>
                      </a:r>
                      <a:endParaRPr sz="16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875">
                <a:tc gridSpan="2">
                  <a:txBody>
                    <a:bodyPr/>
                    <a:lstStyle/>
                    <a:p>
                      <a:pPr marL="457200" marR="0" lvl="0" indent="-2286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Scanning Throughput </a:t>
                      </a:r>
                      <a:endParaRPr sz="1600" u="none" strike="noStrike" cap="none"/>
                    </a:p>
                    <a:p>
                      <a:pPr marL="457200" marR="0" lvl="0" indent="-2286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  <a:p>
                      <a:pPr marL="457200" marR="0" lvl="0" indent="-330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●"/>
                      </a:pPr>
                      <a:r>
                        <a:rPr lang="en-US" sz="1600" u="none" strike="noStrike" cap="none"/>
                        <a:t>Per hour </a:t>
                      </a: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throughput for 6 old machine 6*1.8 =10.8 scans/hr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330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●"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Per hour throughput for 3 new machine 3*3.87 = 11.61 scans/hr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330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●"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Total throughput for the 9 machines = 11.61+10.8 = 22.41 scans/hr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8" name="Google Shape;268;p20"/>
          <p:cNvSpPr txBox="1"/>
          <p:nvPr/>
        </p:nvSpPr>
        <p:spPr>
          <a:xfrm>
            <a:off x="552300" y="5045700"/>
            <a:ext cx="8039400" cy="18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Revenue difference for new vs old machine / hour = 1800 - 805 = $995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machine brings 2.24 times more revenue than old machine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1"/>
          <p:cNvSpPr txBox="1">
            <a:spLocks noGrp="1"/>
          </p:cNvSpPr>
          <p:nvPr>
            <p:ph type="title"/>
          </p:nvPr>
        </p:nvSpPr>
        <p:spPr>
          <a:xfrm>
            <a:off x="628650" y="796331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200"/>
              <a:t>Recommendations for Implementing a New Process Flow</a:t>
            </a:r>
            <a:endParaRPr sz="3200"/>
          </a:p>
        </p:txBody>
      </p:sp>
      <p:sp>
        <p:nvSpPr>
          <p:cNvPr id="275" name="Google Shape;275;p21"/>
          <p:cNvSpPr txBox="1"/>
          <p:nvPr/>
        </p:nvSpPr>
        <p:spPr>
          <a:xfrm>
            <a:off x="765750" y="2560507"/>
            <a:ext cx="7749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Layout Implementation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the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Waiting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room adjacent to the CT scan room can help to reduce the time taken by the nurse.</a:t>
            </a:r>
            <a:endParaRPr/>
          </a:p>
          <a:p>
            <a:pPr marL="228600" marR="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Centralizing the Nursing Room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Having a separate nurse for the Nursing Room and assigning the task of locating patients and assisting them.</a:t>
            </a:r>
            <a:endParaRPr/>
          </a:p>
          <a:p>
            <a:pPr marL="228600" marR="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 Task Implementation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Training the CT Tech to refill the contrast injector during the post CT Scan phase.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1157</Words>
  <Application>Microsoft Macintosh PowerPoint</Application>
  <PresentationFormat>On-screen Show (4:3)</PresentationFormat>
  <Paragraphs>212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Lobster</vt:lpstr>
      <vt:lpstr>Calibri</vt:lpstr>
      <vt:lpstr>Arial</vt:lpstr>
      <vt:lpstr>Office Theme</vt:lpstr>
      <vt:lpstr>Body scans and Bottlenecks – Optimizing Hospital CT Process Flows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Hourly margins</vt:lpstr>
      <vt:lpstr>PowerPoint Presentation</vt:lpstr>
      <vt:lpstr>Recommendations for Implementing a New Process Flow</vt:lpstr>
      <vt:lpstr>PowerPoint Presentation</vt:lpstr>
      <vt:lpstr>Revenue Per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 scans and Bottlenecks – Optimizing Hospital CT Process Flows</dc:title>
  <cp:lastModifiedBy>Heremagalur Sridhar, Sheethal</cp:lastModifiedBy>
  <cp:revision>1</cp:revision>
  <dcterms:modified xsi:type="dcterms:W3CDTF">2019-11-12T01:35:07Z</dcterms:modified>
</cp:coreProperties>
</file>