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embeddedFontLst>
    <p:embeddedFont>
      <p:font typeface="Calibri" panose="020F0502020204030204" pitchFamily="34" charset="0"/>
      <p:regular r:id="rId11"/>
      <p:bold r:id="rId12"/>
      <p:italic r:id="rId13"/>
      <p:boldItalic r:id="rId14"/>
    </p:embeddedFont>
    <p:embeddedFont>
      <p:font typeface="Montserrat" pitchFamily="2" charset="77"/>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1766FF-BA09-47D3-B1FB-B9F577EA8A63}">
  <a:tblStyle styleId="{351766FF-BA09-47D3-B1FB-B9F577EA8A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snapToObjects="1">
      <p:cViewPr varScale="1">
        <p:scale>
          <a:sx n="104" d="100"/>
          <a:sy n="104" d="100"/>
        </p:scale>
        <p:origin x="18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Lucky to get world leaders on health IT to educate them about the system</a:t>
            </a:r>
            <a:endParaRPr/>
          </a:p>
          <a:p>
            <a:pPr marL="0" lvl="0" indent="0" algn="l" rtl="0">
              <a:spcBef>
                <a:spcPts val="0"/>
              </a:spcBef>
              <a:spcAft>
                <a:spcPts val="0"/>
              </a:spcAft>
              <a:buNone/>
            </a:pPr>
            <a:r>
              <a:rPr lang="en-US" sz="1050">
                <a:solidFill>
                  <a:srgbClr val="888888"/>
                </a:solidFill>
                <a:highlight>
                  <a:srgbClr val="FFFFFF"/>
                </a:highlight>
                <a:latin typeface="Montserrat"/>
                <a:ea typeface="Montserrat"/>
                <a:cs typeface="Montserrat"/>
                <a:sym typeface="Montserrat"/>
              </a:rPr>
              <a:t>- Track record of innovation - Even though most players in the Technology &amp; Operations strive to innovate, Ccmg Ehr has successful record at consumer driven innovation.</a:t>
            </a:r>
            <a:endParaRPr/>
          </a:p>
        </p:txBody>
      </p:sp>
      <p:sp>
        <p:nvSpPr>
          <p:cNvPr id="98" name="Google Shape;98;p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office, nursing homes, house calls and hospitals- multiple locations</a:t>
            </a:r>
            <a:endParaRPr/>
          </a:p>
        </p:txBody>
      </p:sp>
      <p:sp>
        <p:nvSpPr>
          <p:cNvPr id="111" name="Google Shape;111;p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190500" algn="l" rtl="0">
              <a:lnSpc>
                <a:spcPct val="90000"/>
              </a:lnSpc>
              <a:spcBef>
                <a:spcPts val="1000"/>
              </a:spcBef>
              <a:spcAft>
                <a:spcPts val="0"/>
              </a:spcAft>
              <a:buClr>
                <a:schemeClr val="dk1"/>
              </a:buClr>
              <a:buSzPts val="1000"/>
              <a:buChar char="•"/>
            </a:pPr>
            <a:r>
              <a:rPr lang="en-US" sz="1000">
                <a:solidFill>
                  <a:schemeClr val="dk1"/>
                </a:solidFill>
                <a:latin typeface="Calibri"/>
                <a:ea typeface="Calibri"/>
                <a:cs typeface="Calibri"/>
                <a:sym typeface="Calibri"/>
              </a:rPr>
              <a:t>CCMG updated their 20 year old, antiquated process flow in conjunction with the roll out of the EMR System. </a:t>
            </a:r>
            <a:endParaRPr sz="1000">
              <a:solidFill>
                <a:schemeClr val="dk1"/>
              </a:solidFill>
              <a:latin typeface="Calibri"/>
              <a:ea typeface="Calibri"/>
              <a:cs typeface="Calibri"/>
              <a:sym typeface="Calibri"/>
            </a:endParaRPr>
          </a:p>
          <a:p>
            <a:pPr marL="228600" lvl="0" indent="-190500" algn="l" rtl="0">
              <a:lnSpc>
                <a:spcPct val="90000"/>
              </a:lnSpc>
              <a:spcBef>
                <a:spcPts val="1000"/>
              </a:spcBef>
              <a:spcAft>
                <a:spcPts val="0"/>
              </a:spcAft>
              <a:buClr>
                <a:schemeClr val="dk1"/>
              </a:buClr>
              <a:buSzPts val="1000"/>
              <a:buChar char="•"/>
            </a:pPr>
            <a:r>
              <a:rPr lang="en-US" sz="1000">
                <a:solidFill>
                  <a:schemeClr val="dk1"/>
                </a:solidFill>
                <a:latin typeface="Calibri"/>
                <a:ea typeface="Calibri"/>
                <a:cs typeface="Calibri"/>
                <a:sym typeface="Calibri"/>
              </a:rPr>
              <a:t>CCMG Physicians were quickly able to see the value in implementing the EMR System.</a:t>
            </a:r>
            <a:endParaRPr sz="1000">
              <a:solidFill>
                <a:schemeClr val="dk1"/>
              </a:solidFill>
            </a:endParaRPr>
          </a:p>
          <a:p>
            <a:pPr marL="228600" lvl="0" indent="-190500" algn="l" rtl="0">
              <a:lnSpc>
                <a:spcPct val="90000"/>
              </a:lnSpc>
              <a:spcBef>
                <a:spcPts val="1000"/>
              </a:spcBef>
              <a:spcAft>
                <a:spcPts val="0"/>
              </a:spcAft>
              <a:buClr>
                <a:schemeClr val="dk1"/>
              </a:buClr>
              <a:buSzPts val="1000"/>
              <a:buChar char="•"/>
            </a:pPr>
            <a:r>
              <a:rPr lang="en-US" sz="1000">
                <a:solidFill>
                  <a:schemeClr val="dk1"/>
                </a:solidFill>
                <a:latin typeface="Calibri"/>
                <a:ea typeface="Calibri"/>
                <a:cs typeface="Calibri"/>
                <a:sym typeface="Calibri"/>
              </a:rPr>
              <a:t>CCMG were very democratic in developing a plan for implementation.</a:t>
            </a:r>
            <a:endParaRPr sz="1000">
              <a:solidFill>
                <a:schemeClr val="dk1"/>
              </a:solidFill>
            </a:endParaRPr>
          </a:p>
          <a:p>
            <a:pPr marL="228600" lvl="0" indent="-190500" algn="l" rtl="0">
              <a:lnSpc>
                <a:spcPct val="90000"/>
              </a:lnSpc>
              <a:spcBef>
                <a:spcPts val="1000"/>
              </a:spcBef>
              <a:spcAft>
                <a:spcPts val="0"/>
              </a:spcAft>
              <a:buClr>
                <a:schemeClr val="dk1"/>
              </a:buClr>
              <a:buSzPts val="1000"/>
              <a:buChar char="•"/>
            </a:pPr>
            <a:r>
              <a:rPr lang="en-US" sz="1000">
                <a:solidFill>
                  <a:schemeClr val="dk1"/>
                </a:solidFill>
                <a:latin typeface="Calibri"/>
                <a:ea typeface="Calibri"/>
                <a:cs typeface="Calibri"/>
                <a:sym typeface="Calibri"/>
              </a:rPr>
              <a:t>CCMG to time to allow EMR vendors to demonstrate their systems.</a:t>
            </a:r>
            <a:endParaRPr sz="1000">
              <a:solidFill>
                <a:schemeClr val="dk1"/>
              </a:solidFill>
            </a:endParaRPr>
          </a:p>
          <a:p>
            <a:pPr marL="228600" lvl="0" indent="-190500" algn="l" rtl="0">
              <a:lnSpc>
                <a:spcPct val="90000"/>
              </a:lnSpc>
              <a:spcBef>
                <a:spcPts val="1000"/>
              </a:spcBef>
              <a:spcAft>
                <a:spcPts val="0"/>
              </a:spcAft>
              <a:buClr>
                <a:schemeClr val="dk1"/>
              </a:buClr>
              <a:buSzPts val="1000"/>
              <a:buChar char="•"/>
            </a:pPr>
            <a:r>
              <a:rPr lang="en-US" sz="1000">
                <a:solidFill>
                  <a:schemeClr val="dk1"/>
                </a:solidFill>
                <a:latin typeface="Calibri"/>
                <a:ea typeface="Calibri"/>
                <a:cs typeface="Calibri"/>
                <a:sym typeface="Calibri"/>
              </a:rPr>
              <a:t>Reduced patient throughput in order to allow providers to get used to the new systems</a:t>
            </a:r>
            <a:endParaRPr sz="1000">
              <a:solidFill>
                <a:schemeClr val="dk1"/>
              </a:solidFill>
            </a:endParaRPr>
          </a:p>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eb1005a4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US" sz="1000">
                <a:solidFill>
                  <a:schemeClr val="dk1"/>
                </a:solidFill>
                <a:latin typeface="Calibri"/>
                <a:ea typeface="Calibri"/>
                <a:cs typeface="Calibri"/>
                <a:sym typeface="Calibri"/>
              </a:rPr>
              <a:t>( providers used this not patients so not needed to beautify this)</a:t>
            </a:r>
            <a:endParaRPr sz="1000">
              <a:solidFill>
                <a:schemeClr val="dk1"/>
              </a:solidFill>
              <a:latin typeface="Calibri"/>
              <a:ea typeface="Calibri"/>
              <a:cs typeface="Calibri"/>
              <a:sym typeface="Calibri"/>
            </a:endParaRPr>
          </a:p>
          <a:p>
            <a:pPr marL="457200" lvl="0" indent="-298450" algn="l" rtl="0">
              <a:lnSpc>
                <a:spcPct val="90000"/>
              </a:lnSpc>
              <a:spcBef>
                <a:spcPts val="1000"/>
              </a:spcBef>
              <a:spcAft>
                <a:spcPts val="0"/>
              </a:spcAft>
              <a:buClr>
                <a:schemeClr val="dk1"/>
              </a:buClr>
              <a:buSzPts val="1100"/>
              <a:buChar char="•"/>
            </a:pPr>
            <a:r>
              <a:rPr lang="en-US">
                <a:solidFill>
                  <a:schemeClr val="dk1"/>
                </a:solidFill>
                <a:latin typeface="Calibri"/>
                <a:ea typeface="Calibri"/>
                <a:cs typeface="Calibri"/>
                <a:sym typeface="Calibri"/>
              </a:rPr>
              <a:t>Software </a:t>
            </a:r>
            <a:r>
              <a:rPr lang="en-US" b="1">
                <a:solidFill>
                  <a:schemeClr val="dk1"/>
                </a:solidFill>
                <a:latin typeface="Calibri"/>
                <a:ea typeface="Calibri"/>
                <a:cs typeface="Calibri"/>
                <a:sym typeface="Calibri"/>
              </a:rPr>
              <a:t>glitch</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marL="914400" lvl="1" indent="-298450" algn="l" rtl="0">
              <a:lnSpc>
                <a:spcPct val="70000"/>
              </a:lnSpc>
              <a:spcBef>
                <a:spcPts val="0"/>
              </a:spcBef>
              <a:spcAft>
                <a:spcPts val="0"/>
              </a:spcAft>
              <a:buClr>
                <a:schemeClr val="dk1"/>
              </a:buClr>
              <a:buSzPts val="1100"/>
              <a:buChar char="•"/>
            </a:pPr>
            <a:r>
              <a:rPr lang="en-US">
                <a:solidFill>
                  <a:schemeClr val="dk1"/>
                </a:solidFill>
                <a:latin typeface="Calibri"/>
                <a:ea typeface="Calibri"/>
                <a:cs typeface="Calibri"/>
                <a:sym typeface="Calibri"/>
              </a:rPr>
              <a:t>“Inking” function did not work causing issues in signing orders.</a:t>
            </a:r>
            <a:endParaRPr>
              <a:solidFill>
                <a:schemeClr val="dk1"/>
              </a:solidFill>
            </a:endParaRPr>
          </a:p>
          <a:p>
            <a:pPr marL="914400" lvl="1" indent="-292100" algn="l" rtl="0">
              <a:lnSpc>
                <a:spcPct val="70000"/>
              </a:lnSpc>
              <a:spcBef>
                <a:spcPts val="0"/>
              </a:spcBef>
              <a:spcAft>
                <a:spcPts val="0"/>
              </a:spcAft>
              <a:buClr>
                <a:schemeClr val="dk1"/>
              </a:buClr>
              <a:buSzPts val="1000"/>
              <a:buChar char="•"/>
            </a:pPr>
            <a:r>
              <a:rPr lang="en-US" sz="1000">
                <a:solidFill>
                  <a:schemeClr val="dk1"/>
                </a:solidFill>
                <a:latin typeface="Calibri"/>
                <a:ea typeface="Calibri"/>
                <a:cs typeface="Calibri"/>
                <a:sym typeface="Calibri"/>
              </a:rPr>
              <a:t>Quest Interface did not work, lab orders needed to be written on paper.</a:t>
            </a:r>
            <a:endParaRPr sz="1000">
              <a:solidFill>
                <a:schemeClr val="dk1"/>
              </a:solidFill>
            </a:endParaRPr>
          </a:p>
          <a:p>
            <a:pPr marL="914400" lvl="1" indent="-292100" algn="l" rtl="0">
              <a:lnSpc>
                <a:spcPct val="70000"/>
              </a:lnSpc>
              <a:spcBef>
                <a:spcPts val="0"/>
              </a:spcBef>
              <a:spcAft>
                <a:spcPts val="0"/>
              </a:spcAft>
              <a:buClr>
                <a:schemeClr val="dk1"/>
              </a:buClr>
              <a:buSzPts val="1000"/>
              <a:buChar char="•"/>
            </a:pPr>
            <a:r>
              <a:rPr lang="en-US" sz="1000">
                <a:solidFill>
                  <a:schemeClr val="dk1"/>
                </a:solidFill>
                <a:latin typeface="Calibri"/>
                <a:ea typeface="Calibri"/>
                <a:cs typeface="Calibri"/>
                <a:sym typeface="Calibri"/>
              </a:rPr>
              <a:t>E-Prescribing did not work at first.</a:t>
            </a:r>
            <a:endParaRPr sz="1000">
              <a:solidFill>
                <a:schemeClr val="dk1"/>
              </a:solidFill>
              <a:latin typeface="Calibri"/>
              <a:ea typeface="Calibri"/>
              <a:cs typeface="Calibri"/>
              <a:sym typeface="Calibri"/>
            </a:endParaRPr>
          </a:p>
          <a:p>
            <a:pPr marL="0" lvl="0" indent="0" algn="l" rtl="0">
              <a:lnSpc>
                <a:spcPct val="70000"/>
              </a:lnSpc>
              <a:spcBef>
                <a:spcPts val="1000"/>
              </a:spcBef>
              <a:spcAft>
                <a:spcPts val="0"/>
              </a:spcAft>
              <a:buNone/>
            </a:pPr>
            <a:r>
              <a:rPr lang="en-US" sz="1000">
                <a:solidFill>
                  <a:schemeClr val="dk1"/>
                </a:solidFill>
                <a:latin typeface="Calibri"/>
                <a:ea typeface="Calibri"/>
                <a:cs typeface="Calibri"/>
                <a:sym typeface="Calibri"/>
              </a:rPr>
              <a:t>Clinical function cause numerous errors, which were the major reason to implement EHR. quality functions: disease registry,chronic disease mgmt, drug interactions etc</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000"/>
          </a:p>
          <a:p>
            <a:pPr marL="457200" lvl="0" indent="-292100" algn="l" rtl="0">
              <a:lnSpc>
                <a:spcPct val="70000"/>
              </a:lnSpc>
              <a:spcBef>
                <a:spcPts val="1000"/>
              </a:spcBef>
              <a:spcAft>
                <a:spcPts val="0"/>
              </a:spcAft>
              <a:buClr>
                <a:schemeClr val="dk1"/>
              </a:buClr>
              <a:buSzPts val="1000"/>
              <a:buChar char="•"/>
            </a:pPr>
            <a:r>
              <a:rPr lang="en-US" sz="1000">
                <a:solidFill>
                  <a:schemeClr val="dk1"/>
                </a:solidFill>
                <a:latin typeface="Calibri"/>
                <a:ea typeface="Calibri"/>
                <a:cs typeface="Calibri"/>
                <a:sym typeface="Calibri"/>
              </a:rPr>
              <a:t>Did not account for unreliable </a:t>
            </a:r>
            <a:r>
              <a:rPr lang="en-US" sz="1000" b="1">
                <a:solidFill>
                  <a:schemeClr val="dk1"/>
                </a:solidFill>
                <a:latin typeface="Calibri"/>
                <a:ea typeface="Calibri"/>
                <a:cs typeface="Calibri"/>
                <a:sym typeface="Calibri"/>
              </a:rPr>
              <a:t>internet access</a:t>
            </a:r>
            <a:r>
              <a:rPr lang="en-US" sz="1000">
                <a:solidFill>
                  <a:schemeClr val="dk1"/>
                </a:solidFill>
                <a:latin typeface="Calibri"/>
                <a:ea typeface="Calibri"/>
                <a:cs typeface="Calibri"/>
                <a:sym typeface="Calibri"/>
              </a:rPr>
              <a:t> while trying to implement the system in the community.</a:t>
            </a:r>
            <a:endParaRPr sz="1000">
              <a:solidFill>
                <a:schemeClr val="dk1"/>
              </a:solidFill>
              <a:latin typeface="Calibri"/>
              <a:ea typeface="Calibri"/>
              <a:cs typeface="Calibri"/>
              <a:sym typeface="Calibri"/>
            </a:endParaRPr>
          </a:p>
          <a:p>
            <a:pPr marL="457200" lvl="0" indent="-292100" algn="l" rtl="0">
              <a:lnSpc>
                <a:spcPct val="70000"/>
              </a:lnSpc>
              <a:spcBef>
                <a:spcPts val="0"/>
              </a:spcBef>
              <a:spcAft>
                <a:spcPts val="0"/>
              </a:spcAft>
              <a:buClr>
                <a:schemeClr val="dk1"/>
              </a:buClr>
              <a:buSzPts val="1000"/>
              <a:buChar char="•"/>
            </a:pPr>
            <a:r>
              <a:rPr lang="en-US" sz="1000">
                <a:solidFill>
                  <a:schemeClr val="dk1"/>
                </a:solidFill>
                <a:latin typeface="Calibri"/>
                <a:ea typeface="Calibri"/>
                <a:cs typeface="Calibri"/>
                <a:sym typeface="Calibri"/>
              </a:rPr>
              <a:t>No alternative available for night shift doctors at </a:t>
            </a:r>
            <a:r>
              <a:rPr lang="en-US" sz="1000" b="1">
                <a:solidFill>
                  <a:schemeClr val="dk1"/>
                </a:solidFill>
                <a:latin typeface="Calibri"/>
                <a:ea typeface="Calibri"/>
                <a:cs typeface="Calibri"/>
                <a:sym typeface="Calibri"/>
              </a:rPr>
              <a:t>System shut down</a:t>
            </a:r>
            <a:r>
              <a:rPr lang="en-US" sz="1000">
                <a:solidFill>
                  <a:schemeClr val="dk1"/>
                </a:solidFill>
                <a:latin typeface="Calibri"/>
                <a:ea typeface="Calibri"/>
                <a:cs typeface="Calibri"/>
                <a:sym typeface="Calibri"/>
              </a:rPr>
              <a:t> (from 12am to 6am).</a:t>
            </a:r>
            <a:endParaRPr sz="1000">
              <a:solidFill>
                <a:schemeClr val="dk1"/>
              </a:solidFill>
              <a:latin typeface="Calibri"/>
              <a:ea typeface="Calibri"/>
              <a:cs typeface="Calibri"/>
              <a:sym typeface="Calibri"/>
            </a:endParaRPr>
          </a:p>
          <a:p>
            <a:pPr marL="457200" lvl="0" indent="-292100" algn="l" rtl="0">
              <a:lnSpc>
                <a:spcPct val="70000"/>
              </a:lnSpc>
              <a:spcBef>
                <a:spcPts val="0"/>
              </a:spcBef>
              <a:spcAft>
                <a:spcPts val="0"/>
              </a:spcAft>
              <a:buClr>
                <a:schemeClr val="dk1"/>
              </a:buClr>
              <a:buSzPts val="1000"/>
              <a:buChar char="•"/>
            </a:pPr>
            <a:r>
              <a:rPr lang="en-US" sz="1000">
                <a:solidFill>
                  <a:schemeClr val="dk1"/>
                </a:solidFill>
                <a:latin typeface="Calibri"/>
                <a:ea typeface="Calibri"/>
                <a:cs typeface="Calibri"/>
                <a:sym typeface="Calibri"/>
              </a:rPr>
              <a:t>Dedicated internal resource instead of hiring from outside.</a:t>
            </a:r>
            <a:endParaRPr sz="1000"/>
          </a:p>
        </p:txBody>
      </p:sp>
      <p:sp>
        <p:nvSpPr>
          <p:cNvPr id="133" name="Google Shape;133;g4eb1005a47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330">
                <a:solidFill>
                  <a:schemeClr val="dk1"/>
                </a:solidFill>
                <a:latin typeface="Calibri"/>
                <a:ea typeface="Calibri"/>
                <a:cs typeface="Calibri"/>
                <a:sym typeface="Calibri"/>
              </a:rPr>
              <a:t>ater system more to assist physicians</a:t>
            </a:r>
            <a:endParaRPr sz="1400">
              <a:solidFill>
                <a:schemeClr val="dk1"/>
              </a:solidFill>
            </a:endParaRPr>
          </a:p>
          <a:p>
            <a:pPr marL="228600" lvl="0" indent="-228600" algn="l" rtl="0">
              <a:lnSpc>
                <a:spcPct val="70000"/>
              </a:lnSpc>
              <a:spcBef>
                <a:spcPts val="1000"/>
              </a:spcBef>
              <a:spcAft>
                <a:spcPts val="0"/>
              </a:spcAft>
              <a:buClr>
                <a:schemeClr val="dk1"/>
              </a:buClr>
              <a:buSzPts val="1330"/>
              <a:buChar char="•"/>
            </a:pPr>
            <a:r>
              <a:rPr lang="en-US" sz="1330">
                <a:solidFill>
                  <a:schemeClr val="dk1"/>
                </a:solidFill>
                <a:latin typeface="Calibri"/>
                <a:ea typeface="Calibri"/>
                <a:cs typeface="Calibri"/>
                <a:sym typeface="Calibri"/>
              </a:rPr>
              <a:t>Hire an EMR Specialist to assist physicians. Physicians used to intentionally fill out only the important details from patients reports and skip the other part of patient history which might have been useful.</a:t>
            </a:r>
            <a:endParaRPr sz="1400">
              <a:solidFill>
                <a:schemeClr val="dk1"/>
              </a:solidFill>
            </a:endParaRPr>
          </a:p>
          <a:p>
            <a:pPr marL="228600" lvl="0" indent="-228600" algn="l" rtl="0">
              <a:lnSpc>
                <a:spcPct val="70000"/>
              </a:lnSpc>
              <a:spcBef>
                <a:spcPts val="1000"/>
              </a:spcBef>
              <a:spcAft>
                <a:spcPts val="0"/>
              </a:spcAft>
              <a:buClr>
                <a:schemeClr val="dk1"/>
              </a:buClr>
              <a:buSzPts val="1330"/>
              <a:buChar char="•"/>
            </a:pPr>
            <a:r>
              <a:rPr lang="en-US" sz="1330">
                <a:solidFill>
                  <a:schemeClr val="dk1"/>
                </a:solidFill>
                <a:latin typeface="Calibri"/>
                <a:ea typeface="Calibri"/>
                <a:cs typeface="Calibri"/>
                <a:sym typeface="Calibri"/>
              </a:rPr>
              <a:t>Maintain items in the EMR Process that are going well and return to the paper system for items that are not going well.  Find how to fix and reimplement those processes.</a:t>
            </a:r>
            <a:endParaRPr sz="1400">
              <a:solidFill>
                <a:schemeClr val="dk1"/>
              </a:solidFill>
            </a:endParaRPr>
          </a:p>
          <a:p>
            <a:pPr marL="0" lvl="0" indent="0" algn="l" rtl="0">
              <a:lnSpc>
                <a:spcPct val="70000"/>
              </a:lnSpc>
              <a:spcBef>
                <a:spcPts val="1000"/>
              </a:spcBef>
              <a:spcAft>
                <a:spcPts val="0"/>
              </a:spcAft>
              <a:buClr>
                <a:schemeClr val="dk1"/>
              </a:buClr>
              <a:buSzPts val="1330"/>
              <a:buFont typeface="Arial"/>
              <a:buNone/>
            </a:pPr>
            <a:endParaRPr sz="133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eb1005a4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4eb1005a47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3"/>
          <p:cNvSpPr/>
          <p:nvPr/>
        </p:nvSpPr>
        <p:spPr>
          <a:xfrm>
            <a:off x="356616" y="0"/>
            <a:ext cx="81828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5" name="Google Shape;85;p13"/>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86" name="Google Shape;86;p13"/>
          <p:cNvSpPr txBox="1">
            <a:spLocks noGrp="1"/>
          </p:cNvSpPr>
          <p:nvPr>
            <p:ph type="ctrTitle"/>
          </p:nvPr>
        </p:nvSpPr>
        <p:spPr>
          <a:xfrm>
            <a:off x="2284026" y="2043663"/>
            <a:ext cx="4578900" cy="2031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3300"/>
              <a:buFont typeface="Calibri"/>
              <a:buNone/>
            </a:pPr>
            <a:r>
              <a:rPr lang="en-US" sz="3600">
                <a:solidFill>
                  <a:srgbClr val="FFFFFF"/>
                </a:solidFill>
              </a:rPr>
              <a:t>Implementing an Electronic Health Record at the Central City Medical Group</a:t>
            </a:r>
            <a:endParaRPr sz="3600"/>
          </a:p>
        </p:txBody>
      </p:sp>
      <p:sp>
        <p:nvSpPr>
          <p:cNvPr id="87" name="Google Shape;87;p13"/>
          <p:cNvSpPr txBox="1"/>
          <p:nvPr/>
        </p:nvSpPr>
        <p:spPr>
          <a:xfrm>
            <a:off x="7419325" y="4441800"/>
            <a:ext cx="1980900" cy="241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u="sng" dirty="0">
                <a:solidFill>
                  <a:schemeClr val="dk1"/>
                </a:solidFill>
                <a:latin typeface="Calibri"/>
                <a:ea typeface="Calibri"/>
                <a:cs typeface="Calibri"/>
                <a:sym typeface="Calibri"/>
              </a:rPr>
              <a:t>Presented By:</a:t>
            </a:r>
            <a:endParaRPr sz="1800" u="sng" dirty="0">
              <a:solidFill>
                <a:schemeClr val="dk1"/>
              </a:solidFill>
              <a:latin typeface="Calibri"/>
              <a:ea typeface="Calibri"/>
              <a:cs typeface="Calibri"/>
              <a:sym typeface="Calibri"/>
            </a:endParaRPr>
          </a:p>
          <a:p>
            <a:pPr marL="0" lvl="0" indent="0" algn="l" rtl="0">
              <a:lnSpc>
                <a:spcPct val="115000"/>
              </a:lnSpc>
              <a:spcBef>
                <a:spcPts val="1000"/>
              </a:spcBef>
              <a:spcAft>
                <a:spcPts val="0"/>
              </a:spcAft>
              <a:buClr>
                <a:schemeClr val="dk1"/>
              </a:buClr>
              <a:buSzPts val="1100"/>
              <a:buFont typeface="Arial"/>
              <a:buNone/>
            </a:pPr>
            <a:r>
              <a:rPr lang="en-US" sz="1800" dirty="0">
                <a:solidFill>
                  <a:schemeClr val="dk1"/>
                </a:solidFill>
                <a:latin typeface="Calibri"/>
                <a:ea typeface="Calibri"/>
                <a:cs typeface="Calibri"/>
                <a:sym typeface="Calibri"/>
              </a:rPr>
              <a:t>Sheethal Sridhar</a:t>
            </a: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14"/>
          <p:cNvSpPr/>
          <p:nvPr/>
        </p:nvSpPr>
        <p:spPr>
          <a:xfrm>
            <a:off x="266700" y="0"/>
            <a:ext cx="8610371" cy="2753936"/>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3" name="Google Shape;93;p14"/>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4" name="Google Shape;94;p14"/>
          <p:cNvSpPr txBox="1">
            <a:spLocks noGrp="1"/>
          </p:cNvSpPr>
          <p:nvPr>
            <p:ph type="title"/>
          </p:nvPr>
        </p:nvSpPr>
        <p:spPr>
          <a:xfrm>
            <a:off x="884419" y="826680"/>
            <a:ext cx="7375161"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3500"/>
              <a:buFont typeface="Calibri"/>
              <a:buNone/>
            </a:pPr>
            <a:r>
              <a:rPr lang="en-US" sz="3200">
                <a:solidFill>
                  <a:schemeClr val="lt1"/>
                </a:solidFill>
              </a:rPr>
              <a:t>Reasons for implementing the EMR System</a:t>
            </a:r>
            <a:r>
              <a:rPr lang="en-US" sz="3200">
                <a:solidFill>
                  <a:srgbClr val="FFFFFF"/>
                </a:solidFill>
              </a:rPr>
              <a:t> </a:t>
            </a:r>
            <a:endParaRPr sz="3200"/>
          </a:p>
        </p:txBody>
      </p:sp>
      <p:sp>
        <p:nvSpPr>
          <p:cNvPr id="95" name="Google Shape;95;p14"/>
          <p:cNvSpPr txBox="1">
            <a:spLocks noGrp="1"/>
          </p:cNvSpPr>
          <p:nvPr>
            <p:ph type="body" idx="1"/>
          </p:nvPr>
        </p:nvSpPr>
        <p:spPr>
          <a:xfrm>
            <a:off x="884275" y="2421051"/>
            <a:ext cx="7375200" cy="39300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SzPts val="1800"/>
              <a:buChar char="•"/>
            </a:pPr>
            <a:r>
              <a:rPr lang="en-US" sz="1800" b="1"/>
              <a:t>Enhances the Value: </a:t>
            </a:r>
            <a:r>
              <a:rPr lang="en-US" sz="1800"/>
              <a:t>EMR enhances CCMG’s ability to perform their </a:t>
            </a:r>
            <a:r>
              <a:rPr lang="en-US" sz="1800" b="1"/>
              <a:t>four pillar</a:t>
            </a:r>
            <a:r>
              <a:rPr lang="en-US" sz="1800"/>
              <a:t> values effectively.</a:t>
            </a:r>
            <a:endParaRPr sz="1800"/>
          </a:p>
          <a:p>
            <a:pPr marL="228600" lvl="0" indent="-228600" algn="l" rtl="0">
              <a:spcBef>
                <a:spcPts val="1000"/>
              </a:spcBef>
              <a:spcAft>
                <a:spcPts val="0"/>
              </a:spcAft>
              <a:buSzPts val="1800"/>
              <a:buChar char="•"/>
            </a:pPr>
            <a:r>
              <a:rPr lang="en-US" sz="1800" b="1"/>
              <a:t>Operational Efficiency:</a:t>
            </a:r>
            <a:r>
              <a:rPr lang="en-US" sz="1800"/>
              <a:t> EMR system would help to establish </a:t>
            </a:r>
            <a:r>
              <a:rPr lang="en-US" sz="1800" b="1"/>
              <a:t>continuity, personalization, and integration</a:t>
            </a:r>
            <a:r>
              <a:rPr lang="en-US" sz="1800"/>
              <a:t> of patient care. </a:t>
            </a:r>
            <a:endParaRPr sz="1800"/>
          </a:p>
          <a:p>
            <a:pPr marL="228600" lvl="0" indent="-228600" algn="l" rtl="0">
              <a:spcBef>
                <a:spcPts val="1000"/>
              </a:spcBef>
              <a:spcAft>
                <a:spcPts val="0"/>
              </a:spcAft>
              <a:buSzPts val="1800"/>
              <a:buChar char="•"/>
            </a:pPr>
            <a:r>
              <a:rPr lang="en-US" sz="1800" b="1"/>
              <a:t>Increases Accessibility:</a:t>
            </a:r>
            <a:r>
              <a:rPr lang="en-US" sz="1800"/>
              <a:t> Allows access to patient files from any location assisting the </a:t>
            </a:r>
            <a:r>
              <a:rPr lang="en-US" sz="1800" b="1"/>
              <a:t>on-the-go</a:t>
            </a:r>
            <a:r>
              <a:rPr lang="en-US" sz="1800"/>
              <a:t> nature of CCMG.</a:t>
            </a:r>
            <a:endParaRPr sz="1800"/>
          </a:p>
          <a:p>
            <a:pPr marL="228600" lvl="0" indent="-228600" algn="l" rtl="0">
              <a:spcBef>
                <a:spcPts val="1000"/>
              </a:spcBef>
              <a:spcAft>
                <a:spcPts val="0"/>
              </a:spcAft>
              <a:buSzPts val="1800"/>
              <a:buChar char="•"/>
            </a:pPr>
            <a:r>
              <a:rPr lang="en-US" sz="1800" b="1"/>
              <a:t>Quality Care:</a:t>
            </a:r>
            <a:r>
              <a:rPr lang="en-US" sz="1800"/>
              <a:t> Ability to determine the </a:t>
            </a:r>
            <a:r>
              <a:rPr lang="en-US" sz="1800" b="1"/>
              <a:t>best practices</a:t>
            </a:r>
            <a:r>
              <a:rPr lang="en-US" sz="1800"/>
              <a:t> in treating chronic disease management.</a:t>
            </a:r>
            <a:endParaRPr sz="1800"/>
          </a:p>
          <a:p>
            <a:pPr marL="228600" lvl="0" indent="-228600" algn="l" rtl="0">
              <a:spcBef>
                <a:spcPts val="1000"/>
              </a:spcBef>
              <a:spcAft>
                <a:spcPts val="0"/>
              </a:spcAft>
              <a:buSzPts val="1800"/>
              <a:buChar char="•"/>
            </a:pPr>
            <a:r>
              <a:rPr lang="en-US" sz="1800" b="1"/>
              <a:t>Information Management:</a:t>
            </a:r>
            <a:r>
              <a:rPr lang="en-US" sz="1800"/>
              <a:t> Creating a </a:t>
            </a:r>
            <a:r>
              <a:rPr lang="en-US" sz="1800" b="1"/>
              <a:t>centralized system</a:t>
            </a:r>
            <a:r>
              <a:rPr lang="en-US" sz="1800"/>
              <a:t> to manage patients with multiple conditions.  </a:t>
            </a:r>
            <a:endParaRPr sz="1800"/>
          </a:p>
          <a:p>
            <a:pPr marL="228600" lvl="0" indent="-228600" algn="l" rtl="0">
              <a:spcBef>
                <a:spcPts val="1000"/>
              </a:spcBef>
              <a:spcAft>
                <a:spcPts val="0"/>
              </a:spcAft>
              <a:buSzPts val="1800"/>
              <a:buChar char="•"/>
            </a:pPr>
            <a:r>
              <a:rPr lang="en-US" sz="1800" b="1"/>
              <a:t>Financial Enhancement</a:t>
            </a:r>
            <a:r>
              <a:rPr lang="en-US" sz="1800"/>
              <a:t>: Allows CCMG to measure its quality of care to participate in pay-for-performance initiatives  for additional funding and </a:t>
            </a:r>
            <a:r>
              <a:rPr lang="en-US" sz="1800" b="1"/>
              <a:t>demonstrate the effectiveness of their care. </a:t>
            </a:r>
            <a:endParaRPr sz="1800">
              <a:solidFill>
                <a:srgbClr val="000000"/>
              </a:solidFill>
            </a:endParaRPr>
          </a:p>
          <a:p>
            <a:pPr marL="228600" lvl="0" indent="-139700" algn="l" rtl="0">
              <a:lnSpc>
                <a:spcPct val="80000"/>
              </a:lnSpc>
              <a:spcBef>
                <a:spcPts val="1000"/>
              </a:spcBef>
              <a:spcAft>
                <a:spcPts val="0"/>
              </a:spcAft>
              <a:buClr>
                <a:schemeClr val="dk1"/>
              </a:buClr>
              <a:buSzPts val="1400"/>
              <a:buNone/>
            </a:pPr>
            <a:endParaRPr sz="1400">
              <a:solidFill>
                <a:srgbClr val="000000"/>
              </a:solidFill>
            </a:endParaRPr>
          </a:p>
          <a:p>
            <a:pPr marL="228600" lvl="0" indent="-139700" algn="l" rtl="0">
              <a:lnSpc>
                <a:spcPct val="80000"/>
              </a:lnSpc>
              <a:spcBef>
                <a:spcPts val="1000"/>
              </a:spcBef>
              <a:spcAft>
                <a:spcPts val="0"/>
              </a:spcAft>
              <a:buClr>
                <a:schemeClr val="dk1"/>
              </a:buClr>
              <a:buSzPts val="1400"/>
              <a:buNone/>
            </a:pPr>
            <a:endParaRPr sz="1400">
              <a:solidFill>
                <a:srgbClr val="000000"/>
              </a:solidFill>
            </a:endParaRPr>
          </a:p>
          <a:p>
            <a:pPr marL="228600" lvl="0" indent="-139700" algn="l" rtl="0">
              <a:lnSpc>
                <a:spcPct val="80000"/>
              </a:lnSpc>
              <a:spcBef>
                <a:spcPts val="1000"/>
              </a:spcBef>
              <a:spcAft>
                <a:spcPts val="0"/>
              </a:spcAft>
              <a:buClr>
                <a:schemeClr val="dk1"/>
              </a:buClr>
              <a:buSzPts val="1400"/>
              <a:buNone/>
            </a:pPr>
            <a:endParaRPr sz="1400">
              <a:solidFill>
                <a:srgbClr val="000000"/>
              </a:solidFill>
            </a:endParaRPr>
          </a:p>
          <a:p>
            <a:pPr marL="228600" lvl="0" indent="-139700" algn="l" rtl="0">
              <a:lnSpc>
                <a:spcPct val="80000"/>
              </a:lnSpc>
              <a:spcBef>
                <a:spcPts val="1000"/>
              </a:spcBef>
              <a:spcAft>
                <a:spcPts val="0"/>
              </a:spcAft>
              <a:buClr>
                <a:schemeClr val="dk1"/>
              </a:buClr>
              <a:buSzPts val="1400"/>
              <a:buNone/>
            </a:pPr>
            <a:endParaRPr sz="1400">
              <a:solidFill>
                <a:srgbClr val="000000"/>
              </a:solidFill>
            </a:endParaRPr>
          </a:p>
          <a:p>
            <a:pPr marL="228600" lvl="0" indent="-139700" algn="l" rtl="0">
              <a:lnSpc>
                <a:spcPct val="80000"/>
              </a:lnSpc>
              <a:spcBef>
                <a:spcPts val="1000"/>
              </a:spcBef>
              <a:spcAft>
                <a:spcPts val="0"/>
              </a:spcAft>
              <a:buClr>
                <a:schemeClr val="dk1"/>
              </a:buClr>
              <a:buSzPts val="1400"/>
              <a:buNone/>
            </a:pP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15"/>
          <p:cNvSpPr/>
          <p:nvPr/>
        </p:nvSpPr>
        <p:spPr>
          <a:xfrm>
            <a:off x="266700" y="0"/>
            <a:ext cx="8610300" cy="2754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1" name="Google Shape;101;p15"/>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02" name="Google Shape;102;p15"/>
          <p:cNvSpPr txBox="1">
            <a:spLocks noGrp="1"/>
          </p:cNvSpPr>
          <p:nvPr>
            <p:ph type="title"/>
          </p:nvPr>
        </p:nvSpPr>
        <p:spPr>
          <a:xfrm>
            <a:off x="628651" y="826680"/>
            <a:ext cx="78903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3500"/>
              <a:buFont typeface="Calibri"/>
              <a:buNone/>
            </a:pPr>
            <a:r>
              <a:rPr lang="en-US" sz="3500">
                <a:solidFill>
                  <a:srgbClr val="FFFFFF"/>
                </a:solidFill>
              </a:rPr>
              <a:t>How CCMG was well positioned?</a:t>
            </a:r>
            <a:endParaRPr/>
          </a:p>
        </p:txBody>
      </p:sp>
      <p:sp>
        <p:nvSpPr>
          <p:cNvPr id="103" name="Google Shape;103;p15"/>
          <p:cNvSpPr txBox="1">
            <a:spLocks noGrp="1"/>
          </p:cNvSpPr>
          <p:nvPr>
            <p:ph type="body" idx="1"/>
          </p:nvPr>
        </p:nvSpPr>
        <p:spPr>
          <a:xfrm>
            <a:off x="884419" y="3092970"/>
            <a:ext cx="7375200" cy="2694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p:txBody>
      </p:sp>
      <p:sp>
        <p:nvSpPr>
          <p:cNvPr id="104" name="Google Shape;104;p15"/>
          <p:cNvSpPr txBox="1"/>
          <p:nvPr/>
        </p:nvSpPr>
        <p:spPr>
          <a:xfrm>
            <a:off x="1512900" y="2627825"/>
            <a:ext cx="7631100" cy="40518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90000"/>
              </a:lnSpc>
              <a:spcBef>
                <a:spcPts val="0"/>
              </a:spcBef>
              <a:spcAft>
                <a:spcPts val="0"/>
              </a:spcAft>
              <a:buClr>
                <a:schemeClr val="dk1"/>
              </a:buClr>
              <a:buSzPts val="2000"/>
              <a:buFont typeface="Calibri"/>
              <a:buChar char="●"/>
            </a:pPr>
            <a:r>
              <a:rPr lang="en-US" sz="2000" b="1">
                <a:solidFill>
                  <a:schemeClr val="dk1"/>
                </a:solidFill>
                <a:latin typeface="Calibri"/>
                <a:ea typeface="Calibri"/>
                <a:cs typeface="Calibri"/>
                <a:sym typeface="Calibri"/>
              </a:rPr>
              <a:t>Work Culture</a:t>
            </a:r>
            <a:r>
              <a:rPr lang="en-US" sz="2000">
                <a:solidFill>
                  <a:schemeClr val="dk1"/>
                </a:solidFill>
                <a:latin typeface="Calibri"/>
                <a:ea typeface="Calibri"/>
                <a:cs typeface="Calibri"/>
                <a:sym typeface="Calibri"/>
              </a:rPr>
              <a:t>: CCMG was a mission driven organisation with providers dedicated to work for a cause.</a:t>
            </a:r>
            <a:endParaRPr sz="2000">
              <a:solidFill>
                <a:schemeClr val="dk1"/>
              </a:solidFill>
              <a:latin typeface="Calibri"/>
              <a:ea typeface="Calibri"/>
              <a:cs typeface="Calibri"/>
              <a:sym typeface="Calibri"/>
            </a:endParaRPr>
          </a:p>
          <a:p>
            <a:pPr marL="914400" marR="0" lvl="0" indent="0" algn="l" rtl="0">
              <a:lnSpc>
                <a:spcPct val="90000"/>
              </a:lnSpc>
              <a:spcBef>
                <a:spcPts val="0"/>
              </a:spcBef>
              <a:spcAft>
                <a:spcPts val="0"/>
              </a:spcAft>
              <a:buNone/>
            </a:pPr>
            <a:endParaRPr sz="2000">
              <a:solidFill>
                <a:schemeClr val="dk1"/>
              </a:solidFill>
              <a:latin typeface="Calibri"/>
              <a:ea typeface="Calibri"/>
              <a:cs typeface="Calibri"/>
              <a:sym typeface="Calibri"/>
            </a:endParaRPr>
          </a:p>
          <a:p>
            <a:pPr marL="457200" lvl="0" indent="-355600" algn="l" rtl="0">
              <a:lnSpc>
                <a:spcPct val="90000"/>
              </a:lnSpc>
              <a:spcBef>
                <a:spcPts val="0"/>
              </a:spcBef>
              <a:spcAft>
                <a:spcPts val="0"/>
              </a:spcAft>
              <a:buClr>
                <a:schemeClr val="dk1"/>
              </a:buClr>
              <a:buSzPts val="2000"/>
              <a:buFont typeface="Calibri"/>
              <a:buChar char="●"/>
            </a:pPr>
            <a:r>
              <a:rPr lang="en-US" sz="2000" b="1">
                <a:solidFill>
                  <a:schemeClr val="dk1"/>
                </a:solidFill>
                <a:latin typeface="Calibri"/>
                <a:ea typeface="Calibri"/>
                <a:cs typeface="Calibri"/>
                <a:sym typeface="Calibri"/>
              </a:rPr>
              <a:t>Size of the Organization</a:t>
            </a:r>
            <a:r>
              <a:rPr lang="en-US" sz="2000">
                <a:solidFill>
                  <a:schemeClr val="dk1"/>
                </a:solidFill>
                <a:latin typeface="Calibri"/>
                <a:ea typeface="Calibri"/>
                <a:cs typeface="Calibri"/>
                <a:sym typeface="Calibri"/>
              </a:rPr>
              <a:t>: CCMG being a small group will help them to implement the EMR quickly.</a:t>
            </a:r>
            <a:endParaRPr sz="2000">
              <a:solidFill>
                <a:schemeClr val="dk1"/>
              </a:solidFill>
              <a:latin typeface="Calibri"/>
              <a:ea typeface="Calibri"/>
              <a:cs typeface="Calibri"/>
              <a:sym typeface="Calibri"/>
            </a:endParaRPr>
          </a:p>
          <a:p>
            <a:pPr marL="914400" lvl="0" indent="0" algn="l" rtl="0">
              <a:lnSpc>
                <a:spcPct val="90000"/>
              </a:lnSpc>
              <a:spcBef>
                <a:spcPts val="0"/>
              </a:spcBef>
              <a:spcAft>
                <a:spcPts val="0"/>
              </a:spcAft>
              <a:buNone/>
            </a:pPr>
            <a:endParaRPr sz="2000">
              <a:solidFill>
                <a:schemeClr val="dk1"/>
              </a:solidFill>
              <a:latin typeface="Calibri"/>
              <a:ea typeface="Calibri"/>
              <a:cs typeface="Calibri"/>
              <a:sym typeface="Calibri"/>
            </a:endParaRPr>
          </a:p>
          <a:p>
            <a:pPr marL="457200" marR="0" lvl="0" indent="-355600" algn="l" rtl="0">
              <a:lnSpc>
                <a:spcPct val="90000"/>
              </a:lnSpc>
              <a:spcBef>
                <a:spcPts val="0"/>
              </a:spcBef>
              <a:spcAft>
                <a:spcPts val="0"/>
              </a:spcAft>
              <a:buClr>
                <a:schemeClr val="dk1"/>
              </a:buClr>
              <a:buSzPts val="2000"/>
              <a:buFont typeface="Calibri"/>
              <a:buChar char="●"/>
            </a:pPr>
            <a:r>
              <a:rPr lang="en-US" sz="2000" b="1">
                <a:solidFill>
                  <a:schemeClr val="dk1"/>
                </a:solidFill>
                <a:latin typeface="Calibri"/>
                <a:ea typeface="Calibri"/>
                <a:cs typeface="Calibri"/>
                <a:sym typeface="Calibri"/>
              </a:rPr>
              <a:t>Innovation</a:t>
            </a:r>
            <a:r>
              <a:rPr lang="en-US" sz="2000">
                <a:solidFill>
                  <a:schemeClr val="dk1"/>
                </a:solidFill>
                <a:latin typeface="Calibri"/>
                <a:ea typeface="Calibri"/>
                <a:cs typeface="Calibri"/>
                <a:sym typeface="Calibri"/>
              </a:rPr>
              <a:t>: As the innovators of primary care they needed to continue in the direction of improving healthcare quality.</a:t>
            </a:r>
            <a:endParaRPr sz="2000">
              <a:solidFill>
                <a:schemeClr val="dk1"/>
              </a:solidFill>
              <a:latin typeface="Calibri"/>
              <a:ea typeface="Calibri"/>
              <a:cs typeface="Calibri"/>
              <a:sym typeface="Calibri"/>
            </a:endParaRPr>
          </a:p>
          <a:p>
            <a:pPr marL="914400" marR="0" lvl="0" indent="0" algn="l" rtl="0">
              <a:lnSpc>
                <a:spcPct val="90000"/>
              </a:lnSpc>
              <a:spcBef>
                <a:spcPts val="0"/>
              </a:spcBef>
              <a:spcAft>
                <a:spcPts val="0"/>
              </a:spcAft>
              <a:buNone/>
            </a:pPr>
            <a:endParaRPr sz="2000">
              <a:solidFill>
                <a:schemeClr val="dk1"/>
              </a:solidFill>
              <a:latin typeface="Calibri"/>
              <a:ea typeface="Calibri"/>
              <a:cs typeface="Calibri"/>
              <a:sym typeface="Calibri"/>
            </a:endParaRPr>
          </a:p>
          <a:p>
            <a:pPr marL="457200" marR="0" lvl="0" indent="-355600" algn="l" rtl="0">
              <a:lnSpc>
                <a:spcPct val="90000"/>
              </a:lnSpc>
              <a:spcBef>
                <a:spcPts val="0"/>
              </a:spcBef>
              <a:spcAft>
                <a:spcPts val="0"/>
              </a:spcAft>
              <a:buClr>
                <a:schemeClr val="dk1"/>
              </a:buClr>
              <a:buSzPts val="2000"/>
              <a:buFont typeface="Calibri"/>
              <a:buChar char="●"/>
            </a:pPr>
            <a:r>
              <a:rPr lang="en-US" sz="2000" b="1">
                <a:solidFill>
                  <a:schemeClr val="dk1"/>
                </a:solidFill>
                <a:latin typeface="Calibri"/>
                <a:ea typeface="Calibri"/>
                <a:cs typeface="Calibri"/>
                <a:sym typeface="Calibri"/>
              </a:rPr>
              <a:t>Leadership</a:t>
            </a:r>
            <a:r>
              <a:rPr lang="en-US" sz="2000">
                <a:solidFill>
                  <a:schemeClr val="dk1"/>
                </a:solidFill>
                <a:latin typeface="Calibri"/>
                <a:ea typeface="Calibri"/>
                <a:cs typeface="Calibri"/>
                <a:sym typeface="Calibri"/>
              </a:rPr>
              <a:t>: Deb Moore, the CEO, had a very strong IT background, who understood the importance of technology in healthcare delivery.</a:t>
            </a:r>
            <a:endParaRPr sz="2000">
              <a:solidFill>
                <a:schemeClr val="dk1"/>
              </a:solidFill>
              <a:latin typeface="Calibri"/>
              <a:ea typeface="Calibri"/>
              <a:cs typeface="Calibri"/>
              <a:sym typeface="Calibri"/>
            </a:endParaRPr>
          </a:p>
        </p:txBody>
      </p:sp>
      <p:pic>
        <p:nvPicPr>
          <p:cNvPr id="105" name="Google Shape;105;p15"/>
          <p:cNvPicPr preferRelativeResize="0"/>
          <p:nvPr/>
        </p:nvPicPr>
        <p:blipFill>
          <a:blip r:embed="rId4">
            <a:alphaModFix/>
          </a:blip>
          <a:stretch>
            <a:fillRect/>
          </a:stretch>
        </p:blipFill>
        <p:spPr>
          <a:xfrm>
            <a:off x="132475" y="5588761"/>
            <a:ext cx="1286925" cy="1090864"/>
          </a:xfrm>
          <a:prstGeom prst="rect">
            <a:avLst/>
          </a:prstGeom>
          <a:noFill/>
          <a:ln>
            <a:noFill/>
          </a:ln>
        </p:spPr>
      </p:pic>
      <p:pic>
        <p:nvPicPr>
          <p:cNvPr id="106" name="Google Shape;106;p15"/>
          <p:cNvPicPr preferRelativeResize="0"/>
          <p:nvPr/>
        </p:nvPicPr>
        <p:blipFill>
          <a:blip r:embed="rId5">
            <a:alphaModFix/>
          </a:blip>
          <a:stretch>
            <a:fillRect/>
          </a:stretch>
        </p:blipFill>
        <p:spPr>
          <a:xfrm>
            <a:off x="73224" y="3625937"/>
            <a:ext cx="1090852" cy="1090876"/>
          </a:xfrm>
          <a:prstGeom prst="rect">
            <a:avLst/>
          </a:prstGeom>
          <a:noFill/>
          <a:ln>
            <a:noFill/>
          </a:ln>
        </p:spPr>
      </p:pic>
      <p:pic>
        <p:nvPicPr>
          <p:cNvPr id="107" name="Google Shape;107;p15"/>
          <p:cNvPicPr preferRelativeResize="0"/>
          <p:nvPr/>
        </p:nvPicPr>
        <p:blipFill>
          <a:blip r:embed="rId6">
            <a:alphaModFix/>
          </a:blip>
          <a:stretch>
            <a:fillRect/>
          </a:stretch>
        </p:blipFill>
        <p:spPr>
          <a:xfrm>
            <a:off x="482224" y="2431625"/>
            <a:ext cx="1090850" cy="1090850"/>
          </a:xfrm>
          <a:prstGeom prst="rect">
            <a:avLst/>
          </a:prstGeom>
          <a:noFill/>
          <a:ln>
            <a:noFill/>
          </a:ln>
        </p:spPr>
      </p:pic>
      <p:pic>
        <p:nvPicPr>
          <p:cNvPr id="108" name="Google Shape;108;p15"/>
          <p:cNvPicPr preferRelativeResize="0"/>
          <p:nvPr/>
        </p:nvPicPr>
        <p:blipFill>
          <a:blip r:embed="rId7">
            <a:alphaModFix/>
          </a:blip>
          <a:stretch>
            <a:fillRect/>
          </a:stretch>
        </p:blipFill>
        <p:spPr>
          <a:xfrm>
            <a:off x="713575" y="4444873"/>
            <a:ext cx="1143875" cy="1143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16"/>
          <p:cNvSpPr/>
          <p:nvPr/>
        </p:nvSpPr>
        <p:spPr>
          <a:xfrm>
            <a:off x="266700" y="0"/>
            <a:ext cx="8610300" cy="2754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4" name="Google Shape;114;p16"/>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15" name="Google Shape;115;p16"/>
          <p:cNvSpPr txBox="1">
            <a:spLocks noGrp="1"/>
          </p:cNvSpPr>
          <p:nvPr>
            <p:ph type="title"/>
          </p:nvPr>
        </p:nvSpPr>
        <p:spPr>
          <a:xfrm>
            <a:off x="628651" y="826680"/>
            <a:ext cx="78903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3500"/>
              <a:buFont typeface="Calibri"/>
              <a:buNone/>
            </a:pPr>
            <a:r>
              <a:rPr lang="en-US" sz="3500">
                <a:solidFill>
                  <a:srgbClr val="FFFFFF"/>
                </a:solidFill>
              </a:rPr>
              <a:t>How </a:t>
            </a:r>
            <a:r>
              <a:rPr lang="en-US" sz="3500">
                <a:solidFill>
                  <a:schemeClr val="lt1"/>
                </a:solidFill>
              </a:rPr>
              <a:t>CCMG </a:t>
            </a:r>
            <a:r>
              <a:rPr lang="en-US" sz="3500">
                <a:solidFill>
                  <a:srgbClr val="FFFFFF"/>
                </a:solidFill>
              </a:rPr>
              <a:t>was poorly positioned ?</a:t>
            </a:r>
            <a:endParaRPr/>
          </a:p>
        </p:txBody>
      </p:sp>
      <p:sp>
        <p:nvSpPr>
          <p:cNvPr id="116" name="Google Shape;116;p16"/>
          <p:cNvSpPr txBox="1">
            <a:spLocks noGrp="1"/>
          </p:cNvSpPr>
          <p:nvPr>
            <p:ph type="body" idx="1"/>
          </p:nvPr>
        </p:nvSpPr>
        <p:spPr>
          <a:xfrm>
            <a:off x="884419" y="3092970"/>
            <a:ext cx="7375200" cy="2694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p:txBody>
      </p:sp>
      <p:sp>
        <p:nvSpPr>
          <p:cNvPr id="117" name="Google Shape;117;p16"/>
          <p:cNvSpPr txBox="1"/>
          <p:nvPr/>
        </p:nvSpPr>
        <p:spPr>
          <a:xfrm>
            <a:off x="1176575" y="2679685"/>
            <a:ext cx="7815600" cy="34230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90000"/>
              </a:lnSpc>
              <a:spcBef>
                <a:spcPts val="0"/>
              </a:spcBef>
              <a:spcAft>
                <a:spcPts val="0"/>
              </a:spcAft>
              <a:buClr>
                <a:schemeClr val="dk1"/>
              </a:buClr>
              <a:buSzPts val="2000"/>
              <a:buFont typeface="Calibri"/>
              <a:buChar char="●"/>
            </a:pPr>
            <a:r>
              <a:rPr lang="en-US" sz="2000" b="1">
                <a:solidFill>
                  <a:schemeClr val="dk1"/>
                </a:solidFill>
                <a:latin typeface="Calibri"/>
                <a:ea typeface="Calibri"/>
                <a:cs typeface="Calibri"/>
                <a:sym typeface="Calibri"/>
              </a:rPr>
              <a:t>Financial Status</a:t>
            </a:r>
            <a:r>
              <a:rPr lang="en-US" sz="2000">
                <a:solidFill>
                  <a:schemeClr val="dk1"/>
                </a:solidFill>
                <a:latin typeface="Calibri"/>
                <a:ea typeface="Calibri"/>
                <a:cs typeface="Calibri"/>
                <a:sym typeface="Calibri"/>
              </a:rPr>
              <a:t>: CCMG being a small non profit organisation lacked funding as the revenue was declining because:</a:t>
            </a:r>
            <a:endParaRPr sz="2000">
              <a:solidFill>
                <a:schemeClr val="dk1"/>
              </a:solidFill>
              <a:latin typeface="Calibri"/>
              <a:ea typeface="Calibri"/>
              <a:cs typeface="Calibri"/>
              <a:sym typeface="Calibri"/>
            </a:endParaRPr>
          </a:p>
          <a:p>
            <a:pPr marL="914400" marR="0" lvl="0" indent="-355600" algn="l" rtl="0">
              <a:lnSpc>
                <a:spcPct val="9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Contracts were being withdrawn.</a:t>
            </a:r>
            <a:endParaRPr sz="2000">
              <a:solidFill>
                <a:schemeClr val="dk1"/>
              </a:solidFill>
              <a:latin typeface="Calibri"/>
              <a:ea typeface="Calibri"/>
              <a:cs typeface="Calibri"/>
              <a:sym typeface="Calibri"/>
            </a:endParaRPr>
          </a:p>
          <a:p>
            <a:pPr marL="914400" marR="0" lvl="0" indent="-355600" algn="l" rtl="0">
              <a:lnSpc>
                <a:spcPct val="9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Revenue from Capitation and Risk Sharing decreased.</a:t>
            </a:r>
            <a:endParaRPr sz="2000">
              <a:solidFill>
                <a:schemeClr val="dk1"/>
              </a:solidFill>
              <a:latin typeface="Calibri"/>
              <a:ea typeface="Calibri"/>
              <a:cs typeface="Calibri"/>
              <a:sym typeface="Calibri"/>
            </a:endParaRPr>
          </a:p>
          <a:p>
            <a:pPr marL="0" marR="0" lvl="0" indent="0" algn="l" rtl="0">
              <a:lnSpc>
                <a:spcPct val="90000"/>
              </a:lnSpc>
              <a:spcBef>
                <a:spcPts val="0"/>
              </a:spcBef>
              <a:spcAft>
                <a:spcPts val="0"/>
              </a:spcAft>
              <a:buNone/>
            </a:pPr>
            <a:endParaRPr sz="2000">
              <a:solidFill>
                <a:schemeClr val="dk1"/>
              </a:solidFill>
              <a:latin typeface="Calibri"/>
              <a:ea typeface="Calibri"/>
              <a:cs typeface="Calibri"/>
              <a:sym typeface="Calibri"/>
            </a:endParaRPr>
          </a:p>
          <a:p>
            <a:pPr marL="457200" marR="0" lvl="0" indent="-355600" algn="l" rtl="0">
              <a:lnSpc>
                <a:spcPct val="90000"/>
              </a:lnSpc>
              <a:spcBef>
                <a:spcPts val="0"/>
              </a:spcBef>
              <a:spcAft>
                <a:spcPts val="0"/>
              </a:spcAft>
              <a:buClr>
                <a:schemeClr val="dk1"/>
              </a:buClr>
              <a:buSzPts val="2000"/>
              <a:buFont typeface="Calibri"/>
              <a:buChar char="●"/>
            </a:pPr>
            <a:r>
              <a:rPr lang="en-US" sz="2000" b="1">
                <a:solidFill>
                  <a:schemeClr val="dk1"/>
                </a:solidFill>
                <a:latin typeface="Calibri"/>
                <a:ea typeface="Calibri"/>
                <a:cs typeface="Calibri"/>
                <a:sym typeface="Calibri"/>
              </a:rPr>
              <a:t>Distributed Work Environment</a:t>
            </a:r>
            <a:r>
              <a:rPr lang="en-US" sz="2000">
                <a:solidFill>
                  <a:schemeClr val="dk1"/>
                </a:solidFill>
                <a:latin typeface="Calibri"/>
                <a:ea typeface="Calibri"/>
                <a:cs typeface="Calibri"/>
                <a:sym typeface="Calibri"/>
              </a:rPr>
              <a:t>: Implementation of EHR could not be consistent due to CCMG’s operation in multiple locations, internet, disorganised documentation and patient history. </a:t>
            </a:r>
            <a:endParaRPr sz="2000">
              <a:solidFill>
                <a:schemeClr val="dk1"/>
              </a:solidFill>
              <a:latin typeface="Calibri"/>
              <a:ea typeface="Calibri"/>
              <a:cs typeface="Calibri"/>
              <a:sym typeface="Calibri"/>
            </a:endParaRPr>
          </a:p>
          <a:p>
            <a:pPr marL="457200" marR="0" lvl="0" indent="0" algn="l" rtl="0">
              <a:lnSpc>
                <a:spcPct val="90000"/>
              </a:lnSpc>
              <a:spcBef>
                <a:spcPts val="0"/>
              </a:spcBef>
              <a:spcAft>
                <a:spcPts val="0"/>
              </a:spcAft>
              <a:buNone/>
            </a:pPr>
            <a:endParaRPr sz="2000">
              <a:solidFill>
                <a:schemeClr val="dk1"/>
              </a:solidFill>
              <a:latin typeface="Calibri"/>
              <a:ea typeface="Calibri"/>
              <a:cs typeface="Calibri"/>
              <a:sym typeface="Calibri"/>
            </a:endParaRPr>
          </a:p>
          <a:p>
            <a:pPr marL="457200" marR="0" lvl="0" indent="-355600" algn="l" rtl="0">
              <a:lnSpc>
                <a:spcPct val="90000"/>
              </a:lnSpc>
              <a:spcBef>
                <a:spcPts val="0"/>
              </a:spcBef>
              <a:spcAft>
                <a:spcPts val="0"/>
              </a:spcAft>
              <a:buClr>
                <a:schemeClr val="dk1"/>
              </a:buClr>
              <a:buSzPts val="2000"/>
              <a:buFont typeface="Calibri"/>
              <a:buChar char="●"/>
            </a:pPr>
            <a:r>
              <a:rPr lang="en-US" sz="2000" b="1">
                <a:solidFill>
                  <a:schemeClr val="dk1"/>
                </a:solidFill>
                <a:latin typeface="Calibri"/>
                <a:ea typeface="Calibri"/>
                <a:cs typeface="Calibri"/>
                <a:sym typeface="Calibri"/>
              </a:rPr>
              <a:t>Staff shortage</a:t>
            </a:r>
            <a:r>
              <a:rPr lang="en-US" sz="2000">
                <a:solidFill>
                  <a:schemeClr val="dk1"/>
                </a:solidFill>
                <a:latin typeface="Calibri"/>
                <a:ea typeface="Calibri"/>
                <a:cs typeface="Calibri"/>
                <a:sym typeface="Calibri"/>
              </a:rPr>
              <a:t>: There was no dedicated team for managing the implementation of EHR. </a:t>
            </a:r>
            <a:endParaRPr sz="2000">
              <a:solidFill>
                <a:schemeClr val="dk1"/>
              </a:solidFill>
              <a:latin typeface="Calibri"/>
              <a:ea typeface="Calibri"/>
              <a:cs typeface="Calibri"/>
              <a:sym typeface="Calibri"/>
            </a:endParaRPr>
          </a:p>
        </p:txBody>
      </p:sp>
      <p:pic>
        <p:nvPicPr>
          <p:cNvPr id="118" name="Google Shape;118;p16"/>
          <p:cNvPicPr preferRelativeResize="0"/>
          <p:nvPr/>
        </p:nvPicPr>
        <p:blipFill>
          <a:blip r:embed="rId4">
            <a:alphaModFix/>
          </a:blip>
          <a:stretch>
            <a:fillRect/>
          </a:stretch>
        </p:blipFill>
        <p:spPr>
          <a:xfrm>
            <a:off x="0" y="2607375"/>
            <a:ext cx="1441825" cy="1441825"/>
          </a:xfrm>
          <a:prstGeom prst="rect">
            <a:avLst/>
          </a:prstGeom>
          <a:noFill/>
          <a:ln>
            <a:noFill/>
          </a:ln>
        </p:spPr>
      </p:pic>
      <p:pic>
        <p:nvPicPr>
          <p:cNvPr id="119" name="Google Shape;119;p16"/>
          <p:cNvPicPr preferRelativeResize="0"/>
          <p:nvPr/>
        </p:nvPicPr>
        <p:blipFill>
          <a:blip r:embed="rId5">
            <a:alphaModFix/>
          </a:blip>
          <a:stretch>
            <a:fillRect/>
          </a:stretch>
        </p:blipFill>
        <p:spPr>
          <a:xfrm>
            <a:off x="175486" y="5576237"/>
            <a:ext cx="1090852" cy="1090876"/>
          </a:xfrm>
          <a:prstGeom prst="rect">
            <a:avLst/>
          </a:prstGeom>
          <a:noFill/>
          <a:ln>
            <a:noFill/>
          </a:ln>
        </p:spPr>
      </p:pic>
      <p:pic>
        <p:nvPicPr>
          <p:cNvPr id="120" name="Google Shape;120;p16"/>
          <p:cNvPicPr preferRelativeResize="0"/>
          <p:nvPr/>
        </p:nvPicPr>
        <p:blipFill rotWithShape="1">
          <a:blip r:embed="rId6">
            <a:alphaModFix/>
          </a:blip>
          <a:srcRect b="6164"/>
          <a:stretch/>
        </p:blipFill>
        <p:spPr>
          <a:xfrm>
            <a:off x="85725" y="4127675"/>
            <a:ext cx="1180625" cy="1217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p17"/>
          <p:cNvSpPr/>
          <p:nvPr/>
        </p:nvSpPr>
        <p:spPr>
          <a:xfrm>
            <a:off x="266700" y="0"/>
            <a:ext cx="8610371" cy="2753936"/>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6" name="Google Shape;126;p17"/>
          <p:cNvPicPr preferRelativeResize="0"/>
          <p:nvPr/>
        </p:nvPicPr>
        <p:blipFill rotWithShape="1">
          <a:blip r:embed="rId3">
            <a:alphaModFix/>
          </a:blip>
          <a:srcRect/>
          <a:stretch/>
        </p:blipFill>
        <p:spPr>
          <a:xfrm>
            <a:off x="-112" y="0"/>
            <a:ext cx="9144000" cy="6858000"/>
          </a:xfrm>
          <a:prstGeom prst="rect">
            <a:avLst/>
          </a:prstGeom>
          <a:noFill/>
          <a:ln>
            <a:noFill/>
          </a:ln>
        </p:spPr>
      </p:pic>
      <p:sp>
        <p:nvSpPr>
          <p:cNvPr id="127" name="Google Shape;127;p17"/>
          <p:cNvSpPr txBox="1">
            <a:spLocks noGrp="1"/>
          </p:cNvSpPr>
          <p:nvPr>
            <p:ph type="title"/>
          </p:nvPr>
        </p:nvSpPr>
        <p:spPr>
          <a:xfrm>
            <a:off x="884419" y="826680"/>
            <a:ext cx="7375161"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3500"/>
              <a:buFont typeface="Calibri"/>
              <a:buNone/>
            </a:pPr>
            <a:r>
              <a:rPr lang="en-US" sz="3000">
                <a:solidFill>
                  <a:srgbClr val="FFFFFF"/>
                </a:solidFill>
              </a:rPr>
              <a:t>What Went Well During Implementation</a:t>
            </a:r>
            <a:endParaRPr sz="3000"/>
          </a:p>
        </p:txBody>
      </p:sp>
      <p:sp>
        <p:nvSpPr>
          <p:cNvPr id="128" name="Google Shape;128;p17"/>
          <p:cNvSpPr txBox="1">
            <a:spLocks noGrp="1"/>
          </p:cNvSpPr>
          <p:nvPr>
            <p:ph type="body" idx="1"/>
          </p:nvPr>
        </p:nvSpPr>
        <p:spPr>
          <a:xfrm>
            <a:off x="884419" y="3092970"/>
            <a:ext cx="7375161" cy="269397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p:txBody>
      </p:sp>
      <p:sp>
        <p:nvSpPr>
          <p:cNvPr id="129" name="Google Shape;129;p17"/>
          <p:cNvSpPr txBox="1"/>
          <p:nvPr/>
        </p:nvSpPr>
        <p:spPr>
          <a:xfrm>
            <a:off x="443975" y="2276511"/>
            <a:ext cx="7815600" cy="39120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chemeClr val="dk1"/>
              </a:buClr>
              <a:buSzPts val="1800"/>
              <a:buFont typeface="Calibri"/>
              <a:buChar char="●"/>
            </a:pPr>
            <a:r>
              <a:rPr lang="en-US" sz="1800" b="1">
                <a:solidFill>
                  <a:schemeClr val="dk1"/>
                </a:solidFill>
                <a:latin typeface="Calibri"/>
                <a:ea typeface="Calibri"/>
                <a:cs typeface="Calibri"/>
                <a:sym typeface="Calibri"/>
              </a:rPr>
              <a:t>Implementation of Office functions</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914400" lvl="1"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Scheduling</a:t>
            </a:r>
            <a:endParaRPr sz="1800">
              <a:solidFill>
                <a:schemeClr val="dk1"/>
              </a:solidFill>
              <a:latin typeface="Calibri"/>
              <a:ea typeface="Calibri"/>
              <a:cs typeface="Calibri"/>
              <a:sym typeface="Calibri"/>
            </a:endParaRPr>
          </a:p>
          <a:p>
            <a:pPr marL="914400" lvl="1"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Check in</a:t>
            </a:r>
            <a:endParaRPr sz="1800">
              <a:solidFill>
                <a:schemeClr val="dk1"/>
              </a:solidFill>
              <a:latin typeface="Calibri"/>
              <a:ea typeface="Calibri"/>
              <a:cs typeface="Calibri"/>
              <a:sym typeface="Calibri"/>
            </a:endParaRPr>
          </a:p>
          <a:p>
            <a:pPr marL="914400" lvl="1"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New Patient registration</a:t>
            </a:r>
            <a:endParaRPr sz="1800">
              <a:solidFill>
                <a:schemeClr val="dk1"/>
              </a:solidFill>
              <a:latin typeface="Calibri"/>
              <a:ea typeface="Calibri"/>
              <a:cs typeface="Calibri"/>
              <a:sym typeface="Calibri"/>
            </a:endParaRPr>
          </a:p>
          <a:p>
            <a:pPr marL="914400" lvl="1"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Billing</a:t>
            </a:r>
            <a:endParaRPr sz="1800">
              <a:solidFill>
                <a:schemeClr val="dk1"/>
              </a:solidFill>
              <a:latin typeface="Calibri"/>
              <a:ea typeface="Calibri"/>
              <a:cs typeface="Calibri"/>
              <a:sym typeface="Calibri"/>
            </a:endParaRPr>
          </a:p>
          <a:p>
            <a:pPr marL="457200" marR="0" lvl="0" indent="-342900" algn="l" rtl="0">
              <a:lnSpc>
                <a:spcPct val="90000"/>
              </a:lnSpc>
              <a:spcBef>
                <a:spcPts val="0"/>
              </a:spcBef>
              <a:spcAft>
                <a:spcPts val="0"/>
              </a:spcAft>
              <a:buClr>
                <a:schemeClr val="dk1"/>
              </a:buClr>
              <a:buSzPts val="1800"/>
              <a:buFont typeface="Calibri"/>
              <a:buChar char="●"/>
            </a:pPr>
            <a:r>
              <a:rPr lang="en-US" sz="1800" b="1">
                <a:solidFill>
                  <a:schemeClr val="dk1"/>
                </a:solidFill>
                <a:latin typeface="Calibri"/>
                <a:ea typeface="Calibri"/>
                <a:cs typeface="Calibri"/>
                <a:sym typeface="Calibri"/>
              </a:rPr>
              <a:t>Support from Industry: </a:t>
            </a:r>
            <a:r>
              <a:rPr lang="en-US" sz="1800">
                <a:solidFill>
                  <a:schemeClr val="dk1"/>
                </a:solidFill>
                <a:latin typeface="Calibri"/>
                <a:ea typeface="Calibri"/>
                <a:cs typeface="Calibri"/>
                <a:sym typeface="Calibri"/>
              </a:rPr>
              <a:t>Education from leaders in health IT , Free consulting services from DOQ-IT, support by EMC and providers who volunteered to test the EHR’s smooth functioning. </a:t>
            </a:r>
            <a:endParaRPr sz="1800">
              <a:solidFill>
                <a:schemeClr val="dk1"/>
              </a:solidFill>
              <a:latin typeface="Calibri"/>
              <a:ea typeface="Calibri"/>
              <a:cs typeface="Calibri"/>
              <a:sym typeface="Calibri"/>
            </a:endParaRPr>
          </a:p>
          <a:p>
            <a:pPr marL="457200" marR="0" lvl="0" indent="-342900" algn="l" rtl="0">
              <a:lnSpc>
                <a:spcPct val="90000"/>
              </a:lnSpc>
              <a:spcBef>
                <a:spcPts val="0"/>
              </a:spcBef>
              <a:spcAft>
                <a:spcPts val="0"/>
              </a:spcAft>
              <a:buClr>
                <a:schemeClr val="dk1"/>
              </a:buClr>
              <a:buSzPts val="1800"/>
              <a:buFont typeface="Calibri"/>
              <a:buChar char="●"/>
            </a:pPr>
            <a:r>
              <a:rPr lang="en-US" sz="1800" b="1">
                <a:solidFill>
                  <a:schemeClr val="dk1"/>
                </a:solidFill>
                <a:latin typeface="Calibri"/>
                <a:ea typeface="Calibri"/>
                <a:cs typeface="Calibri"/>
                <a:sym typeface="Calibri"/>
              </a:rPr>
              <a:t>Documentation</a:t>
            </a:r>
            <a:r>
              <a:rPr lang="en-US" sz="1800">
                <a:solidFill>
                  <a:schemeClr val="dk1"/>
                </a:solidFill>
                <a:latin typeface="Calibri"/>
                <a:ea typeface="Calibri"/>
                <a:cs typeface="Calibri"/>
                <a:sym typeface="Calibri"/>
              </a:rPr>
              <a:t>: Conversion of paper based files into a centralised digital file system helped them retrieve and manage files quicker.</a:t>
            </a:r>
            <a:endParaRPr sz="1800">
              <a:solidFill>
                <a:schemeClr val="dk1"/>
              </a:solidFill>
              <a:latin typeface="Calibri"/>
              <a:ea typeface="Calibri"/>
              <a:cs typeface="Calibri"/>
              <a:sym typeface="Calibri"/>
            </a:endParaRPr>
          </a:p>
          <a:p>
            <a:pPr marL="457200" marR="0" lvl="0" indent="-342900" algn="l" rtl="0">
              <a:lnSpc>
                <a:spcPct val="90000"/>
              </a:lnSpc>
              <a:spcBef>
                <a:spcPts val="0"/>
              </a:spcBef>
              <a:spcAft>
                <a:spcPts val="0"/>
              </a:spcAft>
              <a:buClr>
                <a:schemeClr val="dk1"/>
              </a:buClr>
              <a:buSzPts val="1800"/>
              <a:buFont typeface="Calibri"/>
              <a:buChar char="●"/>
            </a:pPr>
            <a:r>
              <a:rPr lang="en-US" sz="1800" b="1">
                <a:solidFill>
                  <a:schemeClr val="dk1"/>
                </a:solidFill>
                <a:latin typeface="Calibri"/>
                <a:ea typeface="Calibri"/>
                <a:cs typeface="Calibri"/>
                <a:sym typeface="Calibri"/>
              </a:rPr>
              <a:t>Workflow redesign: </a:t>
            </a:r>
            <a:r>
              <a:rPr lang="en-US" sz="1800">
                <a:solidFill>
                  <a:schemeClr val="dk1"/>
                </a:solidFill>
                <a:latin typeface="Calibri"/>
                <a:ea typeface="Calibri"/>
                <a:cs typeface="Calibri"/>
                <a:sym typeface="Calibri"/>
              </a:rPr>
              <a:t>The tasks of the workers were reassigned as the EMR system automated some of the functionalities.</a:t>
            </a:r>
            <a:endParaRPr sz="1800">
              <a:solidFill>
                <a:schemeClr val="dk1"/>
              </a:solidFill>
              <a:latin typeface="Calibri"/>
              <a:ea typeface="Calibri"/>
              <a:cs typeface="Calibri"/>
              <a:sym typeface="Calibri"/>
            </a:endParaRPr>
          </a:p>
          <a:p>
            <a:pPr marL="457200" marR="0" lvl="0" indent="0" algn="l" rtl="0">
              <a:lnSpc>
                <a:spcPct val="90000"/>
              </a:lnSpc>
              <a:spcBef>
                <a:spcPts val="1000"/>
              </a:spcBef>
              <a:spcAft>
                <a:spcPts val="0"/>
              </a:spcAft>
              <a:buNone/>
            </a:pPr>
            <a:r>
              <a:rPr lang="en-US" sz="1600" i="1" u="sng">
                <a:solidFill>
                  <a:schemeClr val="dk1"/>
                </a:solidFill>
                <a:latin typeface="Calibri"/>
                <a:ea typeface="Calibri"/>
                <a:cs typeface="Calibri"/>
                <a:sym typeface="Calibri"/>
              </a:rPr>
              <a:t>Example:</a:t>
            </a:r>
            <a:r>
              <a:rPr lang="en-US" sz="1600">
                <a:solidFill>
                  <a:schemeClr val="dk1"/>
                </a:solidFill>
                <a:latin typeface="Calibri"/>
                <a:ea typeface="Calibri"/>
                <a:cs typeface="Calibri"/>
                <a:sym typeface="Calibri"/>
              </a:rPr>
              <a:t> An administrative assistant who formerly had transcribed dictation now took on other administrative responsibilities such as payroll, because the browse and drop-down menus of the EHR reduced the need for dictation. </a:t>
            </a:r>
            <a:endParaRPr sz="1600">
              <a:latin typeface="Calibri"/>
              <a:ea typeface="Calibri"/>
              <a:cs typeface="Calibri"/>
              <a:sym typeface="Calibri"/>
            </a:endParaRPr>
          </a:p>
        </p:txBody>
      </p:sp>
      <p:sp>
        <p:nvSpPr>
          <p:cNvPr id="130" name="Google Shape;130;p17"/>
          <p:cNvSpPr txBox="1"/>
          <p:nvPr/>
        </p:nvSpPr>
        <p:spPr>
          <a:xfrm>
            <a:off x="230939" y="223826"/>
            <a:ext cx="1546200" cy="140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sp>
        <p:nvSpPr>
          <p:cNvPr id="135" name="Google Shape;135;p18"/>
          <p:cNvSpPr/>
          <p:nvPr/>
        </p:nvSpPr>
        <p:spPr>
          <a:xfrm>
            <a:off x="266700" y="0"/>
            <a:ext cx="8610300" cy="2754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6" name="Google Shape;136;p18"/>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37" name="Google Shape;137;p18"/>
          <p:cNvSpPr txBox="1">
            <a:spLocks noGrp="1"/>
          </p:cNvSpPr>
          <p:nvPr>
            <p:ph type="title"/>
          </p:nvPr>
        </p:nvSpPr>
        <p:spPr>
          <a:xfrm>
            <a:off x="626901" y="714180"/>
            <a:ext cx="78903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3500"/>
              <a:buFont typeface="Calibri"/>
              <a:buNone/>
            </a:pPr>
            <a:r>
              <a:rPr lang="en-US" sz="3500">
                <a:solidFill>
                  <a:srgbClr val="FFFFFF"/>
                </a:solidFill>
              </a:rPr>
              <a:t>Current System: Improvement in Implementation</a:t>
            </a:r>
            <a:endParaRPr/>
          </a:p>
        </p:txBody>
      </p:sp>
      <p:sp>
        <p:nvSpPr>
          <p:cNvPr id="138" name="Google Shape;138;p18"/>
          <p:cNvSpPr txBox="1">
            <a:spLocks noGrp="1"/>
          </p:cNvSpPr>
          <p:nvPr>
            <p:ph type="body" idx="1"/>
          </p:nvPr>
        </p:nvSpPr>
        <p:spPr>
          <a:xfrm>
            <a:off x="884419" y="3092970"/>
            <a:ext cx="7375200" cy="2694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p:txBody>
      </p:sp>
      <p:sp>
        <p:nvSpPr>
          <p:cNvPr id="139" name="Google Shape;139;p18"/>
          <p:cNvSpPr txBox="1">
            <a:spLocks noGrp="1"/>
          </p:cNvSpPr>
          <p:nvPr>
            <p:ph type="body" idx="1"/>
          </p:nvPr>
        </p:nvSpPr>
        <p:spPr>
          <a:xfrm>
            <a:off x="628525" y="2264363"/>
            <a:ext cx="7886700" cy="4351200"/>
          </a:xfrm>
          <a:prstGeom prst="rect">
            <a:avLst/>
          </a:prstGeom>
        </p:spPr>
        <p:txBody>
          <a:bodyPr spcFirstLastPara="1" wrap="square" lIns="91425" tIns="45700" rIns="91425" bIns="45700" anchor="t" anchorCtr="0">
            <a:noAutofit/>
          </a:bodyPr>
          <a:lstStyle/>
          <a:p>
            <a:pPr marL="457200" lvl="0" indent="0" algn="l" rtl="0">
              <a:lnSpc>
                <a:spcPct val="70000"/>
              </a:lnSpc>
              <a:spcBef>
                <a:spcPts val="1000"/>
              </a:spcBef>
              <a:spcAft>
                <a:spcPts val="0"/>
              </a:spcAft>
              <a:buNone/>
            </a:pPr>
            <a:endParaRPr sz="1800"/>
          </a:p>
          <a:p>
            <a:pPr marL="914400" lvl="0" indent="0" algn="l" rtl="0">
              <a:lnSpc>
                <a:spcPct val="70000"/>
              </a:lnSpc>
              <a:spcBef>
                <a:spcPts val="1000"/>
              </a:spcBef>
              <a:spcAft>
                <a:spcPts val="0"/>
              </a:spcAft>
              <a:buNone/>
            </a:pPr>
            <a:endParaRPr sz="1800"/>
          </a:p>
        </p:txBody>
      </p:sp>
      <p:graphicFrame>
        <p:nvGraphicFramePr>
          <p:cNvPr id="140" name="Google Shape;140;p18"/>
          <p:cNvGraphicFramePr/>
          <p:nvPr/>
        </p:nvGraphicFramePr>
        <p:xfrm>
          <a:off x="-162" y="2478475"/>
          <a:ext cx="3000000" cy="3000000"/>
        </p:xfrm>
        <a:graphic>
          <a:graphicData uri="http://schemas.openxmlformats.org/drawingml/2006/table">
            <a:tbl>
              <a:tblPr>
                <a:noFill/>
                <a:tableStyleId>{351766FF-BA09-47D3-B1FB-B9F577EA8A63}</a:tableStyleId>
              </a:tblPr>
              <a:tblGrid>
                <a:gridCol w="1623000">
                  <a:extLst>
                    <a:ext uri="{9D8B030D-6E8A-4147-A177-3AD203B41FA5}">
                      <a16:colId xmlns:a16="http://schemas.microsoft.com/office/drawing/2014/main" val="20000"/>
                    </a:ext>
                  </a:extLst>
                </a:gridCol>
                <a:gridCol w="3959125">
                  <a:extLst>
                    <a:ext uri="{9D8B030D-6E8A-4147-A177-3AD203B41FA5}">
                      <a16:colId xmlns:a16="http://schemas.microsoft.com/office/drawing/2014/main" val="20001"/>
                    </a:ext>
                  </a:extLst>
                </a:gridCol>
                <a:gridCol w="3561900">
                  <a:extLst>
                    <a:ext uri="{9D8B030D-6E8A-4147-A177-3AD203B41FA5}">
                      <a16:colId xmlns:a16="http://schemas.microsoft.com/office/drawing/2014/main" val="20002"/>
                    </a:ext>
                  </a:extLst>
                </a:gridCol>
              </a:tblGrid>
              <a:tr h="374500">
                <a:tc>
                  <a:txBody>
                    <a:bodyPr/>
                    <a:lstStyle/>
                    <a:p>
                      <a:pPr marL="0" lvl="0" indent="0" algn="ctr" rtl="0">
                        <a:spcBef>
                          <a:spcPts val="0"/>
                        </a:spcBef>
                        <a:spcAft>
                          <a:spcPts val="0"/>
                        </a:spcAft>
                        <a:buNone/>
                      </a:pPr>
                      <a:endParaRPr b="1"/>
                    </a:p>
                  </a:txBody>
                  <a:tcPr marL="91425" marR="91425" marT="91425" marB="91425">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Shortcomings</a:t>
                      </a:r>
                      <a:endParaRPr/>
                    </a:p>
                  </a:txBody>
                  <a:tcPr marL="91425" marR="91425" marT="91425" marB="91425">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Recommendations</a:t>
                      </a:r>
                      <a:r>
                        <a:rPr lang="en-US"/>
                        <a:t> </a:t>
                      </a:r>
                      <a:endParaRPr/>
                    </a:p>
                  </a:txBody>
                  <a:tcPr marL="91425" marR="91425" marT="91425" marB="91425"/>
                </a:tc>
                <a:extLst>
                  <a:ext uri="{0D108BD9-81ED-4DB2-BD59-A6C34878D82A}">
                    <a16:rowId xmlns:a16="http://schemas.microsoft.com/office/drawing/2014/main" val="10000"/>
                  </a:ext>
                </a:extLst>
              </a:tr>
              <a:tr h="3976700">
                <a:tc>
                  <a:txBody>
                    <a:bodyPr/>
                    <a:lstStyle/>
                    <a:p>
                      <a:pPr marL="457200" lvl="0" indent="-311150" algn="l" rtl="0">
                        <a:spcBef>
                          <a:spcPts val="0"/>
                        </a:spcBef>
                        <a:spcAft>
                          <a:spcPts val="0"/>
                        </a:spcAft>
                        <a:buClr>
                          <a:schemeClr val="dk1"/>
                        </a:buClr>
                        <a:buSzPts val="1300"/>
                        <a:buChar char="●"/>
                      </a:pPr>
                      <a:r>
                        <a:rPr lang="en-US" sz="1300" b="1">
                          <a:solidFill>
                            <a:schemeClr val="dk1"/>
                          </a:solidFill>
                        </a:rPr>
                        <a:t>Vendor Selection</a:t>
                      </a:r>
                      <a:r>
                        <a:rPr lang="en-US" sz="1300">
                          <a:solidFill>
                            <a:schemeClr val="dk1"/>
                          </a:solidFill>
                        </a:rPr>
                        <a:t>:</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endParaRPr sz="1300">
                        <a:solidFill>
                          <a:schemeClr val="dk1"/>
                        </a:solidFill>
                      </a:endParaRPr>
                    </a:p>
                    <a:p>
                      <a:pPr marL="457200" lvl="0" indent="-311150" algn="l" rtl="0">
                        <a:spcBef>
                          <a:spcPts val="0"/>
                        </a:spcBef>
                        <a:spcAft>
                          <a:spcPts val="0"/>
                        </a:spcAft>
                        <a:buClr>
                          <a:schemeClr val="dk1"/>
                        </a:buClr>
                        <a:buSzPts val="1300"/>
                        <a:buChar char="●"/>
                      </a:pPr>
                      <a:r>
                        <a:rPr lang="en-US" sz="1300" b="1">
                          <a:solidFill>
                            <a:schemeClr val="dk1"/>
                          </a:solidFill>
                        </a:rPr>
                        <a:t>Training: </a:t>
                      </a:r>
                      <a:endParaRPr sz="1300" b="1">
                        <a:solidFill>
                          <a:schemeClr val="dk1"/>
                        </a:solidFill>
                      </a:endParaRPr>
                    </a:p>
                    <a:p>
                      <a:pPr marL="0" lvl="0" indent="0" algn="l" rtl="0">
                        <a:spcBef>
                          <a:spcPts val="0"/>
                        </a:spcBef>
                        <a:spcAft>
                          <a:spcPts val="0"/>
                        </a:spcAft>
                        <a:buNone/>
                      </a:pPr>
                      <a:endParaRPr sz="1300" b="1">
                        <a:solidFill>
                          <a:schemeClr val="dk1"/>
                        </a:solidFill>
                      </a:endParaRPr>
                    </a:p>
                    <a:p>
                      <a:pPr marL="0" lvl="0" indent="0" algn="l" rtl="0">
                        <a:spcBef>
                          <a:spcPts val="0"/>
                        </a:spcBef>
                        <a:spcAft>
                          <a:spcPts val="0"/>
                        </a:spcAft>
                        <a:buNone/>
                      </a:pPr>
                      <a:endParaRPr sz="1300" b="1">
                        <a:solidFill>
                          <a:schemeClr val="dk1"/>
                        </a:solidFill>
                      </a:endParaRPr>
                    </a:p>
                    <a:p>
                      <a:pPr marL="0" lvl="0" indent="0" algn="l" rtl="0">
                        <a:spcBef>
                          <a:spcPts val="0"/>
                        </a:spcBef>
                        <a:spcAft>
                          <a:spcPts val="0"/>
                        </a:spcAft>
                        <a:buNone/>
                      </a:pPr>
                      <a:endParaRPr sz="1300" b="1">
                        <a:solidFill>
                          <a:schemeClr val="dk1"/>
                        </a:solidFill>
                      </a:endParaRPr>
                    </a:p>
                    <a:p>
                      <a:pPr marL="457200" lvl="0" indent="-311150" algn="l" rtl="0">
                        <a:spcBef>
                          <a:spcPts val="0"/>
                        </a:spcBef>
                        <a:spcAft>
                          <a:spcPts val="0"/>
                        </a:spcAft>
                        <a:buClr>
                          <a:schemeClr val="dk1"/>
                        </a:buClr>
                        <a:buSzPts val="1300"/>
                        <a:buChar char="●"/>
                      </a:pPr>
                      <a:r>
                        <a:rPr lang="en-US" sz="1300" b="1">
                          <a:solidFill>
                            <a:schemeClr val="dk1"/>
                          </a:solidFill>
                        </a:rPr>
                        <a:t>Testing: </a:t>
                      </a:r>
                      <a:endParaRPr sz="1300" b="1">
                        <a:solidFill>
                          <a:schemeClr val="dk1"/>
                        </a:solidFill>
                      </a:endParaRPr>
                    </a:p>
                    <a:p>
                      <a:pPr marL="0" lvl="0" indent="0" algn="l" rtl="0">
                        <a:spcBef>
                          <a:spcPts val="0"/>
                        </a:spcBef>
                        <a:spcAft>
                          <a:spcPts val="0"/>
                        </a:spcAft>
                        <a:buNone/>
                      </a:pPr>
                      <a:endParaRPr sz="1300" b="1">
                        <a:solidFill>
                          <a:schemeClr val="dk1"/>
                        </a:solidFill>
                      </a:endParaRPr>
                    </a:p>
                    <a:p>
                      <a:pPr marL="0" lvl="0" indent="0" algn="l" rtl="0">
                        <a:spcBef>
                          <a:spcPts val="0"/>
                        </a:spcBef>
                        <a:spcAft>
                          <a:spcPts val="0"/>
                        </a:spcAft>
                        <a:buNone/>
                      </a:pPr>
                      <a:endParaRPr sz="1300" b="1">
                        <a:solidFill>
                          <a:schemeClr val="dk1"/>
                        </a:solidFill>
                      </a:endParaRPr>
                    </a:p>
                    <a:p>
                      <a:pPr marL="0" lvl="0" indent="0" algn="l" rtl="0">
                        <a:spcBef>
                          <a:spcPts val="0"/>
                        </a:spcBef>
                        <a:spcAft>
                          <a:spcPts val="0"/>
                        </a:spcAft>
                        <a:buNone/>
                      </a:pPr>
                      <a:endParaRPr sz="1300" b="1">
                        <a:solidFill>
                          <a:schemeClr val="dk1"/>
                        </a:solidFill>
                      </a:endParaRPr>
                    </a:p>
                    <a:p>
                      <a:pPr marL="457200" lvl="0" indent="-311150" algn="l" rtl="0">
                        <a:spcBef>
                          <a:spcPts val="0"/>
                        </a:spcBef>
                        <a:spcAft>
                          <a:spcPts val="0"/>
                        </a:spcAft>
                        <a:buClr>
                          <a:schemeClr val="dk1"/>
                        </a:buClr>
                        <a:buSzPts val="1300"/>
                        <a:buChar char="●"/>
                      </a:pPr>
                      <a:r>
                        <a:rPr lang="en-US" sz="1300" b="1">
                          <a:solidFill>
                            <a:schemeClr val="dk1"/>
                          </a:solidFill>
                        </a:rPr>
                        <a:t>Finance: </a:t>
                      </a:r>
                      <a:endParaRPr sz="1300" b="1">
                        <a:solidFill>
                          <a:schemeClr val="dk1"/>
                        </a:solidFill>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457200" lvl="0" indent="-311150" algn="l" rtl="0">
                        <a:spcBef>
                          <a:spcPts val="0"/>
                        </a:spcBef>
                        <a:spcAft>
                          <a:spcPts val="0"/>
                        </a:spcAft>
                        <a:buSzPts val="1300"/>
                        <a:buChar char="●"/>
                      </a:pPr>
                      <a:r>
                        <a:rPr lang="en-US" sz="1300"/>
                        <a:t>Focus was on aesthetics of EMR system , instead of core functionality</a:t>
                      </a: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457200" lvl="0" indent="-311150" algn="l" rtl="0">
                        <a:spcBef>
                          <a:spcPts val="0"/>
                        </a:spcBef>
                        <a:spcAft>
                          <a:spcPts val="0"/>
                        </a:spcAft>
                        <a:buSzPts val="1300"/>
                        <a:buChar char="●"/>
                      </a:pPr>
                      <a:r>
                        <a:rPr lang="en-US" sz="1300"/>
                        <a:t>Only one week of training was provided at eCW site rather than CCMG’s workplace</a:t>
                      </a: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457200" lvl="0" indent="-311150" algn="l" rtl="0">
                        <a:spcBef>
                          <a:spcPts val="0"/>
                        </a:spcBef>
                        <a:spcAft>
                          <a:spcPts val="0"/>
                        </a:spcAft>
                        <a:buSzPts val="1300"/>
                        <a:buChar char="●"/>
                      </a:pPr>
                      <a:r>
                        <a:rPr lang="en-US" sz="1300"/>
                        <a:t>Skipping Load testing due to financial limitations </a:t>
                      </a:r>
                      <a:endParaRPr sz="1300">
                        <a:highlight>
                          <a:srgbClr val="FFFF00"/>
                        </a:highlight>
                      </a:endParaRPr>
                    </a:p>
                    <a:p>
                      <a:pPr marL="0" lvl="0" indent="0" algn="l" rtl="0">
                        <a:spcBef>
                          <a:spcPts val="0"/>
                        </a:spcBef>
                        <a:spcAft>
                          <a:spcPts val="0"/>
                        </a:spcAft>
                        <a:buNone/>
                      </a:pPr>
                      <a:endParaRPr sz="1300">
                        <a:highlight>
                          <a:srgbClr val="FFFF00"/>
                        </a:highlight>
                      </a:endParaRPr>
                    </a:p>
                    <a:p>
                      <a:pPr marL="0" lvl="0" indent="0" algn="l" rtl="0">
                        <a:spcBef>
                          <a:spcPts val="0"/>
                        </a:spcBef>
                        <a:spcAft>
                          <a:spcPts val="0"/>
                        </a:spcAft>
                        <a:buNone/>
                      </a:pPr>
                      <a:endParaRPr sz="1300">
                        <a:highlight>
                          <a:srgbClr val="FFFF00"/>
                        </a:highlight>
                      </a:endParaRPr>
                    </a:p>
                    <a:p>
                      <a:pPr marL="457200" lvl="0" indent="-311150" algn="l" rtl="0">
                        <a:spcBef>
                          <a:spcPts val="0"/>
                        </a:spcBef>
                        <a:spcAft>
                          <a:spcPts val="0"/>
                        </a:spcAft>
                        <a:buSzPts val="1300"/>
                        <a:buChar char="●"/>
                      </a:pPr>
                      <a:r>
                        <a:rPr lang="en-US" sz="1300"/>
                        <a:t>Avoiding hiring external team, choosing a less expensive vendor, reducing the training and testing periods due to financial constraints</a:t>
                      </a:r>
                      <a:endParaRPr sz="13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457200" lvl="0" indent="-311150" algn="l" rtl="0">
                        <a:spcBef>
                          <a:spcPts val="0"/>
                        </a:spcBef>
                        <a:spcAft>
                          <a:spcPts val="0"/>
                        </a:spcAft>
                        <a:buSzPts val="1300"/>
                        <a:buChar char="●"/>
                      </a:pPr>
                      <a:r>
                        <a:rPr lang="en-US" sz="1300"/>
                        <a:t>Vendor Selection should be based on experience in EMR industry, features provided and customer support </a:t>
                      </a:r>
                      <a:endParaRPr sz="1300"/>
                    </a:p>
                    <a:p>
                      <a:pPr marL="457200" lvl="0" indent="0" algn="l" rtl="0">
                        <a:spcBef>
                          <a:spcPts val="0"/>
                        </a:spcBef>
                        <a:spcAft>
                          <a:spcPts val="0"/>
                        </a:spcAft>
                        <a:buNone/>
                      </a:pPr>
                      <a:endParaRPr sz="1300"/>
                    </a:p>
                    <a:p>
                      <a:pPr marL="457200" lvl="0" indent="-311150" algn="l" rtl="0">
                        <a:spcBef>
                          <a:spcPts val="0"/>
                        </a:spcBef>
                        <a:spcAft>
                          <a:spcPts val="0"/>
                        </a:spcAft>
                        <a:buSzPts val="1300"/>
                        <a:buChar char="●"/>
                      </a:pPr>
                      <a:r>
                        <a:rPr lang="en-US" sz="1300"/>
                        <a:t>Training for a longer period in the real environment with the real data and load to avoid glitches in early stages</a:t>
                      </a:r>
                      <a:endParaRPr sz="1300"/>
                    </a:p>
                    <a:p>
                      <a:pPr marL="0" lvl="0" indent="0" algn="l" rtl="0">
                        <a:spcBef>
                          <a:spcPts val="0"/>
                        </a:spcBef>
                        <a:spcAft>
                          <a:spcPts val="0"/>
                        </a:spcAft>
                        <a:buNone/>
                      </a:pPr>
                      <a:endParaRPr sz="1300"/>
                    </a:p>
                    <a:p>
                      <a:pPr marL="457200" lvl="0" indent="-311150" algn="l" rtl="0">
                        <a:spcBef>
                          <a:spcPts val="0"/>
                        </a:spcBef>
                        <a:spcAft>
                          <a:spcPts val="0"/>
                        </a:spcAft>
                        <a:buSzPts val="1300"/>
                        <a:buChar char="●"/>
                      </a:pPr>
                      <a:r>
                        <a:rPr lang="en-US" sz="1300"/>
                        <a:t>Performing </a:t>
                      </a:r>
                      <a:r>
                        <a:rPr lang="en-US" sz="1300">
                          <a:solidFill>
                            <a:schemeClr val="dk1"/>
                          </a:solidFill>
                        </a:rPr>
                        <a:t>A/B Testing will</a:t>
                      </a:r>
                      <a:r>
                        <a:rPr lang="en-US" sz="1300"/>
                        <a:t> help discover major bugs in the system without damaging the existing system</a:t>
                      </a:r>
                      <a:endParaRPr sz="1300"/>
                    </a:p>
                    <a:p>
                      <a:pPr marL="457200" lvl="0" indent="0" algn="l" rtl="0">
                        <a:spcBef>
                          <a:spcPts val="0"/>
                        </a:spcBef>
                        <a:spcAft>
                          <a:spcPts val="0"/>
                        </a:spcAft>
                        <a:buNone/>
                      </a:pPr>
                      <a:endParaRPr sz="1300">
                        <a:highlight>
                          <a:srgbClr val="FFFF00"/>
                        </a:highlight>
                      </a:endParaRPr>
                    </a:p>
                    <a:p>
                      <a:pPr marL="457200" lvl="0" indent="-311150" algn="l" rtl="0">
                        <a:spcBef>
                          <a:spcPts val="0"/>
                        </a:spcBef>
                        <a:spcAft>
                          <a:spcPts val="0"/>
                        </a:spcAft>
                        <a:buSzPts val="1300"/>
                        <a:buChar char="●"/>
                      </a:pPr>
                      <a:r>
                        <a:rPr lang="en-US" sz="1300"/>
                        <a:t>Individual and Institutional donations, request for government grants, collaborating with other non profit organizations can help them improve their financial status</a:t>
                      </a:r>
                      <a:endParaRPr sz="1300"/>
                    </a:p>
                  </a:txBody>
                  <a:tcPr marL="91425" marR="91425" marT="91425" marB="91425">
                    <a:lnL w="19050"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sp>
        <p:nvSpPr>
          <p:cNvPr id="145" name="Google Shape;145;p19"/>
          <p:cNvSpPr/>
          <p:nvPr/>
        </p:nvSpPr>
        <p:spPr>
          <a:xfrm>
            <a:off x="266700" y="0"/>
            <a:ext cx="8610371" cy="2753936"/>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6" name="Google Shape;146;p19"/>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47" name="Google Shape;147;p19"/>
          <p:cNvSpPr txBox="1">
            <a:spLocks noGrp="1"/>
          </p:cNvSpPr>
          <p:nvPr>
            <p:ph type="title"/>
          </p:nvPr>
        </p:nvSpPr>
        <p:spPr>
          <a:xfrm>
            <a:off x="628651" y="826680"/>
            <a:ext cx="7890198"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3500"/>
              <a:buFont typeface="Calibri"/>
              <a:buNone/>
            </a:pPr>
            <a:r>
              <a:rPr lang="en-US" sz="3500">
                <a:solidFill>
                  <a:srgbClr val="FFFFFF"/>
                </a:solidFill>
              </a:rPr>
              <a:t>Recommendation- Future Enhancements</a:t>
            </a:r>
            <a:endParaRPr/>
          </a:p>
        </p:txBody>
      </p:sp>
      <p:sp>
        <p:nvSpPr>
          <p:cNvPr id="148" name="Google Shape;148;p19"/>
          <p:cNvSpPr txBox="1">
            <a:spLocks noGrp="1"/>
          </p:cNvSpPr>
          <p:nvPr>
            <p:ph type="body" idx="1"/>
          </p:nvPr>
        </p:nvSpPr>
        <p:spPr>
          <a:xfrm>
            <a:off x="884419" y="3092970"/>
            <a:ext cx="7375161" cy="269397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a:p>
            <a:pPr marL="228600" lvl="0" indent="-146050" algn="l" rtl="0">
              <a:lnSpc>
                <a:spcPct val="90000"/>
              </a:lnSpc>
              <a:spcBef>
                <a:spcPts val="1000"/>
              </a:spcBef>
              <a:spcAft>
                <a:spcPts val="0"/>
              </a:spcAft>
              <a:buClr>
                <a:schemeClr val="dk1"/>
              </a:buClr>
              <a:buSzPts val="1300"/>
              <a:buNone/>
            </a:pPr>
            <a:endParaRPr sz="1300">
              <a:solidFill>
                <a:srgbClr val="000000"/>
              </a:solidFill>
            </a:endParaRPr>
          </a:p>
        </p:txBody>
      </p:sp>
      <p:sp>
        <p:nvSpPr>
          <p:cNvPr id="149" name="Google Shape;149;p19"/>
          <p:cNvSpPr txBox="1"/>
          <p:nvPr/>
        </p:nvSpPr>
        <p:spPr>
          <a:xfrm>
            <a:off x="569425" y="2522211"/>
            <a:ext cx="7815600" cy="3835500"/>
          </a:xfrm>
          <a:prstGeom prst="rect">
            <a:avLst/>
          </a:prstGeom>
          <a:noFill/>
          <a:ln>
            <a:noFill/>
          </a:ln>
        </p:spPr>
        <p:txBody>
          <a:bodyPr spcFirstLastPara="1" wrap="square" lIns="91425" tIns="45700" rIns="91425" bIns="45700" anchor="t" anchorCtr="0">
            <a:noAutofit/>
          </a:bodyPr>
          <a:lstStyle/>
          <a:p>
            <a:pPr marL="457200" marR="0" lvl="0" indent="0" algn="l" rtl="0">
              <a:lnSpc>
                <a:spcPct val="70000"/>
              </a:lnSpc>
              <a:spcBef>
                <a:spcPts val="1000"/>
              </a:spcBef>
              <a:spcAft>
                <a:spcPts val="0"/>
              </a:spcAft>
              <a:buNone/>
            </a:pPr>
            <a:endParaRPr/>
          </a:p>
          <a:p>
            <a:pPr marL="457200" lvl="0" indent="-330200" algn="l" rtl="0">
              <a:spcBef>
                <a:spcPts val="0"/>
              </a:spcBef>
              <a:spcAft>
                <a:spcPts val="0"/>
              </a:spcAft>
              <a:buClr>
                <a:schemeClr val="dk1"/>
              </a:buClr>
              <a:buSzPts val="1600"/>
              <a:buChar char="●"/>
            </a:pPr>
            <a:r>
              <a:rPr lang="en-US" sz="1600" b="1">
                <a:solidFill>
                  <a:schemeClr val="dk1"/>
                </a:solidFill>
              </a:rPr>
              <a:t>Stabilize the existing system</a:t>
            </a:r>
            <a:r>
              <a:rPr lang="en-US" sz="1600">
                <a:solidFill>
                  <a:schemeClr val="dk1"/>
                </a:solidFill>
              </a:rPr>
              <a:t> before intake of any new patients.</a:t>
            </a:r>
            <a:endParaRPr sz="1600">
              <a:solidFill>
                <a:schemeClr val="dk1"/>
              </a:solidFill>
            </a:endParaRPr>
          </a:p>
          <a:p>
            <a:pPr marL="45720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US" sz="1600" b="1">
                <a:solidFill>
                  <a:schemeClr val="dk1"/>
                </a:solidFill>
              </a:rPr>
              <a:t>Change vendor:</a:t>
            </a:r>
            <a:r>
              <a:rPr lang="en-US" sz="1600">
                <a:solidFill>
                  <a:schemeClr val="dk1"/>
                </a:solidFill>
              </a:rPr>
              <a:t> As the contract is for one year. Switch vendor if eCW does not improve their quality and service.</a:t>
            </a:r>
            <a:endParaRPr sz="1600">
              <a:solidFill>
                <a:schemeClr val="dk1"/>
              </a:solidFill>
            </a:endParaRPr>
          </a:p>
          <a:p>
            <a:pPr marL="45720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US" sz="1600" b="1">
                <a:solidFill>
                  <a:schemeClr val="dk1"/>
                </a:solidFill>
              </a:rPr>
              <a:t>Incentivise physicians</a:t>
            </a:r>
            <a:r>
              <a:rPr lang="en-US" sz="1600">
                <a:solidFill>
                  <a:schemeClr val="dk1"/>
                </a:solidFill>
              </a:rPr>
              <a:t>: </a:t>
            </a:r>
            <a:endParaRPr sz="1600">
              <a:solidFill>
                <a:schemeClr val="dk1"/>
              </a:solidFill>
            </a:endParaRPr>
          </a:p>
          <a:p>
            <a:pPr marL="914400" lvl="1" indent="-330200" algn="l" rtl="0">
              <a:spcBef>
                <a:spcPts val="0"/>
              </a:spcBef>
              <a:spcAft>
                <a:spcPts val="0"/>
              </a:spcAft>
              <a:buClr>
                <a:schemeClr val="dk1"/>
              </a:buClr>
              <a:buSzPts val="1600"/>
              <a:buChar char="○"/>
            </a:pPr>
            <a:r>
              <a:rPr lang="en-US" sz="1600">
                <a:solidFill>
                  <a:schemeClr val="dk1"/>
                </a:solidFill>
              </a:rPr>
              <a:t>Provide incentives to physicians for increased workload. </a:t>
            </a:r>
            <a:endParaRPr sz="1600">
              <a:solidFill>
                <a:schemeClr val="dk1"/>
              </a:solidFill>
            </a:endParaRPr>
          </a:p>
          <a:p>
            <a:pPr marL="914400" lvl="1" indent="-330200" algn="l" rtl="0">
              <a:spcBef>
                <a:spcPts val="0"/>
              </a:spcBef>
              <a:spcAft>
                <a:spcPts val="0"/>
              </a:spcAft>
              <a:buClr>
                <a:schemeClr val="dk1"/>
              </a:buClr>
              <a:buSzPts val="1600"/>
              <a:buChar char="○"/>
            </a:pPr>
            <a:r>
              <a:rPr lang="en-US" sz="1600">
                <a:solidFill>
                  <a:schemeClr val="dk1"/>
                </a:solidFill>
              </a:rPr>
              <a:t>Make few doctors as the brand ambassadors for the change to educate other doctors.</a:t>
            </a:r>
            <a:endParaRPr sz="1600">
              <a:solidFill>
                <a:schemeClr val="dk1"/>
              </a:solidFill>
            </a:endParaRPr>
          </a:p>
          <a:p>
            <a:pPr marL="91440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US" sz="1600" b="1">
                <a:solidFill>
                  <a:schemeClr val="dk1"/>
                </a:solidFill>
              </a:rPr>
              <a:t>Increase Staff: </a:t>
            </a:r>
            <a:endParaRPr sz="1600" b="1">
              <a:solidFill>
                <a:schemeClr val="dk1"/>
              </a:solidFill>
            </a:endParaRPr>
          </a:p>
          <a:p>
            <a:pPr marL="914400" lvl="1" indent="-330200" algn="l" rtl="0">
              <a:spcBef>
                <a:spcPts val="0"/>
              </a:spcBef>
              <a:spcAft>
                <a:spcPts val="0"/>
              </a:spcAft>
              <a:buClr>
                <a:schemeClr val="dk1"/>
              </a:buClr>
              <a:buSzPts val="1600"/>
              <a:buChar char="○"/>
            </a:pPr>
            <a:r>
              <a:rPr lang="en-US" sz="1600" b="1">
                <a:solidFill>
                  <a:schemeClr val="dk1"/>
                </a:solidFill>
              </a:rPr>
              <a:t>Hire technical assistants</a:t>
            </a:r>
            <a:r>
              <a:rPr lang="en-US" sz="1600">
                <a:solidFill>
                  <a:schemeClr val="dk1"/>
                </a:solidFill>
              </a:rPr>
              <a:t> - Reduce the workload on the physicians by delegating the digital entry tasks to a technical assistant </a:t>
            </a:r>
            <a:endParaRPr sz="1600">
              <a:solidFill>
                <a:schemeClr val="dk1"/>
              </a:solidFill>
            </a:endParaRPr>
          </a:p>
          <a:p>
            <a:pPr marL="914400" lvl="1" indent="-330200" algn="l" rtl="0">
              <a:spcBef>
                <a:spcPts val="0"/>
              </a:spcBef>
              <a:spcAft>
                <a:spcPts val="0"/>
              </a:spcAft>
              <a:buClr>
                <a:schemeClr val="dk1"/>
              </a:buClr>
              <a:buSzPts val="1600"/>
              <a:buChar char="○"/>
            </a:pPr>
            <a:r>
              <a:rPr lang="en-US" sz="1600">
                <a:solidFill>
                  <a:schemeClr val="dk1"/>
                </a:solidFill>
              </a:rPr>
              <a:t>Maintain an in house customer support.</a:t>
            </a:r>
            <a:endParaRPr sz="1600">
              <a:solidFill>
                <a:schemeClr val="dk1"/>
              </a:solidFill>
            </a:endParaRPr>
          </a:p>
          <a:p>
            <a:pPr marL="45720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endParaRPr sz="1600">
              <a:solidFill>
                <a:schemeClr val="dk1"/>
              </a:solidFill>
              <a:latin typeface="Calibri"/>
              <a:ea typeface="Calibri"/>
              <a:cs typeface="Calibri"/>
              <a:sym typeface="Calibri"/>
            </a:endParaRPr>
          </a:p>
          <a:p>
            <a:pPr marL="0" lvl="0" indent="0" algn="l" rtl="0">
              <a:spcBef>
                <a:spcPts val="0"/>
              </a:spcBef>
              <a:spcAft>
                <a:spcPts val="0"/>
              </a:spcAft>
              <a:buNone/>
            </a:pPr>
            <a:endParaRPr sz="133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sp>
        <p:nvSpPr>
          <p:cNvPr id="154" name="Google Shape;154;p20"/>
          <p:cNvSpPr/>
          <p:nvPr/>
        </p:nvSpPr>
        <p:spPr>
          <a:xfrm>
            <a:off x="356616" y="0"/>
            <a:ext cx="81828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55" name="Google Shape;155;p20"/>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56" name="Google Shape;156;p20"/>
          <p:cNvSpPr txBox="1">
            <a:spLocks noGrp="1"/>
          </p:cNvSpPr>
          <p:nvPr>
            <p:ph type="ctrTitle"/>
          </p:nvPr>
        </p:nvSpPr>
        <p:spPr>
          <a:xfrm>
            <a:off x="2393850" y="2757844"/>
            <a:ext cx="4464300" cy="10362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3300"/>
              <a:buFont typeface="Calibri"/>
              <a:buNone/>
            </a:pPr>
            <a:r>
              <a:rPr lang="en-US">
                <a:solidFill>
                  <a:srgbClr val="FFFFFF"/>
                </a:solidFill>
              </a:rPr>
              <a:t>Thank You</a:t>
            </a:r>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991</Words>
  <Application>Microsoft Macintosh PowerPoint</Application>
  <PresentationFormat>On-screen Show (4:3)</PresentationFormat>
  <Paragraphs>127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Montserrat</vt:lpstr>
      <vt:lpstr>Arial</vt:lpstr>
      <vt:lpstr>Office Theme</vt:lpstr>
      <vt:lpstr>Implementing an Electronic Health Record at the Central City Medical Group</vt:lpstr>
      <vt:lpstr>Reasons for implementing the EMR System </vt:lpstr>
      <vt:lpstr>How CCMG was well positioned?</vt:lpstr>
      <vt:lpstr>How CCMG was poorly positioned ?</vt:lpstr>
      <vt:lpstr>What Went Well During Implementation</vt:lpstr>
      <vt:lpstr>Current System: Improvement in Implementation</vt:lpstr>
      <vt:lpstr>Recommendation- Future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an Electronic Health Record at the Central City Medical Group</dc:title>
  <cp:lastModifiedBy>Heremagalur Sridhar, Sheethal</cp:lastModifiedBy>
  <cp:revision>1</cp:revision>
  <dcterms:modified xsi:type="dcterms:W3CDTF">2019-11-12T01:35:49Z</dcterms:modified>
</cp:coreProperties>
</file>