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B9ED-BCD6-3947-A31E-F82314A65253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D4C7-5DDD-614E-8139-2108AB58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CD4C7-5DDD-614E-8139-2108AB5842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9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3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733723-B5DE-C142-827E-6A21539892AA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2DAF904-94A4-7B42-A745-73F52B0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CDF56-A2F3-F243-9195-FD5AF8AA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Prostate Cancer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DC05D-AA1C-1E43-97AA-4D1DB8F68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 cap="none">
                <a:solidFill>
                  <a:schemeClr val="tx2"/>
                </a:solidFill>
              </a:rPr>
              <a:t>Sheethal Sridhar</a:t>
            </a:r>
          </a:p>
        </p:txBody>
      </p:sp>
    </p:spTree>
    <p:extLst>
      <p:ext uri="{BB962C8B-B14F-4D97-AF65-F5344CB8AC3E}">
        <p14:creationId xmlns:p14="http://schemas.microsoft.com/office/powerpoint/2010/main" val="371847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6692E83F-28DD-C24B-85D8-4EA554DF1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000" y="384432"/>
            <a:ext cx="7870782" cy="605367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48B8BAD-B716-894B-BEE2-25E9C847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495" y="2131227"/>
            <a:ext cx="3529869" cy="2404172"/>
          </a:xfrm>
        </p:spPr>
        <p:txBody>
          <a:bodyPr/>
          <a:lstStyle/>
          <a:p>
            <a:r>
              <a:rPr lang="en-US" sz="1800" dirty="0">
                <a:solidFill>
                  <a:srgbClr val="EBEBEB"/>
                </a:solidFill>
              </a:rPr>
              <a:t>Initial Data -15385 </a:t>
            </a:r>
            <a:r>
              <a:rPr lang="en-US" sz="1800" dirty="0" err="1">
                <a:solidFill>
                  <a:srgbClr val="EBEBEB"/>
                </a:solidFill>
              </a:rPr>
              <a:t>obs</a:t>
            </a:r>
            <a:r>
              <a:rPr lang="en-US" sz="1800" dirty="0">
                <a:solidFill>
                  <a:srgbClr val="EBEBEB"/>
                </a:solidFill>
              </a:rPr>
              <a:t> of  33 variables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After removal of NAs there are 8955 </a:t>
            </a:r>
            <a:r>
              <a:rPr lang="en-US" sz="1800" dirty="0" err="1">
                <a:solidFill>
                  <a:schemeClr val="bg1"/>
                </a:solidFill>
              </a:rPr>
              <a:t>obs</a:t>
            </a:r>
            <a:r>
              <a:rPr lang="en-US" sz="1800" dirty="0">
                <a:solidFill>
                  <a:schemeClr val="bg1"/>
                </a:solidFill>
              </a:rPr>
              <a:t> of  34 variables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C6E83-E528-CC4E-BF5F-F1649628E634}"/>
              </a:ext>
            </a:extLst>
          </p:cNvPr>
          <p:cNvSpPr txBox="1"/>
          <p:nvPr/>
        </p:nvSpPr>
        <p:spPr>
          <a:xfrm>
            <a:off x="8307922" y="1307111"/>
            <a:ext cx="3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8932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B4D8-B378-214F-857B-2268311C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6297"/>
            <a:ext cx="8761413" cy="9576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Descriptive statistics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BCA7F89-4858-E940-8991-5209D251B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11400"/>
            <a:ext cx="8014446" cy="4343400"/>
          </a:xfrm>
        </p:spPr>
      </p:pic>
    </p:spTree>
    <p:extLst>
      <p:ext uri="{BB962C8B-B14F-4D97-AF65-F5344CB8AC3E}">
        <p14:creationId xmlns:p14="http://schemas.microsoft.com/office/powerpoint/2010/main" val="307275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6641BBB-6001-47E1-A00B-E4408A1F0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26006A-5002-4668-94B6-88665E953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7432347-8AAE-493A-A61B-3FC83B937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3E0F2CE-506B-4AC2-AD66-ED4B958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EC7DE3-68A9-4BA9-87A4-4B67A69C2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C3C955C4-74A8-49BE-A7B0-5F035193A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FA6F8920-FF20-4188-891D-124D9879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AE2A818B-7E83-486E-9ED6-C87BB45EC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C6C40D-09F8-1941-848A-BD5E13F4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 Univariate Analysis</a:t>
            </a:r>
          </a:p>
        </p:txBody>
      </p:sp>
      <p:sp>
        <p:nvSpPr>
          <p:cNvPr id="43" name="Content Placeholder 29">
            <a:extLst>
              <a:ext uri="{FF2B5EF4-FFF2-40B4-BE49-F238E27FC236}">
                <a16:creationId xmlns:a16="http://schemas.microsoft.com/office/drawing/2014/main" id="{E7375AFE-B5E3-4879-8637-FCD6CD45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 group &lt;=85 years has maximum number of patients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Most of the cancer patients are of race category 4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B5F7FE3-44C6-874C-B20A-B0B48CDE0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3" r="4" b="4"/>
          <a:stretch/>
        </p:blipFill>
        <p:spPr>
          <a:xfrm>
            <a:off x="8726098" y="767625"/>
            <a:ext cx="3113903" cy="2542297"/>
          </a:xfrm>
          <a:prstGeom prst="rect">
            <a:avLst/>
          </a:prstGeom>
        </p:spPr>
      </p:pic>
      <p:pic>
        <p:nvPicPr>
          <p:cNvPr id="25" name="Picture 2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4EE69DA-CF5E-8445-B226-F6430A9E2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02" b="-5"/>
          <a:stretch/>
        </p:blipFill>
        <p:spPr>
          <a:xfrm>
            <a:off x="5334476" y="685035"/>
            <a:ext cx="3113904" cy="254231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C37987F-89C0-4AA5-894B-E292C61FD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FF8009-A6A1-724B-9546-D4E943657C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47" b="4"/>
          <a:stretch/>
        </p:blipFill>
        <p:spPr>
          <a:xfrm>
            <a:off x="5237538" y="3477503"/>
            <a:ext cx="3297342" cy="2542297"/>
          </a:xfrm>
          <a:prstGeom prst="rect">
            <a:avLst/>
          </a:prstGeom>
        </p:spPr>
      </p:pic>
      <p:pic>
        <p:nvPicPr>
          <p:cNvPr id="2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3431F-0E6A-4249-B3F5-836F4E9F4F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134" b="-4"/>
          <a:stretch/>
        </p:blipFill>
        <p:spPr>
          <a:xfrm>
            <a:off x="8741038" y="3428999"/>
            <a:ext cx="3113904" cy="25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EB9487-0C07-4E10-95A2-93C2106DA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63A221-C2F0-473A-B5BE-124EF278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DA78171-3062-47B4-BB1B-D100BCF83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Content Placeholder 15">
            <a:extLst>
              <a:ext uri="{FF2B5EF4-FFF2-40B4-BE49-F238E27FC236}">
                <a16:creationId xmlns:a16="http://schemas.microsoft.com/office/drawing/2014/main" id="{2573861D-005D-45AA-86B7-9421B47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849754"/>
            <a:ext cx="3133726" cy="25422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Size of the primary tumor one year after diagnosis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Level of PSA in blood one year after diagnosis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30FBDD7-E22E-C144-AA13-16D4C22D5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69" b="1"/>
          <a:stretch/>
        </p:blipFill>
        <p:spPr>
          <a:xfrm>
            <a:off x="8472236" y="849755"/>
            <a:ext cx="3113903" cy="2542290"/>
          </a:xfrm>
          <a:prstGeom prst="rect">
            <a:avLst/>
          </a:prstGeom>
        </p:spPr>
      </p:pic>
      <p:pic>
        <p:nvPicPr>
          <p:cNvPr id="1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4A4DD-0458-9A4B-ABF3-DF63FCEE0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85" b="-2"/>
          <a:stretch/>
        </p:blipFill>
        <p:spPr>
          <a:xfrm>
            <a:off x="5079925" y="849755"/>
            <a:ext cx="3113904" cy="25422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3A2AE2-14E7-4A11-9786-6A0445243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C2B006B-59F6-6042-B5A6-66F537FFF3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889" b="-4"/>
          <a:stretch/>
        </p:blipFill>
        <p:spPr>
          <a:xfrm>
            <a:off x="8472236" y="3477511"/>
            <a:ext cx="3113903" cy="25422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0786D-70C2-1C48-A8F7-62FEF2ECEE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204" b="6"/>
          <a:stretch/>
        </p:blipFill>
        <p:spPr>
          <a:xfrm>
            <a:off x="5079925" y="3477511"/>
            <a:ext cx="3113904" cy="2542289"/>
          </a:xfrm>
          <a:prstGeom prst="rect">
            <a:avLst/>
          </a:prstGeom>
        </p:spPr>
      </p:pic>
      <p:pic>
        <p:nvPicPr>
          <p:cNvPr id="40" name="Content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1DE7F-DEFC-C642-A8FA-9E83B3C5B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3568700"/>
            <a:ext cx="3338247" cy="26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A5BD34E-2001-414A-B23A-4D85BA711D30}"/>
              </a:ext>
            </a:extLst>
          </p:cNvPr>
          <p:cNvSpPr txBox="1">
            <a:spLocks/>
          </p:cNvSpPr>
          <p:nvPr/>
        </p:nvSpPr>
        <p:spPr>
          <a:xfrm>
            <a:off x="475155" y="723345"/>
            <a:ext cx="45148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chemeClr val="bg1"/>
                </a:solidFill>
              </a:rPr>
              <a:t>Anova Test Results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9804A47-4B45-6541-9F37-BD50E1491F32}"/>
              </a:ext>
            </a:extLst>
          </p:cNvPr>
          <p:cNvSpPr txBox="1">
            <a:spLocks/>
          </p:cNvSpPr>
          <p:nvPr/>
        </p:nvSpPr>
        <p:spPr>
          <a:xfrm>
            <a:off x="6191250" y="723345"/>
            <a:ext cx="45148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chemeClr val="bg1"/>
                </a:solidFill>
              </a:rPr>
              <a:t>Chi Square Test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E427F-BCA6-9B4B-880A-71FBC33576C4}"/>
              </a:ext>
            </a:extLst>
          </p:cNvPr>
          <p:cNvSpPr txBox="1"/>
          <p:nvPr/>
        </p:nvSpPr>
        <p:spPr>
          <a:xfrm>
            <a:off x="6324599" y="2743200"/>
            <a:ext cx="5538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Wingdings" pitchFamily="2" charset="2"/>
              <a:buChar char="Ø"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Significant </a:t>
            </a:r>
            <a:r>
              <a:rPr lang="en-US" b="1" kern="0" dirty="0">
                <a:solidFill>
                  <a:prstClr val="black"/>
                </a:solidFill>
              </a:rPr>
              <a:t>Variables: </a:t>
            </a:r>
            <a:r>
              <a:rPr lang="en-US" kern="0" dirty="0" err="1">
                <a:solidFill>
                  <a:prstClr val="black"/>
                </a:solidFill>
              </a:rPr>
              <a:t>gleason_score</a:t>
            </a:r>
            <a:r>
              <a:rPr lang="en-US" kern="0" dirty="0">
                <a:solidFill>
                  <a:prstClr val="black"/>
                </a:solidFill>
              </a:rPr>
              <a:t>, </a:t>
            </a:r>
            <a:r>
              <a:rPr lang="en-US" kern="0" dirty="0" err="1">
                <a:solidFill>
                  <a:prstClr val="black"/>
                </a:solidFill>
              </a:rPr>
              <a:t>t_score</a:t>
            </a:r>
            <a:r>
              <a:rPr lang="en-US" kern="0" dirty="0">
                <a:solidFill>
                  <a:prstClr val="black"/>
                </a:solidFill>
              </a:rPr>
              <a:t>, </a:t>
            </a:r>
            <a:r>
              <a:rPr lang="en-US" kern="0" dirty="0" err="1">
                <a:solidFill>
                  <a:prstClr val="black"/>
                </a:solidFill>
              </a:rPr>
              <a:t>n_score</a:t>
            </a:r>
            <a:r>
              <a:rPr lang="en-US" kern="0" dirty="0">
                <a:solidFill>
                  <a:prstClr val="black"/>
                </a:solidFill>
              </a:rPr>
              <a:t>, </a:t>
            </a:r>
            <a:r>
              <a:rPr lang="en-US" kern="0" dirty="0" err="1">
                <a:solidFill>
                  <a:prstClr val="black"/>
                </a:solidFill>
              </a:rPr>
              <a:t>m_score</a:t>
            </a:r>
            <a:r>
              <a:rPr lang="en-US" kern="0" dirty="0">
                <a:solidFill>
                  <a:prstClr val="black"/>
                </a:solidFill>
              </a:rPr>
              <a:t>, stage, </a:t>
            </a:r>
            <a:r>
              <a:rPr lang="en-US" kern="0" dirty="0" err="1">
                <a:solidFill>
                  <a:prstClr val="black"/>
                </a:solidFill>
              </a:rPr>
              <a:t>rd_thrpy</a:t>
            </a:r>
            <a:r>
              <a:rPr lang="en-US" kern="0" dirty="0">
                <a:solidFill>
                  <a:prstClr val="black"/>
                </a:solidFill>
              </a:rPr>
              <a:t>, </a:t>
            </a:r>
            <a:r>
              <a:rPr lang="en-US" kern="0" dirty="0" err="1">
                <a:solidFill>
                  <a:prstClr val="black"/>
                </a:solidFill>
              </a:rPr>
              <a:t>chm_thrpy</a:t>
            </a:r>
            <a:r>
              <a:rPr lang="en-US" kern="0" dirty="0">
                <a:solidFill>
                  <a:prstClr val="black"/>
                </a:solidFill>
              </a:rPr>
              <a:t>, </a:t>
            </a:r>
            <a:r>
              <a:rPr lang="en-US" kern="0" dirty="0" err="1">
                <a:solidFill>
                  <a:prstClr val="black"/>
                </a:solidFill>
              </a:rPr>
              <a:t>brch_thrpy</a:t>
            </a:r>
            <a:r>
              <a:rPr lang="en-US" kern="0" dirty="0">
                <a:solidFill>
                  <a:prstClr val="black"/>
                </a:solidFill>
              </a:rPr>
              <a:t>, </a:t>
            </a:r>
            <a:r>
              <a:rPr lang="en-US" kern="0" dirty="0" err="1">
                <a:solidFill>
                  <a:prstClr val="black"/>
                </a:solidFill>
              </a:rPr>
              <a:t>cry_thrpy</a:t>
            </a:r>
            <a:r>
              <a:rPr lang="en-US" kern="0" dirty="0">
                <a:solidFill>
                  <a:prstClr val="black"/>
                </a:solidFill>
              </a:rPr>
              <a:t> </a:t>
            </a:r>
            <a:r>
              <a:rPr lang="en-US" kern="0" dirty="0" err="1">
                <a:solidFill>
                  <a:prstClr val="black"/>
                </a:solidFill>
              </a:rPr>
              <a:t>etc</a:t>
            </a:r>
            <a:endParaRPr lang="en-US" kern="0" dirty="0">
              <a:solidFill>
                <a:prstClr val="black"/>
              </a:solidFill>
            </a:endParaRPr>
          </a:p>
          <a:p>
            <a:pPr marL="285750" lvl="0" indent="-285750" defTabSz="914400">
              <a:buFont typeface="Wingdings" pitchFamily="2" charset="2"/>
              <a:buChar char="Ø"/>
            </a:pP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lvl="0" indent="-285750" defTabSz="914400">
              <a:buFont typeface="Wingdings" pitchFamily="2" charset="2"/>
              <a:buChar char="Ø"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Insignificant </a:t>
            </a:r>
            <a:r>
              <a:rPr lang="en-US" b="1" kern="0" dirty="0">
                <a:solidFill>
                  <a:prstClr val="black"/>
                </a:solidFill>
              </a:rPr>
              <a:t>Variables: </a:t>
            </a:r>
            <a:r>
              <a:rPr lang="en-US" kern="0" dirty="0">
                <a:solidFill>
                  <a:prstClr val="black"/>
                </a:solidFill>
              </a:rPr>
              <a:t>age, race, </a:t>
            </a:r>
            <a:r>
              <a:rPr lang="en-US" kern="0" dirty="0" err="1">
                <a:solidFill>
                  <a:prstClr val="black"/>
                </a:solidFill>
              </a:rPr>
              <a:t>previous_cancer</a:t>
            </a:r>
            <a:r>
              <a:rPr lang="en-US" kern="0" dirty="0">
                <a:solidFill>
                  <a:prstClr val="black"/>
                </a:solidFill>
              </a:rPr>
              <a:t>, side, tea, </a:t>
            </a:r>
            <a:r>
              <a:rPr lang="en-US" kern="0" dirty="0" err="1">
                <a:solidFill>
                  <a:prstClr val="black"/>
                </a:solidFill>
              </a:rPr>
              <a:t>h_thrpy</a:t>
            </a:r>
            <a:r>
              <a:rPr lang="en-US" kern="0" dirty="0">
                <a:solidFill>
                  <a:prstClr val="black"/>
                </a:solidFill>
              </a:rPr>
              <a:t> and </a:t>
            </a:r>
            <a:r>
              <a:rPr lang="en-US" kern="0" dirty="0" err="1">
                <a:solidFill>
                  <a:prstClr val="black"/>
                </a:solidFill>
              </a:rPr>
              <a:t>rad_rem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BB7F69-01B9-A847-9478-694DB4A13BD6}"/>
              </a:ext>
            </a:extLst>
          </p:cNvPr>
          <p:cNvSpPr txBox="1"/>
          <p:nvPr/>
        </p:nvSpPr>
        <p:spPr>
          <a:xfrm>
            <a:off x="475155" y="2743200"/>
            <a:ext cx="553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Wingdings" pitchFamily="2" charset="2"/>
              <a:buChar char="Ø"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Significant Variables: </a:t>
            </a:r>
            <a:r>
              <a:rPr lang="en-US" kern="0" dirty="0" err="1">
                <a:solidFill>
                  <a:prstClr val="black"/>
                </a:solidFill>
              </a:rPr>
              <a:t>tumor_diagnosis</a:t>
            </a:r>
            <a:r>
              <a:rPr lang="en-US" kern="0" dirty="0">
                <a:solidFill>
                  <a:prstClr val="black"/>
                </a:solidFill>
              </a:rPr>
              <a:t>, tumor_1_year, </a:t>
            </a:r>
            <a:r>
              <a:rPr lang="en-US" kern="0" dirty="0" err="1">
                <a:solidFill>
                  <a:prstClr val="black"/>
                </a:solidFill>
              </a:rPr>
              <a:t>psa_diagnosis</a:t>
            </a:r>
            <a:r>
              <a:rPr lang="en-US" kern="0" dirty="0">
                <a:solidFill>
                  <a:prstClr val="black"/>
                </a:solidFill>
              </a:rPr>
              <a:t> and  psa_1_year</a:t>
            </a:r>
          </a:p>
          <a:p>
            <a:pPr marL="285750" lvl="0" indent="-285750" defTabSz="914400">
              <a:buFont typeface="Wingdings" pitchFamily="2" charset="2"/>
              <a:buChar char="Ø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Insignificant Variables: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height and weight</a:t>
            </a:r>
          </a:p>
        </p:txBody>
      </p:sp>
    </p:spTree>
    <p:extLst>
      <p:ext uri="{BB962C8B-B14F-4D97-AF65-F5344CB8AC3E}">
        <p14:creationId xmlns:p14="http://schemas.microsoft.com/office/powerpoint/2010/main" val="28132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C3A-41F2-1049-827E-E75CB9CD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7" y="540724"/>
            <a:ext cx="8761413" cy="706964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A0C4D0B-72D7-A945-9317-A3A0304B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76" y="1388167"/>
            <a:ext cx="2324100" cy="49530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4EADBB-8282-8741-9F97-2E1FCF57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" y="1300237"/>
            <a:ext cx="5186646" cy="5557763"/>
          </a:xfrm>
          <a:prstGeom prst="rect">
            <a:avLst/>
          </a:prstGeom>
        </p:spPr>
      </p:pic>
      <p:pic>
        <p:nvPicPr>
          <p:cNvPr id="22" name="Picture 2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54A2975-5EAC-8543-A99A-6FF9E52D0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50" y="2023946"/>
            <a:ext cx="6318250" cy="45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7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D2AF72-A0FB-1548-BB88-B1AC1C8F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346200"/>
            <a:ext cx="4400776" cy="455930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693366-3717-E04B-84CA-C0C75844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42" y="2813050"/>
            <a:ext cx="6720858" cy="1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A2F3-56E1-4E4D-8A4B-93D5ADAB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4CD554-7667-5F4A-952C-6B1CF8BE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61" y="2366435"/>
            <a:ext cx="19558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BBF9C5-E2AD-7B42-B263-B13BDA73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61" y="3617388"/>
            <a:ext cx="2336800" cy="69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69AF7-0F0D-F443-B9E5-2700AF4FDC40}"/>
              </a:ext>
            </a:extLst>
          </p:cNvPr>
          <p:cNvSpPr txBox="1"/>
          <p:nvPr/>
        </p:nvSpPr>
        <p:spPr>
          <a:xfrm>
            <a:off x="1154952" y="4652441"/>
            <a:ext cx="95257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Patients with the following conditions are less likely to survive: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Gleason score 9-10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N1 score( The cancer has spread to the regional (pelvic) lymph node(s).)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Metastatic prostate cancer (M1a, M1b and M1c)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Stage 4 – The cancer has spread beyond the prostate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6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173</Words>
  <Application>Microsoft Macintosh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Prostate Cancer Identification</vt:lpstr>
      <vt:lpstr>Initial Data -15385 obs of  33 variables  After removal of NAs there are 8955 obs of  34 variables</vt:lpstr>
      <vt:lpstr>Descriptive statistics </vt:lpstr>
      <vt:lpstr> Univariate Analysis</vt:lpstr>
      <vt:lpstr>PowerPoint Presentation</vt:lpstr>
      <vt:lpstr>PowerPoint Presentation</vt:lpstr>
      <vt:lpstr>Logistic Regression</vt:lpstr>
      <vt:lpstr>PowerPoint Presentation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Cancer Identification</dc:title>
  <dc:creator>Heremagalur Sridhar, Sheethal</dc:creator>
  <cp:lastModifiedBy>Heremagalur Sridhar, Sheethal</cp:lastModifiedBy>
  <cp:revision>5</cp:revision>
  <dcterms:created xsi:type="dcterms:W3CDTF">2019-03-11T02:05:27Z</dcterms:created>
  <dcterms:modified xsi:type="dcterms:W3CDTF">2019-03-11T17:59:45Z</dcterms:modified>
</cp:coreProperties>
</file>