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12192000"/>
  <p:notesSz cx="6858000" cy="9144000"/>
  <p:embeddedFontLst>
    <p:embeddedFont>
      <p:font typeface="Anton"/>
      <p:regular r:id="rId52"/>
    </p:embeddedFont>
    <p:embeddedFont>
      <p:font typeface="Teko"/>
      <p:regular r:id="rId53"/>
      <p:bold r:id="rId54"/>
    </p:embeddedFont>
    <p:embeddedFont>
      <p:font typeface="Baumans"/>
      <p:regular r:id="rId55"/>
    </p:embeddedFont>
    <p:embeddedFont>
      <p:font typeface="Arial Black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iuyriYTH6+9M0jtTAYySOKRw2/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6BE381-017F-4241-8118-EB9C59A91710}">
  <a:tblStyle styleId="{746BE381-017F-4241-8118-EB9C59A917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CECE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CECE7"/>
          </a:solidFill>
        </a:fill>
      </a:tcStyle>
    </a:firstRow>
    <a:neCell>
      <a:tcTxStyle/>
    </a:neCell>
    <a:nwCell>
      <a:tcTxStyle/>
    </a:nwCell>
  </a:tblStyle>
  <a:tblStyle styleId="{96E49A10-C469-426F-920E-C1269862ABF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BF1E8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BF1E8"/>
          </a:solidFill>
        </a:fill>
      </a:tcStyle>
    </a:firstRow>
    <a:neCell>
      <a:tcTxStyle/>
    </a:neCell>
    <a:nwCell>
      <a:tcTxStyle/>
    </a:nwCell>
  </a:tblStyle>
  <a:tblStyle styleId="{C99BAD8C-2854-4D36-9A35-D1DD1B54295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4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FF4E6"/>
          </a:solidFill>
        </a:fill>
      </a:tcStyle>
    </a:firstRow>
    <a:neCell>
      <a:tcTxStyle/>
    </a:neCell>
    <a:nwCell>
      <a:tcTxStyle/>
    </a:nwCell>
  </a:tblStyle>
  <a:tblStyle styleId="{4E5D0B1F-E92F-4892-BC39-18064A0A4380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0F0F0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0F0F0"/>
          </a:solidFill>
        </a:fill>
      </a:tcStyle>
    </a:firstRow>
    <a:neCell>
      <a:tcTxStyle/>
    </a:neCell>
    <a:nwCell>
      <a:tcTxStyle/>
    </a:nwCell>
  </a:tblStyle>
  <a:tblStyle styleId="{7B8A9F46-BE25-46D4-B49F-140ADC40EC6C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C3A284FA-5A0C-42E3-9B68-ED25C55E5AE8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3.xml"/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34" Type="http://schemas.openxmlformats.org/officeDocument/2006/relationships/slide" Target="slides/slide28.xml"/><Relationship Id="rId21" Type="http://schemas.openxmlformats.org/officeDocument/2006/relationships/slide" Target="slides/slide15.xml"/><Relationship Id="rId50" Type="http://schemas.openxmlformats.org/officeDocument/2006/relationships/slide" Target="slides/slide44.xml"/><Relationship Id="rId55" Type="http://schemas.openxmlformats.org/officeDocument/2006/relationships/font" Target="fonts/Baumans-regular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4" Type="http://schemas.openxmlformats.org/officeDocument/2006/relationships/slide" Target="slides/slide18.xml"/><Relationship Id="rId53" Type="http://schemas.openxmlformats.org/officeDocument/2006/relationships/font" Target="fonts/Teko-regular.fntdata"/><Relationship Id="rId11" Type="http://schemas.openxmlformats.org/officeDocument/2006/relationships/slide" Target="slides/slide5.xml"/><Relationship Id="rId58" Type="http://schemas.openxmlformats.org/officeDocument/2006/relationships/customXml" Target="../customXml/item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43" Type="http://schemas.openxmlformats.org/officeDocument/2006/relationships/slide" Target="slides/slide37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56" Type="http://schemas.openxmlformats.org/officeDocument/2006/relationships/font" Target="fonts/ArialBlack-regular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59" Type="http://schemas.openxmlformats.org/officeDocument/2006/relationships/customXml" Target="../customXml/item2.xml"/><Relationship Id="rId41" Type="http://schemas.openxmlformats.org/officeDocument/2006/relationships/slide" Target="slides/slide35.xml"/><Relationship Id="rId20" Type="http://schemas.openxmlformats.org/officeDocument/2006/relationships/slide" Target="slides/slide14.xml"/><Relationship Id="rId54" Type="http://schemas.openxmlformats.org/officeDocument/2006/relationships/font" Target="fonts/Teko-bold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49" Type="http://schemas.openxmlformats.org/officeDocument/2006/relationships/slide" Target="slides/slide43.xml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7" Type="http://customschemas.google.com/relationships/presentationmetadata" Target="metadata"/><Relationship Id="rId15" Type="http://schemas.openxmlformats.org/officeDocument/2006/relationships/slide" Target="slides/slide9.xml"/><Relationship Id="rId44" Type="http://schemas.openxmlformats.org/officeDocument/2006/relationships/slide" Target="slides/slide38.xml"/><Relationship Id="rId31" Type="http://schemas.openxmlformats.org/officeDocument/2006/relationships/slide" Target="slides/slide25.xml"/><Relationship Id="rId52" Type="http://schemas.openxmlformats.org/officeDocument/2006/relationships/font" Target="fonts/Anton-regular.fntdata"/><Relationship Id="rId10" Type="http://schemas.openxmlformats.org/officeDocument/2006/relationships/slide" Target="slides/slide4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class object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https://kangax.github.io/compat-table/es6/</a:t>
            </a:r>
            <a:endParaRPr/>
          </a:p>
        </p:txBody>
      </p:sp>
      <p:sp>
        <p:nvSpPr>
          <p:cNvPr id="290" name="Google Shape;29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HTML?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is the standard markup language for creating Web pages.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stands for Hyper Text Markup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describes the structure of Web pages using markup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elements are the building blocks of HTML pages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elements are represented by tags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tags label pieces of content such as "heading", "paragraph", "table", and so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Browsers do not display the HTML tags, but use them to render the content of the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numeric value (e.g., 3, 5.3, or 45e8) double 8 byte =&gt; .1 + .2  = .3000000000000004 take care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every char 2 byte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string of alphanumeric characters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"Hello, World!", "555-1212" or "KA12V2B334")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or False values only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special keyword for the null value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special keyword for the unassigned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you redeclare a JavaScript variable, it will not lose its original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var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x=5;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the execution of the statements above, the variable x will still have the value of 5. The value of x is not reset (or cleared) when you redeclare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==  if different types evaluate to Number() if one of them is null return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&amp;&amp; return one of the parameters not bool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temp=120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newvar=(temp&gt;100) ? ”red” : “blue” // the value of newvar will be “red”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temp=20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newvar=(temp&gt;100) ? ”red” : “blue” // the value of newvar will be “blue”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 operator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 k=0, i, j=0;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2F5496"/>
                </a:solidFill>
              </a:rPr>
              <a:t> Example:</a:t>
            </a:r>
            <a:endParaRPr/>
          </a:p>
          <a:p>
            <a:pPr indent="-1270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2F5496"/>
                </a:solidFill>
              </a:rPr>
              <a:t>5 + 3 * 2 = 11 🡺 3*2=6 , then 6+5 = 11.</a:t>
            </a:r>
            <a:endParaRPr/>
          </a:p>
          <a:p>
            <a:pPr indent="-1270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2F5496"/>
                </a:solidFill>
              </a:rPr>
              <a:t>BUT</a:t>
            </a:r>
            <a:endParaRPr/>
          </a:p>
          <a:p>
            <a:pPr indent="-1270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2F5496"/>
                </a:solidFill>
              </a:rPr>
              <a:t>(5 + 3) * 2 = 16 🡺  5+3 = 8 , then 8*2 = 16.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(condition)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{ statements if condition is true;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{ statements if condition is false;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(expression)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case label1:statements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label2:statements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default : } </a:t>
            </a:r>
            <a:endParaRPr/>
          </a:p>
        </p:txBody>
      </p:sp>
      <p:sp>
        <p:nvSpPr>
          <p:cNvPr id="452" name="Google Shape;452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(condition)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{ statements if condition is true;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{ statements if condition is false;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(expression)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case label1:statements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label2:statements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default : } </a:t>
            </a:r>
            <a:endParaRPr/>
          </a:p>
        </p:txBody>
      </p:sp>
      <p:sp>
        <p:nvSpPr>
          <p:cNvPr id="480" name="Google Shape;480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3F4F"/>
                </a:solidFill>
              </a:rPr>
              <a:t>Scripting Language</a:t>
            </a:r>
            <a:endParaRPr/>
          </a:p>
          <a:p>
            <a:pPr indent="-457200" lvl="2" marL="857250" rtl="0" algn="l">
              <a:spcBef>
                <a:spcPts val="0"/>
              </a:spcBef>
              <a:spcAft>
                <a:spcPts val="0"/>
              </a:spcAft>
              <a:buClr>
                <a:srgbClr val="AC5B23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	Interpreted command by command, and remain in their original form.</a:t>
            </a:r>
            <a:endParaRPr/>
          </a:p>
          <a:p>
            <a:pPr indent="-198120" lvl="1" marL="640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F6D2A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3F4F"/>
                </a:solidFill>
              </a:rPr>
              <a:t>Programming Language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Clr>
                <a:srgbClr val="CF6D2A"/>
              </a:buClr>
              <a:buSzPts val="1200"/>
              <a:buFont typeface="Arial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Compiled, converted permanently into binary executable files (i.e., zeros and ones) before they are run.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3F4F"/>
                </a:solidFill>
              </a:rPr>
              <a:t>Markup Language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Clr>
                <a:srgbClr val="CF6D2A"/>
              </a:buClr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text-formatting language designed to transform raw text into structured documents, by inserting procedural and descriptive markup into the raw 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test string</a:t>
            </a:r>
            <a:r>
              <a:rPr lang="en-US"/>
              <a:t> </a:t>
            </a:r>
            <a:endParaRPr b="1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isNaN(0/0) //returns true</a:t>
            </a:r>
            <a:b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isNaN("348a") //returns true</a:t>
            </a:r>
            <a:b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isNaN(“back") //returns true</a:t>
            </a:r>
            <a:b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isNaN("348") //returns false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586" name="Google Shape;586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594" name="Google Shape;594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Mozaic first popular browser (images) 1993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Netscape 1995 (Mozaic Developers Head Hunting) font element and text formatting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1995 bring Berdan Eich(CTO of firefox) to developer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Scheme 1975 =&gt;  function as a First class object(Passed and returned from functions and can be property on class)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1989 by Xerox =&gt; First Prototypal Programing Language (No Classes it only objects that can inherits from object).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1992 sun bye small talk (oop language) &amp; self and create 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1995 sun decided to kill one of the types of programing =&gt; kill Prototypal (self)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Briden Eich create LiveScript from the best of the three languages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matthew.wagerfield.com/parallax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4.jpg"/><Relationship Id="rId6" Type="http://schemas.openxmlformats.org/officeDocument/2006/relationships/image" Target="../media/image9.jpg"/><Relationship Id="rId7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5.jp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gif"/><Relationship Id="rId4" Type="http://schemas.openxmlformats.org/officeDocument/2006/relationships/image" Target="../media/image7.gif"/><Relationship Id="rId5" Type="http://schemas.openxmlformats.org/officeDocument/2006/relationships/image" Target="../media/image16.png"/><Relationship Id="rId6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651" y="201782"/>
            <a:ext cx="6445070" cy="644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820" y="1661791"/>
            <a:ext cx="4762500" cy="476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10"/>
          <p:cNvGrpSpPr/>
          <p:nvPr/>
        </p:nvGrpSpPr>
        <p:grpSpPr>
          <a:xfrm>
            <a:off x="1280128" y="1100767"/>
            <a:ext cx="9785141" cy="2171361"/>
            <a:chOff x="342411" y="261318"/>
            <a:chExt cx="9785141" cy="2171361"/>
          </a:xfrm>
        </p:grpSpPr>
        <p:sp>
          <p:nvSpPr>
            <p:cNvPr id="203" name="Google Shape;203;p10"/>
            <p:cNvSpPr/>
            <p:nvPr/>
          </p:nvSpPr>
          <p:spPr>
            <a:xfrm>
              <a:off x="8591952" y="579478"/>
              <a:ext cx="1535600" cy="1535308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8643659" y="630664"/>
              <a:ext cx="1433162" cy="1432937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 txBox="1"/>
            <p:nvPr/>
          </p:nvSpPr>
          <p:spPr>
            <a:xfrm>
              <a:off x="8848535" y="835408"/>
              <a:ext cx="1023408" cy="1023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ECMAScript 6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 rot="2700000">
              <a:off x="7005728" y="579306"/>
              <a:ext cx="1535384" cy="1535384"/>
            </a:xfrm>
            <a:prstGeom prst="teardrop">
              <a:avLst>
                <a:gd fmla="val 100000" name="adj"/>
              </a:avLst>
            </a:prstGeom>
            <a:solidFill>
              <a:srgbClr val="DB78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7057326" y="630664"/>
              <a:ext cx="1433162" cy="1432937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 txBox="1"/>
            <p:nvPr/>
          </p:nvSpPr>
          <p:spPr>
            <a:xfrm>
              <a:off x="7262203" y="835408"/>
              <a:ext cx="1023408" cy="1023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V1.8.5 ECMAScript 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 rot="2700000">
              <a:off x="5419395" y="579306"/>
              <a:ext cx="1535384" cy="1535384"/>
            </a:xfrm>
            <a:prstGeom prst="teardrop">
              <a:avLst>
                <a:gd fmla="val 100000" name="adj"/>
              </a:avLst>
            </a:prstGeom>
            <a:solidFill>
              <a:srgbClr val="CB7C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5470994" y="630664"/>
              <a:ext cx="1433162" cy="1432937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5675871" y="835408"/>
              <a:ext cx="1023408" cy="1023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V1.6 ECMAScript for XML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 rot="2700000">
              <a:off x="3833063" y="579306"/>
              <a:ext cx="1535384" cy="1535384"/>
            </a:xfrm>
            <a:prstGeom prst="teardrop">
              <a:avLst>
                <a:gd fmla="val 100000" name="adj"/>
              </a:avLst>
            </a:prstGeom>
            <a:solidFill>
              <a:srgbClr val="BC85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3884662" y="630664"/>
              <a:ext cx="1433162" cy="1432937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0"/>
            <p:cNvSpPr txBox="1"/>
            <p:nvPr/>
          </p:nvSpPr>
          <p:spPr>
            <a:xfrm>
              <a:off x="4088563" y="835408"/>
              <a:ext cx="1023408" cy="1023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V1.5 ECMAScript 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 rot="2700000">
              <a:off x="2246731" y="579306"/>
              <a:ext cx="1535384" cy="1535384"/>
            </a:xfrm>
            <a:prstGeom prst="teardrop">
              <a:avLst>
                <a:gd fmla="val 100000" name="adj"/>
              </a:avLst>
            </a:prstGeom>
            <a:solidFill>
              <a:srgbClr val="AF939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2298330" y="630664"/>
              <a:ext cx="1433162" cy="1432937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 txBox="1"/>
            <p:nvPr/>
          </p:nvSpPr>
          <p:spPr>
            <a:xfrm>
              <a:off x="2502231" y="835408"/>
              <a:ext cx="1023408" cy="1023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V1.3 ECMAScript 1 &amp; 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2700000">
              <a:off x="660399" y="579306"/>
              <a:ext cx="1535384" cy="1535384"/>
            </a:xfrm>
            <a:prstGeom prst="teardrop">
              <a:avLst>
                <a:gd fmla="val 100000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711022" y="630664"/>
              <a:ext cx="1433162" cy="1432937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915899" y="835408"/>
              <a:ext cx="1023408" cy="1023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V1.0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/>
        </p:nvSpPr>
        <p:spPr>
          <a:xfrm>
            <a:off x="914400" y="674557"/>
            <a:ext cx="7638501" cy="11079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can do with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6927952" y="1782553"/>
            <a:ext cx="3686778" cy="11079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11"/>
          <p:cNvGrpSpPr/>
          <p:nvPr/>
        </p:nvGrpSpPr>
        <p:grpSpPr>
          <a:xfrm>
            <a:off x="1233636" y="2039424"/>
            <a:ext cx="4772975" cy="4629005"/>
            <a:chOff x="723971" y="761"/>
            <a:chExt cx="4772975" cy="4629005"/>
          </a:xfrm>
        </p:grpSpPr>
        <p:sp>
          <p:nvSpPr>
            <p:cNvPr id="229" name="Google Shape;229;p11"/>
            <p:cNvSpPr/>
            <p:nvPr/>
          </p:nvSpPr>
          <p:spPr>
            <a:xfrm>
              <a:off x="3658936" y="34350"/>
              <a:ext cx="1145159" cy="114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 txBox="1"/>
            <p:nvPr/>
          </p:nvSpPr>
          <p:spPr>
            <a:xfrm>
              <a:off x="3658936" y="34350"/>
              <a:ext cx="1145159" cy="114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Infinite Scrolling</a:t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961289" y="761"/>
              <a:ext cx="4298340" cy="4298340"/>
            </a:xfrm>
            <a:custGeom>
              <a:rect b="b" l="l" r="r" t="t"/>
              <a:pathLst>
                <a:path extrusionOk="0" h="120000" w="120000">
                  <a:moveTo>
                    <a:pt x="108075" y="31586"/>
                  </a:moveTo>
                  <a:cubicBezTo>
                    <a:pt x="112359" y="38836"/>
                    <a:pt x="114949" y="46960"/>
                    <a:pt x="115650" y="55351"/>
                  </a:cubicBezTo>
                  <a:lnTo>
                    <a:pt x="119792" y="55388"/>
                  </a:lnTo>
                  <a:lnTo>
                    <a:pt x="112725" y="60464"/>
                  </a:lnTo>
                  <a:lnTo>
                    <a:pt x="105246" y="55260"/>
                  </a:lnTo>
                  <a:lnTo>
                    <a:pt x="109386" y="55296"/>
                  </a:lnTo>
                  <a:lnTo>
                    <a:pt x="109386" y="55296"/>
                  </a:lnTo>
                  <a:cubicBezTo>
                    <a:pt x="108695" y="48043"/>
                    <a:pt x="106415" y="41031"/>
                    <a:pt x="102708" y="34758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4351787" y="2166726"/>
              <a:ext cx="1145159" cy="114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 txBox="1"/>
            <p:nvPr/>
          </p:nvSpPr>
          <p:spPr>
            <a:xfrm>
              <a:off x="4351787" y="2166726"/>
              <a:ext cx="1145159" cy="114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Parallax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961289" y="761"/>
              <a:ext cx="4298340" cy="4298340"/>
            </a:xfrm>
            <a:custGeom>
              <a:rect b="b" l="l" r="r" t="t"/>
              <a:pathLst>
                <a:path extrusionOk="0" h="120000" w="120000">
                  <a:moveTo>
                    <a:pt x="104284" y="94022"/>
                  </a:moveTo>
                  <a:lnTo>
                    <a:pt x="104284" y="94022"/>
                  </a:lnTo>
                  <a:cubicBezTo>
                    <a:pt x="98369" y="101721"/>
                    <a:pt x="90549" y="107745"/>
                    <a:pt x="81595" y="111499"/>
                  </a:cubicBezTo>
                  <a:lnTo>
                    <a:pt x="82839" y="115450"/>
                  </a:lnTo>
                  <a:lnTo>
                    <a:pt x="75829" y="110295"/>
                  </a:lnTo>
                  <a:lnTo>
                    <a:pt x="78472" y="101575"/>
                  </a:lnTo>
                  <a:lnTo>
                    <a:pt x="79715" y="105524"/>
                  </a:lnTo>
                  <a:lnTo>
                    <a:pt x="79715" y="105524"/>
                  </a:lnTo>
                  <a:cubicBezTo>
                    <a:pt x="87450" y="102174"/>
                    <a:pt x="94205" y="96908"/>
                    <a:pt x="99340" y="90224"/>
                  </a:cubicBezTo>
                  <a:close/>
                </a:path>
              </a:pathLst>
            </a:custGeom>
            <a:solidFill>
              <a:srgbClr val="85F01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2537879" y="3484607"/>
              <a:ext cx="1145159" cy="114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 txBox="1"/>
            <p:nvPr/>
          </p:nvSpPr>
          <p:spPr>
            <a:xfrm>
              <a:off x="2537879" y="3484607"/>
              <a:ext cx="1145159" cy="114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Games</a:t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961289" y="761"/>
              <a:ext cx="4298340" cy="4298340"/>
            </a:xfrm>
            <a:custGeom>
              <a:rect b="b" l="l" r="r" t="t"/>
              <a:pathLst>
                <a:path extrusionOk="0" h="120000" w="120000">
                  <a:moveTo>
                    <a:pt x="43235" y="113268"/>
                  </a:moveTo>
                  <a:lnTo>
                    <a:pt x="43235" y="113268"/>
                  </a:lnTo>
                  <a:cubicBezTo>
                    <a:pt x="33974" y="110353"/>
                    <a:pt x="25633" y="105074"/>
                    <a:pt x="19034" y="97952"/>
                  </a:cubicBezTo>
                  <a:lnTo>
                    <a:pt x="15750" y="100475"/>
                  </a:lnTo>
                  <a:lnTo>
                    <a:pt x="18188" y="92123"/>
                  </a:lnTo>
                  <a:lnTo>
                    <a:pt x="27285" y="91613"/>
                  </a:lnTo>
                  <a:lnTo>
                    <a:pt x="24002" y="94136"/>
                  </a:lnTo>
                  <a:lnTo>
                    <a:pt x="24002" y="94136"/>
                  </a:lnTo>
                  <a:cubicBezTo>
                    <a:pt x="29802" y="100253"/>
                    <a:pt x="37066" y="104791"/>
                    <a:pt x="45107" y="107321"/>
                  </a:cubicBezTo>
                  <a:close/>
                </a:path>
              </a:pathLst>
            </a:custGeom>
            <a:solidFill>
              <a:srgbClr val="21E1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723971" y="2166726"/>
              <a:ext cx="1145159" cy="114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 txBox="1"/>
            <p:nvPr/>
          </p:nvSpPr>
          <p:spPr>
            <a:xfrm>
              <a:off x="723971" y="2166726"/>
              <a:ext cx="1145159" cy="114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IOT</a:t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961289" y="761"/>
              <a:ext cx="4298340" cy="4298340"/>
            </a:xfrm>
            <a:custGeom>
              <a:rect b="b" l="l" r="r" t="t"/>
              <a:pathLst>
                <a:path extrusionOk="0" h="120000" w="120000">
                  <a:moveTo>
                    <a:pt x="4158" y="60492"/>
                  </a:moveTo>
                  <a:lnTo>
                    <a:pt x="4158" y="60492"/>
                  </a:lnTo>
                  <a:cubicBezTo>
                    <a:pt x="4084" y="52071"/>
                    <a:pt x="5915" y="43743"/>
                    <a:pt x="9515" y="36130"/>
                  </a:cubicBezTo>
                  <a:lnTo>
                    <a:pt x="5949" y="34023"/>
                  </a:lnTo>
                  <a:lnTo>
                    <a:pt x="14608" y="33172"/>
                  </a:lnTo>
                  <a:lnTo>
                    <a:pt x="18471" y="41424"/>
                  </a:lnTo>
                  <a:lnTo>
                    <a:pt x="14907" y="39318"/>
                  </a:lnTo>
                  <a:lnTo>
                    <a:pt x="14907" y="39318"/>
                  </a:lnTo>
                  <a:cubicBezTo>
                    <a:pt x="11869" y="45940"/>
                    <a:pt x="10328" y="53151"/>
                    <a:pt x="10392" y="60437"/>
                  </a:cubicBezTo>
                  <a:close/>
                </a:path>
              </a:pathLst>
            </a:custGeom>
            <a:solidFill>
              <a:srgbClr val="31D2C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416823" y="34350"/>
              <a:ext cx="1145159" cy="114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 txBox="1"/>
            <p:nvPr/>
          </p:nvSpPr>
          <p:spPr>
            <a:xfrm>
              <a:off x="1416823" y="34350"/>
              <a:ext cx="1145159" cy="114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Application</a:t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961289" y="761"/>
              <a:ext cx="4298340" cy="4298340"/>
            </a:xfrm>
            <a:custGeom>
              <a:rect b="b" l="l" r="r" t="t"/>
              <a:pathLst>
                <a:path extrusionOk="0" h="120000" w="120000">
                  <a:moveTo>
                    <a:pt x="43941" y="6515"/>
                  </a:moveTo>
                  <a:lnTo>
                    <a:pt x="43941" y="6515"/>
                  </a:lnTo>
                  <a:cubicBezTo>
                    <a:pt x="52743" y="3872"/>
                    <a:pt x="62062" y="3443"/>
                    <a:pt x="71070" y="5264"/>
                  </a:cubicBezTo>
                  <a:lnTo>
                    <a:pt x="72261" y="1297"/>
                  </a:lnTo>
                  <a:lnTo>
                    <a:pt x="75163" y="9500"/>
                  </a:lnTo>
                  <a:lnTo>
                    <a:pt x="68078" y="15229"/>
                  </a:lnTo>
                  <a:lnTo>
                    <a:pt x="69268" y="11264"/>
                  </a:lnTo>
                  <a:lnTo>
                    <a:pt x="69268" y="11264"/>
                  </a:lnTo>
                  <a:cubicBezTo>
                    <a:pt x="61439" y="9775"/>
                    <a:pt x="53366" y="10194"/>
                    <a:pt x="45734" y="12486"/>
                  </a:cubicBezTo>
                  <a:close/>
                </a:path>
              </a:pathLst>
            </a:custGeom>
            <a:solidFill>
              <a:srgbClr val="4371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4" name="Google Shape;2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7952" y="3505141"/>
            <a:ext cx="3686778" cy="254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81" y="429719"/>
            <a:ext cx="5677367" cy="390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5810" y="2824007"/>
            <a:ext cx="553410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/>
          <p:nvPr/>
        </p:nvSpPr>
        <p:spPr>
          <a:xfrm>
            <a:off x="1903664" y="4567751"/>
            <a:ext cx="2507738" cy="1107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8471940" y="1360742"/>
            <a:ext cx="1976118" cy="1107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748" y="870680"/>
            <a:ext cx="4916461" cy="4916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838200" y="18876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Case sensitive.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 Object-based.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Event-Driven.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Browser-Dependent.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Interpreted language.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Dynamic.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1598807" y="495951"/>
            <a:ext cx="8994385" cy="1107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Characteristics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/>
        </p:nvSpPr>
        <p:spPr>
          <a:xfrm>
            <a:off x="1409076" y="674557"/>
            <a:ext cx="7243393" cy="11079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we can write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5271541" y="1587683"/>
            <a:ext cx="5660076" cy="11079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Code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15"/>
          <p:cNvGrpSpPr/>
          <p:nvPr/>
        </p:nvGrpSpPr>
        <p:grpSpPr>
          <a:xfrm>
            <a:off x="2215681" y="3132944"/>
            <a:ext cx="7584086" cy="3079064"/>
            <a:chOff x="3799" y="0"/>
            <a:chExt cx="7584086" cy="3079064"/>
          </a:xfrm>
        </p:grpSpPr>
        <p:sp>
          <p:nvSpPr>
            <p:cNvPr id="271" name="Google Shape;271;p15"/>
            <p:cNvSpPr/>
            <p:nvPr/>
          </p:nvSpPr>
          <p:spPr>
            <a:xfrm>
              <a:off x="3799" y="0"/>
              <a:ext cx="3654981" cy="3079064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 txBox="1"/>
            <p:nvPr/>
          </p:nvSpPr>
          <p:spPr>
            <a:xfrm>
              <a:off x="3799" y="0"/>
              <a:ext cx="3654981" cy="923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 File</a:t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69297" y="924621"/>
              <a:ext cx="2923984" cy="928379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 txBox="1"/>
            <p:nvPr/>
          </p:nvSpPr>
          <p:spPr>
            <a:xfrm>
              <a:off x="396488" y="951812"/>
              <a:ext cx="2869602" cy="87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7625" lIns="63500" spcFirstLastPara="1" rIns="63500" wrap="square" tIns="4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Script Tag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 or Body</a:t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69297" y="1995828"/>
              <a:ext cx="2923984" cy="928379"/>
            </a:xfrm>
            <a:prstGeom prst="roundRect">
              <a:avLst>
                <a:gd fmla="val 10000" name="adj"/>
              </a:avLst>
            </a:prstGeom>
            <a:solidFill>
              <a:srgbClr val="44B7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 txBox="1"/>
            <p:nvPr/>
          </p:nvSpPr>
          <p:spPr>
            <a:xfrm>
              <a:off x="396488" y="2023019"/>
              <a:ext cx="2869602" cy="87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625" lIns="63500" spcFirstLastPara="1" rIns="63500" wrap="square" tIns="4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 Handling</a:t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932904" y="0"/>
              <a:ext cx="3654981" cy="3079064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 txBox="1"/>
            <p:nvPr/>
          </p:nvSpPr>
          <p:spPr>
            <a:xfrm>
              <a:off x="3932904" y="0"/>
              <a:ext cx="3654981" cy="923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External File</a:t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298402" y="923719"/>
              <a:ext cx="2923984" cy="2001391"/>
            </a:xfrm>
            <a:prstGeom prst="roundRect">
              <a:avLst>
                <a:gd fmla="val 10000" name="adj"/>
              </a:avLst>
            </a:prstGeom>
            <a:solidFill>
              <a:srgbClr val="6FAA4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 txBox="1"/>
            <p:nvPr/>
          </p:nvSpPr>
          <p:spPr>
            <a:xfrm>
              <a:off x="4357021" y="982338"/>
              <a:ext cx="2806746" cy="1884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625" lIns="63500" spcFirstLastPara="1" rIns="63500" wrap="square" tIns="4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Filename.js + Script tag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4697" y="403173"/>
            <a:ext cx="6135302" cy="5338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6"/>
          <p:cNvPicPr preferRelativeResize="0"/>
          <p:nvPr/>
        </p:nvPicPr>
        <p:blipFill rotWithShape="1">
          <a:blip r:embed="rId4">
            <a:alphaModFix/>
          </a:blip>
          <a:srcRect b="0" l="14772" r="19318" t="0"/>
          <a:stretch/>
        </p:blipFill>
        <p:spPr>
          <a:xfrm>
            <a:off x="1094282" y="1640439"/>
            <a:ext cx="4976734" cy="468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/>
        </p:nvSpPr>
        <p:spPr>
          <a:xfrm>
            <a:off x="2379931" y="2327239"/>
            <a:ext cx="7895446" cy="1862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C00000"/>
                </a:solidFill>
                <a:latin typeface="Baumans"/>
                <a:ea typeface="Baumans"/>
                <a:cs typeface="Baumans"/>
                <a:sym typeface="Baumans"/>
              </a:rPr>
              <a:t>ECMAScript</a:t>
            </a:r>
            <a:endParaRPr sz="8000">
              <a:solidFill>
                <a:srgbClr val="C00000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/>
          <p:nvPr/>
        </p:nvSpPr>
        <p:spPr>
          <a:xfrm rot="-5400000">
            <a:off x="1711873" y="2911969"/>
            <a:ext cx="3700372" cy="12003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18"/>
          <p:cNvGrpSpPr/>
          <p:nvPr/>
        </p:nvGrpSpPr>
        <p:grpSpPr>
          <a:xfrm>
            <a:off x="4730648" y="802800"/>
            <a:ext cx="3695530" cy="5418666"/>
            <a:chOff x="2187920" y="0"/>
            <a:chExt cx="3695530" cy="5418666"/>
          </a:xfrm>
        </p:grpSpPr>
        <p:sp>
          <p:nvSpPr>
            <p:cNvPr id="299" name="Google Shape;299;p18"/>
            <p:cNvSpPr/>
            <p:nvPr/>
          </p:nvSpPr>
          <p:spPr>
            <a:xfrm>
              <a:off x="2187920" y="1748061"/>
              <a:ext cx="2222122" cy="1922001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 txBox="1"/>
            <p:nvPr/>
          </p:nvSpPr>
          <p:spPr>
            <a:xfrm>
              <a:off x="2556135" y="2066545"/>
              <a:ext cx="1485692" cy="1285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</a:t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579287" y="828514"/>
              <a:ext cx="838515" cy="722308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392652" y="0"/>
              <a:ext cx="1820788" cy="1575206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2694396" y="261046"/>
              <a:ext cx="1217300" cy="1053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Type</a:t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4557864" y="2178846"/>
              <a:ext cx="838515" cy="722308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4062662" y="968857"/>
              <a:ext cx="1820788" cy="1575206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 txBox="1"/>
            <p:nvPr/>
          </p:nvSpPr>
          <p:spPr>
            <a:xfrm>
              <a:off x="4364406" y="1229903"/>
              <a:ext cx="1217300" cy="1053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3877886" y="3703117"/>
              <a:ext cx="838515" cy="722308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062662" y="2873519"/>
              <a:ext cx="1820788" cy="1575206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4364406" y="3134565"/>
              <a:ext cx="1217300" cy="1053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Value</a:t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392652" y="3843460"/>
              <a:ext cx="1820788" cy="1575206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 txBox="1"/>
            <p:nvPr/>
          </p:nvSpPr>
          <p:spPr>
            <a:xfrm>
              <a:off x="2694396" y="4104506"/>
              <a:ext cx="1217300" cy="1053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/>
        </p:nvSpPr>
        <p:spPr>
          <a:xfrm>
            <a:off x="692542" y="712172"/>
            <a:ext cx="6556923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Variables Names</a:t>
            </a:r>
            <a:endParaRPr b="1" sz="2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19"/>
          <p:cNvGrpSpPr/>
          <p:nvPr/>
        </p:nvGrpSpPr>
        <p:grpSpPr>
          <a:xfrm>
            <a:off x="2542728" y="2108826"/>
            <a:ext cx="8128000" cy="3763801"/>
            <a:chOff x="0" y="33023"/>
            <a:chExt cx="8128000" cy="3763801"/>
          </a:xfrm>
        </p:grpSpPr>
        <p:sp>
          <p:nvSpPr>
            <p:cNvPr id="318" name="Google Shape;318;p19"/>
            <p:cNvSpPr/>
            <p:nvPr/>
          </p:nvSpPr>
          <p:spPr>
            <a:xfrm>
              <a:off x="0" y="283943"/>
              <a:ext cx="8128000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406400" y="33023"/>
              <a:ext cx="5689600" cy="50184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 txBox="1"/>
            <p:nvPr/>
          </p:nvSpPr>
          <p:spPr>
            <a:xfrm>
              <a:off x="430898" y="57521"/>
              <a:ext cx="564060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First char  </a:t>
              </a: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a-z or A-Z or _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0" y="1055063"/>
              <a:ext cx="8128000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406400" y="804143"/>
              <a:ext cx="5689600" cy="50184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 txBox="1"/>
            <p:nvPr/>
          </p:nvSpPr>
          <p:spPr>
            <a:xfrm>
              <a:off x="430898" y="828641"/>
              <a:ext cx="564060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Other char </a:t>
              </a: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a-z or A-Z or _ or 0-9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0" y="1826183"/>
              <a:ext cx="8128000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406400" y="1575263"/>
              <a:ext cx="5689600" cy="50184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 txBox="1"/>
            <p:nvPr/>
          </p:nvSpPr>
          <p:spPr>
            <a:xfrm>
              <a:off x="430898" y="1599761"/>
              <a:ext cx="564060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 whitespaces</a:t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0" y="2597304"/>
              <a:ext cx="8128000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406400" y="2346384"/>
              <a:ext cx="5689600" cy="50184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 txBox="1"/>
            <p:nvPr/>
          </p:nvSpPr>
          <p:spPr>
            <a:xfrm>
              <a:off x="430898" y="2370882"/>
              <a:ext cx="564060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Avoid reserved words</a:t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0" y="3368424"/>
              <a:ext cx="8128000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406400" y="3117503"/>
              <a:ext cx="5689600" cy="50184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 txBox="1"/>
            <p:nvPr/>
          </p:nvSpPr>
          <p:spPr>
            <a:xfrm>
              <a:off x="430898" y="3142001"/>
              <a:ext cx="564060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Case-sensitive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5579622" y="1160899"/>
            <a:ext cx="468442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Nothing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with </a:t>
            </a:r>
            <a:r>
              <a:rPr b="1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b="1"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082793" y="4828152"/>
            <a:ext cx="102721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b="1" lang="en-US" sz="3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webpages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interactive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provide online programs.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489" y="918821"/>
            <a:ext cx="4805133" cy="334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/>
        </p:nvSpPr>
        <p:spPr>
          <a:xfrm>
            <a:off x="887414" y="2810795"/>
            <a:ext cx="4382931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20"/>
          <p:cNvGrpSpPr/>
          <p:nvPr/>
        </p:nvGrpSpPr>
        <p:grpSpPr>
          <a:xfrm>
            <a:off x="371561" y="628730"/>
            <a:ext cx="11067125" cy="5927415"/>
            <a:chOff x="-4975260" y="-762585"/>
            <a:chExt cx="11067125" cy="5927415"/>
          </a:xfrm>
        </p:grpSpPr>
        <p:sp>
          <p:nvSpPr>
            <p:cNvPr id="340" name="Google Shape;340;p20"/>
            <p:cNvSpPr/>
            <p:nvPr/>
          </p:nvSpPr>
          <p:spPr>
            <a:xfrm>
              <a:off x="-4975260" y="-762585"/>
              <a:ext cx="5927415" cy="5927415"/>
            </a:xfrm>
            <a:prstGeom prst="blockArc">
              <a:avLst>
                <a:gd fmla="val 18900000" name="adj1"/>
                <a:gd fmla="val 2700000" name="adj2"/>
                <a:gd fmla="val 364" name="adj3"/>
              </a:avLst>
            </a:pr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08817" y="200126"/>
              <a:ext cx="5783048" cy="400075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 txBox="1"/>
            <p:nvPr/>
          </p:nvSpPr>
          <p:spPr>
            <a:xfrm>
              <a:off x="308817" y="200126"/>
              <a:ext cx="5783048" cy="40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17550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Number</a:t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58769" y="150116"/>
              <a:ext cx="500094" cy="50009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71122" y="800592"/>
              <a:ext cx="5420743" cy="400075"/>
            </a:xfrm>
            <a:prstGeom prst="rect">
              <a:avLst/>
            </a:prstGeom>
            <a:solidFill>
              <a:srgbClr val="439A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 txBox="1"/>
            <p:nvPr/>
          </p:nvSpPr>
          <p:spPr>
            <a:xfrm>
              <a:off x="671122" y="800592"/>
              <a:ext cx="5420743" cy="40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17550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String</a:t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21074" y="750582"/>
              <a:ext cx="500094" cy="50009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9A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869663" y="1400617"/>
              <a:ext cx="5222202" cy="400075"/>
            </a:xfrm>
            <a:prstGeom prst="rect">
              <a:avLst/>
            </a:prstGeom>
            <a:solidFill>
              <a:srgbClr val="43BCB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869663" y="1400617"/>
              <a:ext cx="5222202" cy="40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17550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Boolean</a:t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19615" y="1350608"/>
              <a:ext cx="500094" cy="50009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3BCB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933055" y="2001084"/>
              <a:ext cx="5158810" cy="400075"/>
            </a:xfrm>
            <a:prstGeom prst="rect">
              <a:avLst/>
            </a:prstGeom>
            <a:solidFill>
              <a:srgbClr val="44B7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933055" y="2001084"/>
              <a:ext cx="5158810" cy="40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17550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Null (</a:t>
              </a:r>
              <a:r>
                <a:rPr b="0" i="0"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treated as an "empty" variable)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683008" y="1951074"/>
              <a:ext cx="500094" cy="50009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4B7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869663" y="2601550"/>
              <a:ext cx="5222202" cy="400075"/>
            </a:xfrm>
            <a:prstGeom prst="rect">
              <a:avLst/>
            </a:prstGeom>
            <a:solidFill>
              <a:srgbClr val="45B3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 txBox="1"/>
            <p:nvPr/>
          </p:nvSpPr>
          <p:spPr>
            <a:xfrm>
              <a:off x="869663" y="2601550"/>
              <a:ext cx="5222202" cy="40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17550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Undefined (NOT </a:t>
              </a:r>
              <a:r>
                <a:rPr b="0" i="0"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assigned yet</a:t>
              </a: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619615" y="2551540"/>
              <a:ext cx="500094" cy="50009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5B3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671122" y="3201575"/>
              <a:ext cx="5420743" cy="400075"/>
            </a:xfrm>
            <a:prstGeom prst="rect">
              <a:avLst/>
            </a:prstGeom>
            <a:solidFill>
              <a:srgbClr val="4CAF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 txBox="1"/>
            <p:nvPr/>
          </p:nvSpPr>
          <p:spPr>
            <a:xfrm>
              <a:off x="671122" y="3201575"/>
              <a:ext cx="5420743" cy="40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17550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NaN (Not a Number)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421074" y="3151566"/>
              <a:ext cx="500094" cy="50009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4CAF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308817" y="3802042"/>
              <a:ext cx="5783048" cy="400075"/>
            </a:xfrm>
            <a:prstGeom prst="rect">
              <a:avLst/>
            </a:prstGeom>
            <a:solidFill>
              <a:srgbClr val="6FAA4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308817" y="3802042"/>
              <a:ext cx="5783048" cy="40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17550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Objects</a:t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58769" y="3752032"/>
              <a:ext cx="500094" cy="50009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6FAA4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/>
        </p:nvSpPr>
        <p:spPr>
          <a:xfrm>
            <a:off x="1798817" y="719529"/>
            <a:ext cx="62872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		</a:t>
            </a:r>
            <a:r>
              <a:rPr b="1" lang="en-US" sz="8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 sz="8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b="1" lang="en-US" sz="8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lang="en-US" sz="8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8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 rot="5400000">
            <a:off x="3255784" y="2765032"/>
            <a:ext cx="2369100" cy="93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1"/>
          <p:cNvSpPr/>
          <p:nvPr/>
        </p:nvSpPr>
        <p:spPr>
          <a:xfrm rot="5400000">
            <a:off x="5590716" y="3149782"/>
            <a:ext cx="3138600" cy="93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3651543" y="4418579"/>
            <a:ext cx="166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1" sz="32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6310480" y="5188020"/>
            <a:ext cx="169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 rot="-5400000">
            <a:off x="7962541" y="2142511"/>
            <a:ext cx="4602542" cy="1200329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 rot="-5400000">
            <a:off x="7556943" y="3838331"/>
            <a:ext cx="3331681" cy="120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/>
          <p:nvPr/>
        </p:nvSpPr>
        <p:spPr>
          <a:xfrm>
            <a:off x="3789289" y="1201512"/>
            <a:ext cx="4689104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Disabled JS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788410" y="2933765"/>
            <a:ext cx="107719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&lt;noscript&gt;</a:t>
            </a:r>
            <a:r>
              <a:rPr b="1" lang="en-US" sz="66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any text</a:t>
            </a:r>
            <a:r>
              <a:rPr b="1" lang="en-US" sz="6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&lt;/noscript&gt;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/>
          <p:nvPr/>
        </p:nvSpPr>
        <p:spPr>
          <a:xfrm>
            <a:off x="3789289" y="690071"/>
            <a:ext cx="4115229" cy="12003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Comments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1749307" y="2112356"/>
            <a:ext cx="90415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1" lang="en-US" sz="8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single line of text  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2961978" y="3435795"/>
            <a:ext cx="576984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r>
              <a:rPr b="1" lang="en-US" sz="8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multiline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of text </a:t>
            </a:r>
            <a:r>
              <a:rPr b="1" lang="en-US" sz="8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r>
              <a:rPr b="1" lang="en-US" sz="8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24"/>
          <p:cNvGraphicFramePr/>
          <p:nvPr/>
        </p:nvGraphicFramePr>
        <p:xfrm>
          <a:off x="2203553" y="837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{746BE381-017F-4241-8118-EB9C59A91710}</a:tableStyleId>
              </a:tblPr>
              <a:tblGrid>
                <a:gridCol w="1344625"/>
                <a:gridCol w="3585650"/>
                <a:gridCol w="2241025"/>
                <a:gridCol w="1792825"/>
              </a:tblGrid>
              <a:tr h="62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Operator</a:t>
                      </a:r>
                      <a:endParaRPr b="1" sz="2400" u="none" cap="none" strike="noStrik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Description</a:t>
                      </a:r>
                      <a:endParaRPr b="1" sz="2400" u="none" cap="none" strike="noStrik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Example</a:t>
                      </a:r>
                      <a:endParaRPr b="1" sz="2400" u="none" cap="none" strike="noStrik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Result</a:t>
                      </a:r>
                      <a:endParaRPr b="1" sz="2400" u="none" cap="none" strike="noStrik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62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+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   Addition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x=y+2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x=7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62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-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   Subtraction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x=y-2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x=3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62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*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   Multiplication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x=y*2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x=10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62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/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   Division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x=y/2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x=2.5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88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%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   Modulus (division remainder)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x=y%2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x=1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62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++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   Increment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x=++y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x=6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62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--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   Decrement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x=--y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x=4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392" name="Google Shape;392;p24"/>
          <p:cNvSpPr txBox="1"/>
          <p:nvPr/>
        </p:nvSpPr>
        <p:spPr>
          <a:xfrm rot="-5400000">
            <a:off x="-1085837" y="3080370"/>
            <a:ext cx="5271000" cy="785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sz="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/>
        </p:nvSpPr>
        <p:spPr>
          <a:xfrm rot="-5400000">
            <a:off x="-1117098" y="3095846"/>
            <a:ext cx="5333400" cy="754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Assignment Operators</a:t>
            </a:r>
            <a:endParaRPr sz="700"/>
          </a:p>
        </p:txBody>
      </p:sp>
      <p:graphicFrame>
        <p:nvGraphicFramePr>
          <p:cNvPr id="398" name="Google Shape;398;p25"/>
          <p:cNvGraphicFramePr/>
          <p:nvPr/>
        </p:nvGraphicFramePr>
        <p:xfrm>
          <a:off x="2179040" y="837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{96E49A10-C469-426F-920E-C1269862ABF8}</a:tableStyleId>
              </a:tblPr>
              <a:tblGrid>
                <a:gridCol w="1463575"/>
                <a:gridCol w="2445650"/>
                <a:gridCol w="4974500"/>
              </a:tblGrid>
              <a:tr h="49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Operator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Example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Description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2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x =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Sets x to the value of y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Assigns the value of the right operand to the left operand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+=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x +=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i.e. x = x + y (15)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Adds together the operands and assigns the result to the left operand. 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–= 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x –=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i.e. x = x – y (5)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Subtracts the right operand from the left operand and assigns the result to the left operand.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*=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x *=  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i.e. x = x * y (50)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Multiplies together the operands and assigns the result to the left operand.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/=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x /=  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i.e. x = x / y (2)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Divides the left operand by the right operand and assigns the result to the left operand.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%=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x %=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i.e. x = x % y (0)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Divides the left operand by the right operand and assigns the result to the left operand. 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"/>
          <p:cNvSpPr txBox="1"/>
          <p:nvPr/>
        </p:nvSpPr>
        <p:spPr>
          <a:xfrm rot="-5400000">
            <a:off x="-1101710" y="3095845"/>
            <a:ext cx="5333400" cy="754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Operators</a:t>
            </a:r>
            <a:endParaRPr sz="900"/>
          </a:p>
        </p:txBody>
      </p:sp>
      <p:graphicFrame>
        <p:nvGraphicFramePr>
          <p:cNvPr id="405" name="Google Shape;405;p26"/>
          <p:cNvGraphicFramePr/>
          <p:nvPr/>
        </p:nvGraphicFramePr>
        <p:xfrm>
          <a:off x="2166001" y="806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{C99BAD8C-2854-4D36-9A35-D1DD1B542952}</a:tableStyleId>
              </a:tblPr>
              <a:tblGrid>
                <a:gridCol w="1567800"/>
                <a:gridCol w="4703400"/>
                <a:gridCol w="2640525"/>
              </a:tblGrid>
              <a:tr h="5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Operator</a:t>
                      </a:r>
                      <a:endParaRPr b="1" sz="2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Description</a:t>
                      </a:r>
                      <a:endParaRPr b="1" sz="2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Example</a:t>
                      </a:r>
                      <a:endParaRPr b="1" sz="2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</a:tr>
              <a:tr h="5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==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is equal to 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x==8 is false 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118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===</a:t>
                      </a:r>
                      <a:endParaRPr sz="28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is exactly equal to (value and   type)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x===5 is true</a:t>
                      </a:r>
                      <a:br>
                        <a:rPr lang="en-US" sz="2800" u="none" cap="none" strike="noStrike"/>
                      </a:br>
                      <a:r>
                        <a:rPr lang="en-US" sz="2800" u="none" cap="none" strike="noStrike"/>
                        <a:t>x==="5" is false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!=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is not equal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x!=8 is true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&gt;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is greater than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x&gt;8 is false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&lt;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is less than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x&lt;8 is true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&gt;=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is greater than or equal to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x&gt;=8 is false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&lt;=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  is less than or equal to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x&lt;=8 is true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/>
          <p:nvPr/>
        </p:nvSpPr>
        <p:spPr>
          <a:xfrm rot="-5400000">
            <a:off x="-1063336" y="3018951"/>
            <a:ext cx="5333449" cy="907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endParaRPr/>
          </a:p>
        </p:txBody>
      </p:sp>
      <p:graphicFrame>
        <p:nvGraphicFramePr>
          <p:cNvPr id="412" name="Google Shape;412;p27"/>
          <p:cNvGraphicFramePr/>
          <p:nvPr/>
        </p:nvGraphicFramePr>
        <p:xfrm>
          <a:off x="2162487" y="806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{4E5D0B1F-E92F-4892-BC39-18064A0A4380}</a:tableStyleId>
              </a:tblPr>
              <a:tblGrid>
                <a:gridCol w="1741400"/>
                <a:gridCol w="7143850"/>
              </a:tblGrid>
              <a:tr h="107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/>
                        <a:t>Operator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/>
                        <a:t>Definition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23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&amp;&amp;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Logical "AND" – returns true when both operands are true; otherwise it returns false (Gard Operator)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3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||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Logical "OR" – returns true if either operand is true. It only returns false when both operands are false (Default Operator)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7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!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Logical "NOT"—returns true if the operand is false and false if the operand is true. This is a unary operator and precedes the operand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/>
          <p:nvPr/>
        </p:nvSpPr>
        <p:spPr>
          <a:xfrm>
            <a:off x="2346584" y="1634960"/>
            <a:ext cx="7000634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Ternary Operator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1191684" y="3414214"/>
            <a:ext cx="93104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(condition) </a:t>
            </a:r>
            <a:r>
              <a:rPr b="1" lang="en-US" sz="7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b="1" lang="en-US" sz="7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7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1" lang="en-US" sz="7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7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7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420" name="Google Shape;420;p28"/>
          <p:cNvSpPr txBox="1"/>
          <p:nvPr/>
        </p:nvSpPr>
        <p:spPr>
          <a:xfrm>
            <a:off x="1191650" y="4895125"/>
            <a:ext cx="931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120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color = (temp&gt;100) ? ”red” : “blue”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the value of color will be red</a:t>
            </a:r>
            <a:endParaRPr sz="2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idx="1" type="body"/>
          </p:nvPr>
        </p:nvSpPr>
        <p:spPr>
          <a:xfrm>
            <a:off x="740226" y="209989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typeof Operator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>
                <a:solidFill>
                  <a:srgbClr val="2F5496"/>
                </a:solidFill>
              </a:rPr>
              <a:t>A unary operator returns a string that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>
                <a:solidFill>
                  <a:srgbClr val="2F5496"/>
                </a:solidFill>
              </a:rPr>
              <a:t>represents the data type.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The return values of using typeof can be one of the following: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"number", "string", "Boolean", "undefined", "object", or "function".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Example: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var myName = “JavaScript”;</a:t>
            </a:r>
            <a:endParaRPr>
              <a:solidFill>
                <a:srgbClr val="2F5496"/>
              </a:solidFill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typeof myName; //string</a:t>
            </a:r>
            <a:endParaRPr/>
          </a:p>
        </p:txBody>
      </p:sp>
      <p:sp>
        <p:nvSpPr>
          <p:cNvPr id="427" name="Google Shape;427;p29"/>
          <p:cNvSpPr txBox="1"/>
          <p:nvPr/>
        </p:nvSpPr>
        <p:spPr>
          <a:xfrm>
            <a:off x="740226" y="406767"/>
            <a:ext cx="4955874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typeof Operator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8876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JavaScript is a scripting language.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Designed to add interactivity to HTML pages and create </a:t>
            </a:r>
            <a:r>
              <a:rPr lang="en-US">
                <a:solidFill>
                  <a:srgbClr val="FF0000"/>
                </a:solidFill>
              </a:rPr>
              <a:t>dynamic web sites.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chemeClr val="accent4"/>
                </a:solidFill>
              </a:rPr>
              <a:t>i.e. Change contents of document, provide forms and controls, animation, control web browser window, etc</a:t>
            </a:r>
            <a:r>
              <a:rPr lang="en-US">
                <a:solidFill>
                  <a:srgbClr val="2F5496"/>
                </a:solidFill>
              </a:rPr>
              <a:t>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JavaScript statements embedded in an HTML page can </a:t>
            </a:r>
            <a:r>
              <a:rPr lang="en-US">
                <a:solidFill>
                  <a:srgbClr val="FF0000"/>
                </a:solidFill>
              </a:rPr>
              <a:t>recognize and respond to User Events.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JavaScript is very simple and flexible.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Powerful, beautiful and full-fledged dynamic Programming Language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838200" y="421507"/>
            <a:ext cx="3686778" cy="1107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"/>
          <p:cNvSpPr txBox="1"/>
          <p:nvPr>
            <p:ph idx="1" type="body"/>
          </p:nvPr>
        </p:nvSpPr>
        <p:spPr>
          <a:xfrm>
            <a:off x="740226" y="1529542"/>
            <a:ext cx="10515600" cy="4921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200">
                <a:solidFill>
                  <a:srgbClr val="FF0000"/>
                </a:solidFill>
              </a:rPr>
              <a:t>An expression is a part of a statement that is evaluated as a value.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r>
              <a:rPr lang="en-US" sz="3200">
                <a:solidFill>
                  <a:srgbClr val="2F5496"/>
                </a:solidFill>
              </a:rPr>
              <a:t>Main types of expressions: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Left-hand-side “Assignment”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rgbClr val="FF0000"/>
                </a:solidFill>
              </a:rPr>
              <a:t>a = 25; 🡺 </a:t>
            </a:r>
            <a:r>
              <a:rPr lang="en-US" sz="2800">
                <a:solidFill>
                  <a:srgbClr val="2F5496"/>
                </a:solidFill>
              </a:rPr>
              <a:t>assign RHS to variable of LHS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Arithmetic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rgbClr val="FF0000"/>
                </a:solidFill>
              </a:rPr>
              <a:t>10 + 12; 🡺</a:t>
            </a:r>
            <a:r>
              <a:rPr lang="en-US" sz="2800">
                <a:solidFill>
                  <a:srgbClr val="2F5496"/>
                </a:solidFill>
              </a:rPr>
              <a:t>evaluates to sum of 10 and 12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String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rgbClr val="FF0000"/>
                </a:solidFill>
              </a:rPr>
              <a:t>“Hello” + ” All !!”; 🡺 </a:t>
            </a:r>
            <a:r>
              <a:rPr lang="en-US" sz="2800">
                <a:solidFill>
                  <a:srgbClr val="2F5496"/>
                </a:solidFill>
              </a:rPr>
              <a:t>evaluates to new string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Logical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rgbClr val="FF0000"/>
                </a:solidFill>
              </a:rPr>
              <a:t>25&lt;27 </a:t>
            </a:r>
            <a:r>
              <a:rPr lang="en-US" sz="2800">
                <a:solidFill>
                  <a:srgbClr val="2F5496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🡺</a:t>
            </a:r>
            <a:r>
              <a:rPr lang="en-US" sz="2800">
                <a:solidFill>
                  <a:srgbClr val="2F5496"/>
                </a:solidFill>
              </a:rPr>
              <a:t> evaluates to the Boolean value</a:t>
            </a:r>
            <a:endParaRPr/>
          </a:p>
        </p:txBody>
      </p:sp>
      <p:sp>
        <p:nvSpPr>
          <p:cNvPr id="434" name="Google Shape;434;p30"/>
          <p:cNvSpPr txBox="1"/>
          <p:nvPr/>
        </p:nvSpPr>
        <p:spPr>
          <a:xfrm>
            <a:off x="740225" y="406767"/>
            <a:ext cx="6558349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Expression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/>
          <p:nvPr>
            <p:ph idx="1" type="body"/>
          </p:nvPr>
        </p:nvSpPr>
        <p:spPr>
          <a:xfrm>
            <a:off x="740225" y="1529542"/>
            <a:ext cx="10897593" cy="4921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Coercion is forcing conversion from one data type to another when expression is executed giving a result without causing any error.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Sometimes gives surprising results from human perspective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JavaScript engine coerce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FF0000"/>
                </a:solidFill>
              </a:rPr>
              <a:t>Number to string </a:t>
            </a:r>
            <a:r>
              <a:rPr lang="en-US" sz="3200">
                <a:solidFill>
                  <a:srgbClr val="FF0000"/>
                </a:solidFill>
              </a:rPr>
              <a:t> 1+”2”🡺12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FF0000"/>
                </a:solidFill>
              </a:rPr>
              <a:t>Boolean to number </a:t>
            </a:r>
            <a:r>
              <a:rPr lang="en-US" sz="3200">
                <a:solidFill>
                  <a:srgbClr val="FF0000"/>
                </a:solidFill>
              </a:rPr>
              <a:t>3&lt;2&lt;1🡺true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Both undefined and null coerce to false</a:t>
            </a:r>
            <a:endParaRPr sz="2800">
              <a:solidFill>
                <a:srgbClr val="2F5496"/>
              </a:solidFill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740225" y="406767"/>
            <a:ext cx="3349637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Coercion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idx="1" type="body"/>
          </p:nvPr>
        </p:nvSpPr>
        <p:spPr>
          <a:xfrm>
            <a:off x="740225" y="1230284"/>
            <a:ext cx="10897593" cy="522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F5496"/>
                </a:solidFill>
              </a:rPr>
              <a:t>The operators that you have learned are evaluated in the following order (from highest precedence to lowest):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F5496"/>
                </a:solidFill>
              </a:rPr>
              <a:t>1. Parentheses(())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F5496"/>
                </a:solidFill>
              </a:rPr>
              <a:t>2. Multiply/divide/modulus (*, /, %)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F5496"/>
                </a:solidFill>
              </a:rPr>
              <a:t>3. Addition/Subtraction (+, -)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F5496"/>
                </a:solidFill>
              </a:rPr>
              <a:t>4. Relational (&lt;, &lt;=, &gt;=, &gt;)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F5496"/>
                </a:solidFill>
              </a:rPr>
              <a:t>5. Equality (==, !=)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F5496"/>
                </a:solidFill>
              </a:rPr>
              <a:t>6. Logical and (&amp;&amp;)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F5496"/>
                </a:solidFill>
              </a:rPr>
              <a:t>7. Logical or (||)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F5496"/>
                </a:solidFill>
              </a:rPr>
              <a:t>8. Conditional (?:)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F5496"/>
                </a:solidFill>
              </a:rPr>
              <a:t>9. Assignment operators (=, +=, -=, *=, /=, %=)</a:t>
            </a:r>
            <a:endParaRPr/>
          </a:p>
        </p:txBody>
      </p:sp>
      <p:sp>
        <p:nvSpPr>
          <p:cNvPr id="448" name="Google Shape;448;p32"/>
          <p:cNvSpPr txBox="1"/>
          <p:nvPr/>
        </p:nvSpPr>
        <p:spPr>
          <a:xfrm>
            <a:off x="740225" y="240507"/>
            <a:ext cx="5610699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Operator Precedence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"/>
          <p:cNvSpPr txBox="1"/>
          <p:nvPr/>
        </p:nvSpPr>
        <p:spPr>
          <a:xfrm rot="-5400000">
            <a:off x="-1198854" y="2975870"/>
            <a:ext cx="5734647" cy="923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endParaRPr/>
          </a:p>
        </p:txBody>
      </p:sp>
      <p:sp>
        <p:nvSpPr>
          <p:cNvPr id="455" name="Google Shape;455;p33"/>
          <p:cNvSpPr txBox="1"/>
          <p:nvPr/>
        </p:nvSpPr>
        <p:spPr>
          <a:xfrm rot="-5400000">
            <a:off x="271973" y="3052815"/>
            <a:ext cx="5676106" cy="7694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Conditional Statements</a:t>
            </a:r>
            <a:endParaRPr/>
          </a:p>
        </p:txBody>
      </p:sp>
      <p:sp>
        <p:nvSpPr>
          <p:cNvPr id="456" name="Google Shape;456;p33"/>
          <p:cNvSpPr txBox="1"/>
          <p:nvPr/>
        </p:nvSpPr>
        <p:spPr>
          <a:xfrm rot="-5400000">
            <a:off x="4322170" y="3067448"/>
            <a:ext cx="5705378" cy="7694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 Statements</a:t>
            </a:r>
            <a:endParaRPr/>
          </a:p>
        </p:txBody>
      </p:sp>
      <p:grpSp>
        <p:nvGrpSpPr>
          <p:cNvPr id="457" name="Google Shape;457;p33"/>
          <p:cNvGrpSpPr/>
          <p:nvPr/>
        </p:nvGrpSpPr>
        <p:grpSpPr>
          <a:xfrm>
            <a:off x="3839520" y="599479"/>
            <a:ext cx="2576269" cy="5676110"/>
            <a:chOff x="0" y="0"/>
            <a:chExt cx="2576269" cy="5676110"/>
          </a:xfrm>
        </p:grpSpPr>
        <p:cxnSp>
          <p:nvCxnSpPr>
            <p:cNvPr id="458" name="Google Shape;458;p33"/>
            <p:cNvCxnSpPr/>
            <p:nvPr/>
          </p:nvCxnSpPr>
          <p:spPr>
            <a:xfrm>
              <a:off x="0" y="0"/>
              <a:ext cx="2576269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9" name="Google Shape;459;p33"/>
            <p:cNvSpPr/>
            <p:nvPr/>
          </p:nvSpPr>
          <p:spPr>
            <a:xfrm>
              <a:off x="0" y="0"/>
              <a:ext cx="2576269" cy="2838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 txBox="1"/>
            <p:nvPr/>
          </p:nvSpPr>
          <p:spPr>
            <a:xfrm>
              <a:off x="0" y="0"/>
              <a:ext cx="2576269" cy="2838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0025" lIns="240025" spcFirstLastPara="1" rIns="240025" wrap="square" tIns="240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/>
            </a:p>
          </p:txBody>
        </p:sp>
        <p:cxnSp>
          <p:nvCxnSpPr>
            <p:cNvPr id="461" name="Google Shape;461;p33"/>
            <p:cNvCxnSpPr/>
            <p:nvPr/>
          </p:nvCxnSpPr>
          <p:spPr>
            <a:xfrm>
              <a:off x="0" y="2838055"/>
              <a:ext cx="2576269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2" name="Google Shape;462;p33"/>
            <p:cNvSpPr/>
            <p:nvPr/>
          </p:nvSpPr>
          <p:spPr>
            <a:xfrm>
              <a:off x="0" y="2838055"/>
              <a:ext cx="2576269" cy="2838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 txBox="1"/>
            <p:nvPr/>
          </p:nvSpPr>
          <p:spPr>
            <a:xfrm>
              <a:off x="0" y="2838055"/>
              <a:ext cx="2576269" cy="2838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0025" lIns="240025" spcFirstLastPara="1" rIns="240025" wrap="square" tIns="240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switch</a:t>
              </a:r>
              <a:endParaRPr/>
            </a:p>
          </p:txBody>
        </p:sp>
      </p:grpSp>
      <p:grpSp>
        <p:nvGrpSpPr>
          <p:cNvPr id="464" name="Google Shape;464;p33"/>
          <p:cNvGrpSpPr/>
          <p:nvPr/>
        </p:nvGrpSpPr>
        <p:grpSpPr>
          <a:xfrm>
            <a:off x="7933929" y="599479"/>
            <a:ext cx="3278714" cy="5676109"/>
            <a:chOff x="0" y="0"/>
            <a:chExt cx="3278714" cy="5676109"/>
          </a:xfrm>
        </p:grpSpPr>
        <p:cxnSp>
          <p:nvCxnSpPr>
            <p:cNvPr id="465" name="Google Shape;465;p33"/>
            <p:cNvCxnSpPr/>
            <p:nvPr/>
          </p:nvCxnSpPr>
          <p:spPr>
            <a:xfrm>
              <a:off x="0" y="0"/>
              <a:ext cx="3278714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6" name="Google Shape;466;p33"/>
            <p:cNvSpPr/>
            <p:nvPr/>
          </p:nvSpPr>
          <p:spPr>
            <a:xfrm>
              <a:off x="0" y="0"/>
              <a:ext cx="3278714" cy="141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 txBox="1"/>
            <p:nvPr/>
          </p:nvSpPr>
          <p:spPr>
            <a:xfrm>
              <a:off x="0" y="0"/>
              <a:ext cx="3278714" cy="141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36200" lIns="236200" spcFirstLastPara="1" rIns="236200" wrap="square" tIns="23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</a:t>
              </a:r>
              <a:endParaRPr/>
            </a:p>
          </p:txBody>
        </p:sp>
        <p:cxnSp>
          <p:nvCxnSpPr>
            <p:cNvPr id="468" name="Google Shape;468;p33"/>
            <p:cNvCxnSpPr/>
            <p:nvPr/>
          </p:nvCxnSpPr>
          <p:spPr>
            <a:xfrm>
              <a:off x="0" y="1419027"/>
              <a:ext cx="3278714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9" name="Google Shape;469;p33"/>
            <p:cNvSpPr/>
            <p:nvPr/>
          </p:nvSpPr>
          <p:spPr>
            <a:xfrm>
              <a:off x="0" y="1419027"/>
              <a:ext cx="3278714" cy="141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 txBox="1"/>
            <p:nvPr/>
          </p:nvSpPr>
          <p:spPr>
            <a:xfrm>
              <a:off x="0" y="1419027"/>
              <a:ext cx="3278714" cy="141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36200" lIns="236200" spcFirstLastPara="1" rIns="236200" wrap="square" tIns="23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while</a:t>
              </a:r>
              <a:endParaRPr/>
            </a:p>
          </p:txBody>
        </p:sp>
        <p:cxnSp>
          <p:nvCxnSpPr>
            <p:cNvPr id="471" name="Google Shape;471;p33"/>
            <p:cNvCxnSpPr/>
            <p:nvPr/>
          </p:nvCxnSpPr>
          <p:spPr>
            <a:xfrm>
              <a:off x="0" y="2838055"/>
              <a:ext cx="3278714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2" name="Google Shape;472;p33"/>
            <p:cNvSpPr/>
            <p:nvPr/>
          </p:nvSpPr>
          <p:spPr>
            <a:xfrm>
              <a:off x="0" y="2838055"/>
              <a:ext cx="3278714" cy="141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 txBox="1"/>
            <p:nvPr/>
          </p:nvSpPr>
          <p:spPr>
            <a:xfrm>
              <a:off x="0" y="2838055"/>
              <a:ext cx="3278714" cy="141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36200" lIns="236200" spcFirstLastPara="1" rIns="236200" wrap="square" tIns="23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do-while</a:t>
              </a:r>
              <a:endParaRPr/>
            </a:p>
          </p:txBody>
        </p:sp>
        <p:cxnSp>
          <p:nvCxnSpPr>
            <p:cNvPr id="474" name="Google Shape;474;p33"/>
            <p:cNvCxnSpPr/>
            <p:nvPr/>
          </p:nvCxnSpPr>
          <p:spPr>
            <a:xfrm>
              <a:off x="0" y="4257082"/>
              <a:ext cx="3278714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5" name="Google Shape;475;p33"/>
            <p:cNvSpPr/>
            <p:nvPr/>
          </p:nvSpPr>
          <p:spPr>
            <a:xfrm>
              <a:off x="0" y="4257082"/>
              <a:ext cx="3278714" cy="141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 txBox="1"/>
            <p:nvPr/>
          </p:nvSpPr>
          <p:spPr>
            <a:xfrm>
              <a:off x="0" y="4257082"/>
              <a:ext cx="3278714" cy="1419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36200" lIns="236200" spcFirstLastPara="1" rIns="236200" wrap="square" tIns="23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in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"/>
          <p:cNvSpPr txBox="1"/>
          <p:nvPr/>
        </p:nvSpPr>
        <p:spPr>
          <a:xfrm rot="-5400000">
            <a:off x="-1606258" y="3052815"/>
            <a:ext cx="5676106" cy="7694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Conditional Statements</a:t>
            </a:r>
            <a:endParaRPr/>
          </a:p>
        </p:txBody>
      </p:sp>
      <p:grpSp>
        <p:nvGrpSpPr>
          <p:cNvPr id="483" name="Google Shape;483;p34"/>
          <p:cNvGrpSpPr/>
          <p:nvPr/>
        </p:nvGrpSpPr>
        <p:grpSpPr>
          <a:xfrm>
            <a:off x="2801596" y="601087"/>
            <a:ext cx="9209126" cy="5621214"/>
            <a:chOff x="44" y="0"/>
            <a:chExt cx="9209126" cy="5621214"/>
          </a:xfrm>
        </p:grpSpPr>
        <p:sp>
          <p:nvSpPr>
            <p:cNvPr id="484" name="Google Shape;484;p34"/>
            <p:cNvSpPr/>
            <p:nvPr/>
          </p:nvSpPr>
          <p:spPr>
            <a:xfrm>
              <a:off x="44" y="0"/>
              <a:ext cx="4303329" cy="691200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 txBox="1"/>
            <p:nvPr/>
          </p:nvSpPr>
          <p:spPr>
            <a:xfrm>
              <a:off x="44" y="0"/>
              <a:ext cx="4303329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7525" lIns="170675" spcFirstLastPara="1" rIns="170675" wrap="square" tIns="97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4" y="746095"/>
              <a:ext cx="4303329" cy="4875119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9525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 txBox="1"/>
            <p:nvPr/>
          </p:nvSpPr>
          <p:spPr>
            <a:xfrm>
              <a:off x="44" y="746095"/>
              <a:ext cx="4303329" cy="4875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000" lIns="128000" spcFirstLastPara="1" rIns="170675" wrap="square" tIns="128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(condition)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do something;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else if (Condition)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do something else;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else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do something else;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4905841" y="54894"/>
              <a:ext cx="4303329" cy="691200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 txBox="1"/>
            <p:nvPr/>
          </p:nvSpPr>
          <p:spPr>
            <a:xfrm>
              <a:off x="4905841" y="54894"/>
              <a:ext cx="4303329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7525" lIns="170675" spcFirstLastPara="1" rIns="170675" wrap="square" tIns="97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switch</a:t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4905841" y="746095"/>
              <a:ext cx="4303329" cy="4875119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9525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 txBox="1"/>
            <p:nvPr/>
          </p:nvSpPr>
          <p:spPr>
            <a:xfrm>
              <a:off x="4905841" y="746095"/>
              <a:ext cx="4303329" cy="4875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000" lIns="128000" spcFirstLastPara="1" rIns="170675" wrap="square" tIns="128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switch (expression)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case value1: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statements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break;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case value2: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statements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break;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default :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statements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/>
          <p:cNvSpPr txBox="1"/>
          <p:nvPr/>
        </p:nvSpPr>
        <p:spPr>
          <a:xfrm rot="-5400000">
            <a:off x="-1709350" y="3067448"/>
            <a:ext cx="5705378" cy="7694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 Statements</a:t>
            </a:r>
            <a:endParaRPr/>
          </a:p>
        </p:txBody>
      </p:sp>
      <p:grpSp>
        <p:nvGrpSpPr>
          <p:cNvPr id="498" name="Google Shape;498;p35"/>
          <p:cNvGrpSpPr/>
          <p:nvPr/>
        </p:nvGrpSpPr>
        <p:grpSpPr>
          <a:xfrm>
            <a:off x="2183803" y="3687218"/>
            <a:ext cx="8982383" cy="2588017"/>
            <a:chOff x="43" y="29619"/>
            <a:chExt cx="8982383" cy="2588017"/>
          </a:xfrm>
        </p:grpSpPr>
        <p:sp>
          <p:nvSpPr>
            <p:cNvPr id="499" name="Google Shape;499;p35"/>
            <p:cNvSpPr/>
            <p:nvPr/>
          </p:nvSpPr>
          <p:spPr>
            <a:xfrm>
              <a:off x="43" y="29619"/>
              <a:ext cx="4197375" cy="6624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 txBox="1"/>
            <p:nvPr/>
          </p:nvSpPr>
          <p:spPr>
            <a:xfrm>
              <a:off x="43" y="29619"/>
              <a:ext cx="4197375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3450" lIns="163575" spcFirstLastPara="1" rIns="163575" wrap="square" tIns="93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do-while</a:t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3" y="692019"/>
              <a:ext cx="4197375" cy="1925617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 txBox="1"/>
            <p:nvPr/>
          </p:nvSpPr>
          <p:spPr>
            <a:xfrm>
              <a:off x="43" y="692019"/>
              <a:ext cx="4197375" cy="1925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4000" lIns="122675" spcFirstLastPara="1" rIns="163575" wrap="square" tIns="122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</a:t>
              </a:r>
              <a:b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b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statements</a:t>
              </a:r>
              <a:b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while (condition)</a:t>
              </a:r>
              <a:b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4785051" y="29619"/>
              <a:ext cx="4197375" cy="6624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 txBox="1"/>
            <p:nvPr/>
          </p:nvSpPr>
          <p:spPr>
            <a:xfrm>
              <a:off x="4785051" y="29619"/>
              <a:ext cx="4197375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3450" lIns="163575" spcFirstLastPara="1" rIns="163575" wrap="square" tIns="93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 in</a:t>
              </a: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4785051" y="692019"/>
              <a:ext cx="4197375" cy="1925617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 txBox="1"/>
            <p:nvPr/>
          </p:nvSpPr>
          <p:spPr>
            <a:xfrm>
              <a:off x="4785051" y="692019"/>
              <a:ext cx="4197375" cy="1925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4000" lIns="122675" spcFirstLastPara="1" rIns="163575" wrap="square" tIns="122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(variablename in object)</a:t>
              </a:r>
              <a:b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b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statements</a:t>
              </a:r>
              <a:b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br>
                <a:rPr b="0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35"/>
          <p:cNvGrpSpPr/>
          <p:nvPr/>
        </p:nvGrpSpPr>
        <p:grpSpPr>
          <a:xfrm>
            <a:off x="2590492" y="585437"/>
            <a:ext cx="8165959" cy="2738791"/>
            <a:chOff x="406733" y="251329"/>
            <a:chExt cx="8165959" cy="2738791"/>
          </a:xfrm>
        </p:grpSpPr>
        <p:sp>
          <p:nvSpPr>
            <p:cNvPr id="508" name="Google Shape;508;p35"/>
            <p:cNvSpPr/>
            <p:nvPr/>
          </p:nvSpPr>
          <p:spPr>
            <a:xfrm>
              <a:off x="409778" y="338594"/>
              <a:ext cx="4684218" cy="443424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 txBox="1"/>
            <p:nvPr/>
          </p:nvSpPr>
          <p:spPr>
            <a:xfrm>
              <a:off x="409778" y="338594"/>
              <a:ext cx="4684218" cy="443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7525" lIns="170675" spcFirstLastPara="1" rIns="170675" wrap="square" tIns="97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</a:t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406733" y="740485"/>
              <a:ext cx="4684218" cy="2239920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 txBox="1"/>
            <p:nvPr/>
          </p:nvSpPr>
          <p:spPr>
            <a:xfrm>
              <a:off x="406733" y="740485"/>
              <a:ext cx="4684218" cy="2239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6000" lIns="117325" spcFirstLastPara="1" rIns="156450" wrap="square" tIns="1173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( var index=0;index&lt;10;index++)</a:t>
              </a:r>
              <a:b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b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console.log(“ number”, index)</a:t>
              </a:r>
              <a:b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749787" y="251329"/>
              <a:ext cx="2822905" cy="524235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 txBox="1"/>
            <p:nvPr/>
          </p:nvSpPr>
          <p:spPr>
            <a:xfrm>
              <a:off x="5749787" y="251329"/>
              <a:ext cx="2822905" cy="524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7525" lIns="170675" spcFirstLastPara="1" rIns="170675" wrap="square" tIns="97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while</a:t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749787" y="750200"/>
              <a:ext cx="2822905" cy="2239920"/>
            </a:xfrm>
            <a:prstGeom prst="rect">
              <a:avLst/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 txBox="1"/>
            <p:nvPr/>
          </p:nvSpPr>
          <p:spPr>
            <a:xfrm>
              <a:off x="5749787" y="750200"/>
              <a:ext cx="2822905" cy="2239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000" lIns="128000" spcFirstLastPara="1" rIns="170675" wrap="square" tIns="128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while (condition)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statements</a:t>
              </a:r>
              <a:b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/>
          <p:nvPr/>
        </p:nvSpPr>
        <p:spPr>
          <a:xfrm>
            <a:off x="740225" y="406767"/>
            <a:ext cx="7762091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Breaking Loops</a:t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36"/>
          <p:cNvGrpSpPr/>
          <p:nvPr/>
        </p:nvGrpSpPr>
        <p:grpSpPr>
          <a:xfrm>
            <a:off x="740225" y="1644321"/>
            <a:ext cx="10162237" cy="4712356"/>
            <a:chOff x="0" y="79291"/>
            <a:chExt cx="10162237" cy="4712356"/>
          </a:xfrm>
        </p:grpSpPr>
        <p:sp>
          <p:nvSpPr>
            <p:cNvPr id="522" name="Google Shape;522;p36"/>
            <p:cNvSpPr/>
            <p:nvPr/>
          </p:nvSpPr>
          <p:spPr>
            <a:xfrm>
              <a:off x="0" y="588923"/>
              <a:ext cx="10162237" cy="20553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 txBox="1"/>
            <p:nvPr/>
          </p:nvSpPr>
          <p:spPr>
            <a:xfrm>
              <a:off x="0" y="588923"/>
              <a:ext cx="10162237" cy="2055375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6225" lIns="788700" spcFirstLastPara="1" rIns="788700" wrap="square" tIns="6040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b="1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break</a:t>
              </a: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statement will break the loop and</a:t>
              </a:r>
              <a:b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continue executing the code that follows after the loop (if any).</a:t>
              </a:r>
              <a:endPara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508111" y="79291"/>
              <a:ext cx="7113565" cy="85608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 txBox="1"/>
            <p:nvPr/>
          </p:nvSpPr>
          <p:spPr>
            <a:xfrm>
              <a:off x="549901" y="121081"/>
              <a:ext cx="7029985" cy="772500"/>
            </a:xfrm>
            <a:prstGeom prst="rect">
              <a:avLst/>
            </a:prstGeom>
            <a:solidFill>
              <a:srgbClr val="CB7C63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268875" spcFirstLastPara="1" rIns="268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break</a:t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0" y="3147347"/>
              <a:ext cx="10162237" cy="16443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 txBox="1"/>
            <p:nvPr/>
          </p:nvSpPr>
          <p:spPr>
            <a:xfrm>
              <a:off x="0" y="3147347"/>
              <a:ext cx="10162237" cy="1644300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6225" lIns="788700" spcFirstLastPara="1" rIns="788700" wrap="square" tIns="6040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</a:t>
              </a:r>
              <a:r>
                <a:rPr b="1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continue</a:t>
              </a: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statement will break the</a:t>
              </a:r>
              <a:b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loop and continue with the next value </a:t>
              </a:r>
              <a:endPara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508111" y="2719307"/>
              <a:ext cx="7113565" cy="85608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 txBox="1"/>
            <p:nvPr/>
          </p:nvSpPr>
          <p:spPr>
            <a:xfrm>
              <a:off x="549901" y="2761097"/>
              <a:ext cx="7029985" cy="772500"/>
            </a:xfrm>
            <a:prstGeom prst="rect">
              <a:avLst/>
            </a:prstGeom>
            <a:solidFill>
              <a:srgbClr val="CB7C63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268875" spcFirstLastPara="1" rIns="268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continue</a:t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37"/>
          <p:cNvPicPr preferRelativeResize="0"/>
          <p:nvPr/>
        </p:nvPicPr>
        <p:blipFill rotWithShape="1">
          <a:blip r:embed="rId3">
            <a:alphaModFix/>
          </a:blip>
          <a:srcRect b="7101" l="0" r="8090" t="0"/>
          <a:stretch/>
        </p:blipFill>
        <p:spPr>
          <a:xfrm>
            <a:off x="1225853" y="1063186"/>
            <a:ext cx="5202479" cy="497673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7"/>
          <p:cNvSpPr txBox="1"/>
          <p:nvPr/>
        </p:nvSpPr>
        <p:spPr>
          <a:xfrm>
            <a:off x="7118101" y="823344"/>
            <a:ext cx="23358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00000"/>
                </a:solidFill>
                <a:latin typeface="Baumans"/>
                <a:ea typeface="Baumans"/>
                <a:cs typeface="Baumans"/>
                <a:sym typeface="Baumans"/>
              </a:rPr>
              <a:t>Input</a:t>
            </a:r>
            <a:endParaRPr b="1" sz="2000">
              <a:solidFill>
                <a:srgbClr val="C00000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536" name="Google Shape;536;p37"/>
          <p:cNvSpPr txBox="1"/>
          <p:nvPr/>
        </p:nvSpPr>
        <p:spPr>
          <a:xfrm>
            <a:off x="7118101" y="3669679"/>
            <a:ext cx="30348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00000"/>
                </a:solidFill>
                <a:latin typeface="Baumans"/>
                <a:ea typeface="Baumans"/>
                <a:cs typeface="Baumans"/>
                <a:sym typeface="Baumans"/>
              </a:rPr>
              <a:t>Output</a:t>
            </a:r>
            <a:endParaRPr b="1" sz="2000">
              <a:solidFill>
                <a:srgbClr val="C00000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pic>
        <p:nvPicPr>
          <p:cNvPr id="537" name="Google Shape;53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6242" y="2126629"/>
            <a:ext cx="34861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8617" y="4870008"/>
            <a:ext cx="35337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/>
          <p:nvPr/>
        </p:nvSpPr>
        <p:spPr>
          <a:xfrm>
            <a:off x="4579222" y="931692"/>
            <a:ext cx="3190297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Console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8"/>
          <p:cNvSpPr txBox="1"/>
          <p:nvPr/>
        </p:nvSpPr>
        <p:spPr>
          <a:xfrm>
            <a:off x="2322290" y="2424099"/>
            <a:ext cx="770416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console.log</a:t>
            </a:r>
            <a:r>
              <a:rPr b="1" lang="en-US" sz="6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66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any data</a:t>
            </a:r>
            <a:r>
              <a:rPr b="1" lang="en-US" sz="6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1970783" y="3532095"/>
            <a:ext cx="840717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console.warn</a:t>
            </a:r>
            <a:r>
              <a:rPr b="1" lang="en-US" sz="6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66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any data</a:t>
            </a:r>
            <a:r>
              <a:rPr b="1" lang="en-US" sz="6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8"/>
          <p:cNvSpPr txBox="1"/>
          <p:nvPr/>
        </p:nvSpPr>
        <p:spPr>
          <a:xfrm>
            <a:off x="1970783" y="4640091"/>
            <a:ext cx="841518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console.error</a:t>
            </a:r>
            <a:r>
              <a:rPr b="1" lang="en-US" sz="6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66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any data</a:t>
            </a:r>
            <a:r>
              <a:rPr b="1" lang="en-US" sz="6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 txBox="1"/>
          <p:nvPr>
            <p:ph idx="1" type="body"/>
          </p:nvPr>
        </p:nvSpPr>
        <p:spPr>
          <a:xfrm>
            <a:off x="740225" y="1529542"/>
            <a:ext cx="10897593" cy="4921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 Four ways of communication: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one that displays a text message in a pop-up </a:t>
            </a:r>
            <a:r>
              <a:rPr lang="en-US" sz="3600">
                <a:solidFill>
                  <a:srgbClr val="2F5496"/>
                </a:solidFill>
              </a:rPr>
              <a:t>window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one that asks for information in a pop-up window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one that asks a question in a pop-up window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and one that displays a text message in the browser window.</a:t>
            </a:r>
            <a:endParaRPr sz="2800">
              <a:solidFill>
                <a:srgbClr val="2F5496"/>
              </a:solidFill>
            </a:endParaRPr>
          </a:p>
        </p:txBody>
      </p:sp>
      <p:sp>
        <p:nvSpPr>
          <p:cNvPr id="553" name="Google Shape;553;p39"/>
          <p:cNvSpPr txBox="1"/>
          <p:nvPr/>
        </p:nvSpPr>
        <p:spPr>
          <a:xfrm>
            <a:off x="740225" y="406767"/>
            <a:ext cx="7762091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Communicating with the 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914400" y="674557"/>
            <a:ext cx="6044925" cy="1107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Languages Types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4"/>
          <p:cNvGrpSpPr/>
          <p:nvPr/>
        </p:nvGrpSpPr>
        <p:grpSpPr>
          <a:xfrm>
            <a:off x="2393430" y="2592449"/>
            <a:ext cx="7315200" cy="2632330"/>
            <a:chOff x="406400" y="553788"/>
            <a:chExt cx="7315200" cy="2632330"/>
          </a:xfrm>
        </p:grpSpPr>
        <p:sp>
          <p:nvSpPr>
            <p:cNvPr id="111" name="Google Shape;111;p4"/>
            <p:cNvSpPr/>
            <p:nvPr/>
          </p:nvSpPr>
          <p:spPr>
            <a:xfrm>
              <a:off x="406400" y="553788"/>
              <a:ext cx="7315200" cy="665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406400" y="553788"/>
              <a:ext cx="7315200" cy="665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Markup Language</a:t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06400" y="1218806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438655" y="1218806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470911" y="1218806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503168" y="1218806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535423" y="1218806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567680" y="1218806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599936" y="1218806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06400" y="1456164"/>
              <a:ext cx="7315200" cy="665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406400" y="1456164"/>
              <a:ext cx="7315200" cy="665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Scripting Language</a:t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06400" y="2121182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438655" y="2121182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470911" y="2121182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503168" y="2121182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535423" y="2121182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67680" y="2121182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599936" y="2121182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06400" y="2358540"/>
              <a:ext cx="7315200" cy="665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406400" y="2358540"/>
              <a:ext cx="7315200" cy="665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Programming Language</a:t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06400" y="3023558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438655" y="3023558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470911" y="3023558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03168" y="3023558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535423" y="3023558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567680" y="3023558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599936" y="3023558"/>
              <a:ext cx="975360" cy="162560"/>
            </a:xfrm>
            <a:prstGeom prst="parallelogram">
              <a:avLst>
                <a:gd fmla="val 14084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"/>
          <p:cNvSpPr txBox="1"/>
          <p:nvPr>
            <p:ph idx="1" type="body"/>
          </p:nvPr>
        </p:nvSpPr>
        <p:spPr>
          <a:xfrm>
            <a:off x="740225" y="1529542"/>
            <a:ext cx="10897593" cy="4921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lang="en-US">
                <a:solidFill>
                  <a:srgbClr val="2F5496"/>
                </a:solidFill>
              </a:rPr>
              <a:t>There are 3 types of dialogues: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b="1" lang="en-US">
                <a:solidFill>
                  <a:srgbClr val="FF0000"/>
                </a:solidFill>
              </a:rPr>
              <a:t>alert()</a:t>
            </a:r>
            <a:r>
              <a:rPr lang="en-US">
                <a:solidFill>
                  <a:srgbClr val="2F5496"/>
                </a:solidFill>
              </a:rPr>
              <a:t>🡺 Show a message box with one button, has no return.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b="1" lang="en-US">
                <a:solidFill>
                  <a:srgbClr val="FF0000"/>
                </a:solidFill>
              </a:rPr>
              <a:t>confirm() </a:t>
            </a:r>
            <a:r>
              <a:rPr lang="en-US">
                <a:solidFill>
                  <a:srgbClr val="2F5496"/>
                </a:solidFill>
              </a:rPr>
              <a:t>🡺 Show a message  box with 2 buttons (OK and Cancel).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Returns true 🡺  OK pressed.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Returns false 🡺 Cancel pressed.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b="1" lang="en-US">
                <a:solidFill>
                  <a:srgbClr val="FF0000"/>
                </a:solidFill>
              </a:rPr>
              <a:t>prompt() </a:t>
            </a:r>
            <a:r>
              <a:rPr lang="en-US">
                <a:solidFill>
                  <a:srgbClr val="2F5496"/>
                </a:solidFill>
              </a:rPr>
              <a:t>🡺 Show a message box with 2 buttons (OK and Cancel) and a textbox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Returns the text in textbox 🡺OK pressed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Returns null 🡺 Cancel pressed</a:t>
            </a:r>
            <a:endParaRPr/>
          </a:p>
        </p:txBody>
      </p:sp>
      <p:sp>
        <p:nvSpPr>
          <p:cNvPr id="560" name="Google Shape;560;p40"/>
          <p:cNvSpPr txBox="1"/>
          <p:nvPr/>
        </p:nvSpPr>
        <p:spPr>
          <a:xfrm>
            <a:off x="1935979" y="406767"/>
            <a:ext cx="7762091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Dialogues and Alerts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1"/>
          <p:cNvSpPr/>
          <p:nvPr/>
        </p:nvSpPr>
        <p:spPr>
          <a:xfrm>
            <a:off x="1014013" y="815928"/>
            <a:ext cx="38572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Popup Boxes</a:t>
            </a:r>
            <a:endParaRPr/>
          </a:p>
        </p:txBody>
      </p:sp>
      <p:pic>
        <p:nvPicPr>
          <p:cNvPr id="566" name="Google Shape;5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846" y="2177199"/>
            <a:ext cx="4857104" cy="171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846" y="4290906"/>
            <a:ext cx="4870196" cy="1754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2407" y="3215973"/>
            <a:ext cx="4857104" cy="214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"/>
          <p:cNvSpPr txBox="1"/>
          <p:nvPr>
            <p:ph idx="1" type="body"/>
          </p:nvPr>
        </p:nvSpPr>
        <p:spPr>
          <a:xfrm>
            <a:off x="647203" y="2078730"/>
            <a:ext cx="10897593" cy="4421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You can write out plain text or you can mix HTML tags in with the text being written using document.write()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to return text to the browser screen.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FF0000"/>
                </a:solidFill>
              </a:rPr>
              <a:t>document.write(“ ”)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Example: document.write(”Hello There!“)</a:t>
            </a:r>
            <a:endParaRPr/>
          </a:p>
        </p:txBody>
      </p:sp>
      <p:sp>
        <p:nvSpPr>
          <p:cNvPr id="575" name="Google Shape;575;p42"/>
          <p:cNvSpPr txBox="1"/>
          <p:nvPr/>
        </p:nvSpPr>
        <p:spPr>
          <a:xfrm>
            <a:off x="1006232" y="323642"/>
            <a:ext cx="9883440" cy="1569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Outputting text with JavaScript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 the current window)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/>
          <p:nvPr>
            <p:ph idx="1" type="body"/>
          </p:nvPr>
        </p:nvSpPr>
        <p:spPr>
          <a:xfrm>
            <a:off x="740225" y="1529542"/>
            <a:ext cx="10897593" cy="4921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lang="en-US">
                <a:solidFill>
                  <a:srgbClr val="2F5496"/>
                </a:solidFill>
              </a:rPr>
              <a:t>A function is an organized block of reusable code (a set of statements) that handles and performs actions generated by user events.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 </a:t>
            </a:r>
            <a:r>
              <a:rPr lang="en-US">
                <a:solidFill>
                  <a:srgbClr val="2F5496"/>
                </a:solidFill>
              </a:rPr>
              <a:t>Functions categorized into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built-in functions </a:t>
            </a:r>
            <a:r>
              <a:rPr lang="en-US" sz="2800">
                <a:solidFill>
                  <a:srgbClr val="2F5496"/>
                </a:solidFill>
              </a:rPr>
              <a:t>improve your program's efficiency and readability.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user defined functions </a:t>
            </a:r>
            <a:r>
              <a:rPr lang="en-US" sz="2800">
                <a:solidFill>
                  <a:srgbClr val="2F5496"/>
                </a:solidFill>
              </a:rPr>
              <a:t>, created by developer to make your programs scalable.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2F5496"/>
                </a:solidFill>
              </a:rPr>
              <a:t> </a:t>
            </a:r>
            <a:r>
              <a:rPr lang="en-US">
                <a:solidFill>
                  <a:srgbClr val="2F5496"/>
                </a:solidFill>
              </a:rPr>
              <a:t>Function executes when it is called</a:t>
            </a:r>
            <a:r>
              <a:rPr lang="en-US" sz="3200">
                <a:solidFill>
                  <a:srgbClr val="2F5496"/>
                </a:solidFill>
              </a:rPr>
              <a:t>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 sz="2800">
                <a:solidFill>
                  <a:srgbClr val="2F5496"/>
                </a:solidFill>
              </a:rPr>
              <a:t>from another function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 sz="2800">
                <a:solidFill>
                  <a:srgbClr val="2F5496"/>
                </a:solidFill>
              </a:rPr>
              <a:t>from a user event, called by an event or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 sz="2800">
                <a:solidFill>
                  <a:srgbClr val="2F5496"/>
                </a:solidFill>
              </a:rPr>
              <a:t>from a separate &lt;script&gt; block.</a:t>
            </a:r>
            <a:endParaRPr/>
          </a:p>
        </p:txBody>
      </p:sp>
      <p:sp>
        <p:nvSpPr>
          <p:cNvPr id="582" name="Google Shape;582;p43"/>
          <p:cNvSpPr txBox="1"/>
          <p:nvPr/>
        </p:nvSpPr>
        <p:spPr>
          <a:xfrm>
            <a:off x="1935979" y="406767"/>
            <a:ext cx="7762091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Functions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/>
          <p:nvPr/>
        </p:nvSpPr>
        <p:spPr>
          <a:xfrm>
            <a:off x="971550" y="643613"/>
            <a:ext cx="9896319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Global Properties &amp; functions</a:t>
            </a:r>
            <a:endParaRPr/>
          </a:p>
        </p:txBody>
      </p:sp>
      <p:graphicFrame>
        <p:nvGraphicFramePr>
          <p:cNvPr id="589" name="Google Shape;589;p44"/>
          <p:cNvGraphicFramePr/>
          <p:nvPr/>
        </p:nvGraphicFramePr>
        <p:xfrm>
          <a:off x="971550" y="1669284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7BCA2"/>
                    </a:gs>
                    <a:gs pos="50000">
                      <a:srgbClr val="F4B093"/>
                    </a:gs>
                    <a:gs pos="100000">
                      <a:srgbClr val="F7A47F"/>
                    </a:gs>
                  </a:gsLst>
                  <a:lin ang="5400000" scaled="0"/>
                </a:gradFill>
                <a:tableStyleId>{7B8A9F46-BE25-46D4-B49F-140ADC40EC6C}</a:tableStyleId>
              </a:tblPr>
              <a:tblGrid>
                <a:gridCol w="3175125"/>
                <a:gridCol w="6721200"/>
              </a:tblGrid>
              <a:tr h="39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Function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Description</a:t>
                      </a:r>
                      <a:endParaRPr b="1" sz="2400" u="none" cap="none" strike="noStrike"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graphicFrame>
        <p:nvGraphicFramePr>
          <p:cNvPr id="590" name="Google Shape;590;p44"/>
          <p:cNvGraphicFramePr/>
          <p:nvPr/>
        </p:nvGraphicFramePr>
        <p:xfrm>
          <a:off x="971549" y="2187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{C3A284FA-5A0C-42E3-9B68-ED25C55E5AE8}</a:tableStyleId>
              </a:tblPr>
              <a:tblGrid>
                <a:gridCol w="3175125"/>
                <a:gridCol w="6721200"/>
              </a:tblGrid>
              <a:tr h="37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eval()</a:t>
                      </a:r>
                      <a:endParaRPr b="1" sz="2400" u="none" cap="none" strike="noStrike"/>
                    </a:p>
                  </a:txBody>
                  <a:tcPr marT="56950" marB="56950" marR="56950" marL="113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Evaluates a string and executes it as if it was script code</a:t>
                      </a:r>
                      <a:endParaRPr b="1" sz="2400" u="none" cap="none" strike="noStrike"/>
                    </a:p>
                  </a:txBody>
                  <a:tcPr marT="56950" marB="56950" marR="56950" marL="56950"/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isFinite()</a:t>
                      </a:r>
                      <a:endParaRPr b="1" sz="2400" u="none" cap="none" strike="noStrike"/>
                    </a:p>
                  </a:txBody>
                  <a:tcPr marT="56950" marB="56950" marR="56950" marL="113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Determines whether a value is a finite, legal number</a:t>
                      </a:r>
                      <a:endParaRPr b="1" sz="2400" u="none" cap="none" strike="noStrike"/>
                    </a:p>
                  </a:txBody>
                  <a:tcPr marT="56950" marB="56950" marR="56950" marL="56950"/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isNaN()</a:t>
                      </a:r>
                      <a:endParaRPr b="1" sz="2400" u="none" cap="none" strike="noStrike"/>
                    </a:p>
                  </a:txBody>
                  <a:tcPr marT="56950" marB="56950" marR="56950" marL="113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Determines whether a value is an illegal number</a:t>
                      </a:r>
                      <a:endParaRPr b="1" sz="2400" u="none" cap="none" strike="noStrike"/>
                    </a:p>
                  </a:txBody>
                  <a:tcPr marT="56950" marB="56950" marR="56950" marL="56950"/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Number()</a:t>
                      </a:r>
                      <a:endParaRPr b="1" sz="2400" u="none" cap="none" strike="noStrike"/>
                    </a:p>
                  </a:txBody>
                  <a:tcPr marT="56950" marB="56950" marR="56950" marL="113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Converts an object's value to a number</a:t>
                      </a:r>
                      <a:endParaRPr b="1" sz="2400" u="none" cap="none" strike="noStrike"/>
                    </a:p>
                  </a:txBody>
                  <a:tcPr marT="56950" marB="56950" marR="56950" marL="56950"/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parseFloat()</a:t>
                      </a:r>
                      <a:endParaRPr b="1" sz="2400" u="none" cap="none" strike="noStrike"/>
                    </a:p>
                  </a:txBody>
                  <a:tcPr marT="56950" marB="56950" marR="56950" marL="113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Parses a string and returns a floating-point number</a:t>
                      </a:r>
                      <a:endParaRPr b="1" sz="2400" u="none" cap="none" strike="noStrike"/>
                    </a:p>
                  </a:txBody>
                  <a:tcPr marT="56950" marB="56950" marR="56950" marL="56950"/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parseInt()</a:t>
                      </a:r>
                      <a:endParaRPr b="1" sz="2400" u="none" cap="none" strike="noStrike"/>
                    </a:p>
                  </a:txBody>
                  <a:tcPr marT="56950" marB="56950" marR="56950" marL="113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Parses a string and returns an integer</a:t>
                      </a:r>
                      <a:endParaRPr b="1" sz="2400" u="none" cap="none" strike="noStrike"/>
                    </a:p>
                  </a:txBody>
                  <a:tcPr marT="56950" marB="56950" marR="56950" marL="56950"/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String()</a:t>
                      </a:r>
                      <a:endParaRPr b="1" sz="2400" u="none" cap="none" strike="noStrike"/>
                    </a:p>
                  </a:txBody>
                  <a:tcPr marT="56950" marB="56950" marR="56950" marL="113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Converts an object's value to a string</a:t>
                      </a:r>
                      <a:endParaRPr b="1" sz="2400" u="none" cap="none" strike="noStrike"/>
                    </a:p>
                  </a:txBody>
                  <a:tcPr marT="56950" marB="56950" marR="56950" marL="569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5"/>
          <p:cNvSpPr/>
          <p:nvPr/>
        </p:nvSpPr>
        <p:spPr>
          <a:xfrm>
            <a:off x="971550" y="643613"/>
            <a:ext cx="9896319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JavaScript Debugging Errors</a:t>
            </a:r>
            <a:endParaRPr sz="4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597" name="Google Shape;597;p45"/>
          <p:cNvGrpSpPr/>
          <p:nvPr/>
        </p:nvGrpSpPr>
        <p:grpSpPr>
          <a:xfrm>
            <a:off x="5899040" y="1987060"/>
            <a:ext cx="5880319" cy="3585560"/>
            <a:chOff x="2332" y="0"/>
            <a:chExt cx="5880319" cy="3585560"/>
          </a:xfrm>
        </p:grpSpPr>
        <p:sp>
          <p:nvSpPr>
            <p:cNvPr id="598" name="Google Shape;598;p45"/>
            <p:cNvSpPr/>
            <p:nvPr/>
          </p:nvSpPr>
          <p:spPr>
            <a:xfrm>
              <a:off x="2332" y="0"/>
              <a:ext cx="688427" cy="688427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71174" y="68842"/>
              <a:ext cx="550742" cy="550742"/>
            </a:xfrm>
            <a:prstGeom prst="chord">
              <a:avLst>
                <a:gd fmla="val 0" name="adj1"/>
                <a:gd fmla="val 10800000" name="adj2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834182" y="688427"/>
              <a:ext cx="2036598" cy="2897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 txBox="1"/>
            <p:nvPr/>
          </p:nvSpPr>
          <p:spPr>
            <a:xfrm>
              <a:off x="834182" y="688427"/>
              <a:ext cx="2036598" cy="2897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5875" lIns="55875" spcFirstLastPara="1" rIns="55875" wrap="square" tIns="55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Technically correct but performs an invalid function, such as dividing by zero, generate script that calls a non-existent function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834182" y="0"/>
              <a:ext cx="2036598" cy="688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 txBox="1"/>
            <p:nvPr/>
          </p:nvSpPr>
          <p:spPr>
            <a:xfrm>
              <a:off x="834182" y="0"/>
              <a:ext cx="2036598" cy="688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Runtime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3014203" y="0"/>
              <a:ext cx="688427" cy="688427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3083045" y="68842"/>
              <a:ext cx="550742" cy="550742"/>
            </a:xfrm>
            <a:prstGeom prst="chord">
              <a:avLst>
                <a:gd fmla="val 16200000" name="adj1"/>
                <a:gd fmla="val 16200000" name="adj2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3846053" y="688427"/>
              <a:ext cx="2036598" cy="2897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 txBox="1"/>
            <p:nvPr/>
          </p:nvSpPr>
          <p:spPr>
            <a:xfrm>
              <a:off x="3846053" y="688427"/>
              <a:ext cx="2036598" cy="2897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3500" lIns="63500" spcFirstLastPara="1" rIns="63500" wrap="square" tIns="63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 that may not return an error but does not produce the result you</a:t>
              </a:r>
              <a:b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expect) 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3846053" y="0"/>
              <a:ext cx="2036598" cy="688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 txBox="1"/>
            <p:nvPr/>
          </p:nvSpPr>
          <p:spPr>
            <a:xfrm>
              <a:off x="3846053" y="0"/>
              <a:ext cx="2036598" cy="688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Logical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0" name="Google Shape;610;p45"/>
          <p:cNvGrpSpPr/>
          <p:nvPr/>
        </p:nvGrpSpPr>
        <p:grpSpPr>
          <a:xfrm>
            <a:off x="627192" y="1987060"/>
            <a:ext cx="5273566" cy="3215031"/>
            <a:chOff x="452" y="0"/>
            <a:chExt cx="5273566" cy="3215031"/>
          </a:xfrm>
        </p:grpSpPr>
        <p:sp>
          <p:nvSpPr>
            <p:cNvPr id="611" name="Google Shape;611;p45"/>
            <p:cNvSpPr/>
            <p:nvPr/>
          </p:nvSpPr>
          <p:spPr>
            <a:xfrm>
              <a:off x="452" y="0"/>
              <a:ext cx="617286" cy="617286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63094" y="61728"/>
              <a:ext cx="493828" cy="493828"/>
            </a:xfrm>
            <a:prstGeom prst="chord">
              <a:avLst>
                <a:gd fmla="val 0" name="adj1"/>
                <a:gd fmla="val 10800000" name="adj2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747253" y="617286"/>
              <a:ext cx="1826138" cy="2597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 txBox="1"/>
            <p:nvPr/>
          </p:nvSpPr>
          <p:spPr>
            <a:xfrm>
              <a:off x="747253" y="617286"/>
              <a:ext cx="1826138" cy="2597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5875" lIns="55875" spcFirstLastPara="1" rIns="55875" wrap="square" tIns="55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Inaccurate capitalization, or forgetting to close quotation marks or parentheses).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747253" y="0"/>
              <a:ext cx="1826138" cy="617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 txBox="1"/>
            <p:nvPr/>
          </p:nvSpPr>
          <p:spPr>
            <a:xfrm>
              <a:off x="747253" y="0"/>
              <a:ext cx="1826138" cy="617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81275" lIns="81275" spcFirstLastPara="1" rIns="81275" wrap="square" tIns="8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2701992" y="0"/>
              <a:ext cx="617286" cy="617286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2763721" y="61728"/>
              <a:ext cx="493828" cy="493828"/>
            </a:xfrm>
            <a:prstGeom prst="chord">
              <a:avLst>
                <a:gd fmla="val 16200000" name="adj1"/>
                <a:gd fmla="val 16200000" name="adj2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3447880" y="617286"/>
              <a:ext cx="1826138" cy="2597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 txBox="1"/>
            <p:nvPr/>
          </p:nvSpPr>
          <p:spPr>
            <a:xfrm>
              <a:off x="3447880" y="617286"/>
              <a:ext cx="1826138" cy="2597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5875" lIns="55875" spcFirstLastPara="1" rIns="55875" wrap="square" tIns="55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Forgetting a fundamental HTML step will cause your JavaScript code to fail.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3447880" y="0"/>
              <a:ext cx="1826138" cy="617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 txBox="1"/>
            <p:nvPr/>
          </p:nvSpPr>
          <p:spPr>
            <a:xfrm>
              <a:off x="3447880" y="0"/>
              <a:ext cx="1826138" cy="617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81275" lIns="81275" spcFirstLastPara="1" rIns="81275" wrap="square" tIns="8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740226" y="209989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Scripting Language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Interpreted command by command and remain in their original form.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Programming Language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Compiled, converted permanently into binary executable files (i.e., zeros and ones) before they are run.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Markup Language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2F5496"/>
                </a:solidFill>
              </a:rPr>
              <a:t>A text-formatting language designed to transform raw text into structured documents, by inserting procedural and descriptive markup into the raw text.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996039" y="225564"/>
            <a:ext cx="10003974" cy="1569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Scripting vs. Programming vs. Markup Language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5596875" y="1316170"/>
            <a:ext cx="4777398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Founder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6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Brendan Eich</a:t>
            </a:r>
            <a:endParaRPr b="1" sz="4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5762445" y="4069344"/>
            <a:ext cx="3726612" cy="11079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 1995</a:t>
            </a:r>
            <a:endParaRPr b="1" sz="1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036" y="1169611"/>
            <a:ext cx="3372787" cy="4017120"/>
          </a:xfrm>
          <a:prstGeom prst="roundRect">
            <a:avLst>
              <a:gd fmla="val 11111" name="adj"/>
            </a:avLst>
          </a:prstGeom>
          <a:noFill/>
          <a:ln cap="rnd" cmpd="sng" w="190500">
            <a:solidFill>
              <a:srgbClr val="C8C6BD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" rotWithShape="0" algn="tl" dir="7200000" dist="5080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303" y="942584"/>
            <a:ext cx="36480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872662" y="2824610"/>
            <a:ext cx="33113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Anton"/>
                <a:ea typeface="Anton"/>
                <a:cs typeface="Anton"/>
                <a:sym typeface="Anton"/>
              </a:rPr>
              <a:t>1993 introduce images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1160" y="742125"/>
            <a:ext cx="5906846" cy="190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5649497" y="2829633"/>
            <a:ext cx="55585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3A1C3"/>
                </a:solidFill>
                <a:latin typeface="Anton"/>
                <a:ea typeface="Anton"/>
                <a:cs typeface="Anton"/>
                <a:sym typeface="Anton"/>
              </a:rPr>
              <a:t>1995 Font Element And Text Decoration</a:t>
            </a:r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5716" y="3627622"/>
            <a:ext cx="2351770" cy="2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6">
            <a:alphaModFix/>
          </a:blip>
          <a:srcRect b="0" l="4760" r="9802" t="0"/>
          <a:stretch/>
        </p:blipFill>
        <p:spPr>
          <a:xfrm>
            <a:off x="8829204" y="3657602"/>
            <a:ext cx="2278505" cy="21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6270590" y="5909575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James H. Clark</a:t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974108" y="5922593"/>
            <a:ext cx="2133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Marc Andreessen</a:t>
            </a:r>
            <a:endParaRPr b="1"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3670" y="3657602"/>
            <a:ext cx="2184068" cy="218406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>
            <a:off x="3949456" y="4118405"/>
            <a:ext cx="1259174" cy="126246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1436221" y="5966776"/>
            <a:ext cx="1672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Brendan Eich</a:t>
            </a:r>
            <a:endParaRPr b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4620428" y="1473259"/>
            <a:ext cx="412682" cy="6436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5206" l="20333" r="20604" t="5199"/>
          <a:stretch/>
        </p:blipFill>
        <p:spPr>
          <a:xfrm>
            <a:off x="1647630" y="722911"/>
            <a:ext cx="1407183" cy="21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 b="29474" l="3656" r="2891" t="28989"/>
          <a:stretch/>
        </p:blipFill>
        <p:spPr>
          <a:xfrm>
            <a:off x="4309088" y="943151"/>
            <a:ext cx="3177915" cy="106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39265" y="1642725"/>
            <a:ext cx="1845641" cy="1091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3252867" y="4542018"/>
            <a:ext cx="52903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23F4F"/>
                </a:solidFill>
                <a:latin typeface="Arial Black"/>
                <a:ea typeface="Arial Black"/>
                <a:cs typeface="Arial Black"/>
                <a:sym typeface="Arial Black"/>
              </a:rPr>
              <a:t>LiveScript</a:t>
            </a:r>
            <a:endParaRPr sz="1800">
              <a:solidFill>
                <a:srgbClr val="323F4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p8"/>
          <p:cNvSpPr/>
          <p:nvPr/>
        </p:nvSpPr>
        <p:spPr>
          <a:xfrm rot="8264998">
            <a:off x="3532631" y="2979691"/>
            <a:ext cx="929391" cy="115461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FB9A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 rot="10800000">
            <a:off x="5478319" y="2857538"/>
            <a:ext cx="929391" cy="115306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FB9A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 rot="-8240350">
            <a:off x="7239837" y="3020442"/>
            <a:ext cx="929391" cy="114881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FB9A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8789019" y="3434067"/>
            <a:ext cx="1798819" cy="1542667"/>
          </a:xfrm>
          <a:prstGeom prst="wedgeEllipseCallout">
            <a:avLst>
              <a:gd fmla="val -56666" name="adj1"/>
              <a:gd fmla="val 51811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weeks</a:t>
            </a:r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7406" y="3089436"/>
            <a:ext cx="3014479" cy="37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903" y="1320045"/>
            <a:ext cx="3430874" cy="205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041" y="1043690"/>
            <a:ext cx="2703070" cy="315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8865" y="1862393"/>
            <a:ext cx="1516176" cy="151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2971" y="4257232"/>
            <a:ext cx="4737100" cy="1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2953634" y="573856"/>
            <a:ext cx="12234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1995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6140276" y="4433607"/>
            <a:ext cx="12234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1997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8294870" y="556751"/>
            <a:ext cx="12234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1996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2412502" y="3366613"/>
            <a:ext cx="23063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8107763" y="3976325"/>
            <a:ext cx="15724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JScript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6050701" y="4830389"/>
            <a:ext cx="14025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Script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1915C041D234DB7038381C78C7B29" ma:contentTypeVersion="12" ma:contentTypeDescription="Create a new document." ma:contentTypeScope="" ma:versionID="d1cb78a54a5834196c0acc403f3c94d1">
  <xsd:schema xmlns:xsd="http://www.w3.org/2001/XMLSchema" xmlns:xs="http://www.w3.org/2001/XMLSchema" xmlns:p="http://schemas.microsoft.com/office/2006/metadata/properties" xmlns:ns2="7da998e5-79da-4052-852c-6a57b6178f71" xmlns:ns3="970461df-4378-4849-95d0-2df00632bbc5" targetNamespace="http://schemas.microsoft.com/office/2006/metadata/properties" ma:root="true" ma:fieldsID="9f3090399ae4718e0263b9e06b917189" ns2:_="" ns3:_="">
    <xsd:import namespace="7da998e5-79da-4052-852c-6a57b6178f71"/>
    <xsd:import namespace="970461df-4378-4849-95d0-2df00632bb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98e5-79da-4052-852c-6a57b6178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461df-4378-4849-95d0-2df00632bbc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6f7a81f-566b-4b75-a8de-8ad7f02f5c3c}" ma:internalName="TaxCatchAll" ma:showField="CatchAllData" ma:web="970461df-4378-4849-95d0-2df00632bb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0461df-4378-4849-95d0-2df00632bbc5" xsi:nil="true"/>
    <lcf76f155ced4ddcb4097134ff3c332f xmlns="7da998e5-79da-4052-852c-6a57b6178f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5EC8D2-D62D-469E-B513-5866D2D26455}"/>
</file>

<file path=customXml/itemProps2.xml><?xml version="1.0" encoding="utf-8"?>
<ds:datastoreItem xmlns:ds="http://schemas.openxmlformats.org/officeDocument/2006/customXml" ds:itemID="{13F80DB6-8655-4796-A869-A5349A516901}"/>
</file>

<file path=customXml/itemProps3.xml><?xml version="1.0" encoding="utf-8"?>
<ds:datastoreItem xmlns:ds="http://schemas.openxmlformats.org/officeDocument/2006/customXml" ds:itemID="{A5BDFCCF-C381-4B0C-AC70-D71CFB13AE7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 adel</dc:creator>
  <dcterms:created xsi:type="dcterms:W3CDTF">2017-08-06T17:15:04Z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0x010100DEE1915C041D234DB7038381C78C7B29</vt:lpwstr>
  </property>
</Properties>
</file>