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6.png" ContentType="image/png"/>
  <Override PartName="/ppt/media/image4.png" ContentType="image/png"/>
  <Override PartName="/ppt/media/image5.jpeg" ContentType="image/jpeg"/>
  <Override PartName="/ppt/media/image3.png" ContentType="image/png"/>
  <Override PartName="/ppt/media/image2.jpeg" ContentType="image/jpeg"/>
  <Override PartName="/ppt/media/image8.png" ContentType="image/png"/>
  <Override PartName="/ppt/media/image1.jpeg" ContentType="image/jpe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84000"/>
          </a:xfrm>
          <a:prstGeom prst="rect">
            <a:avLst/>
          </a:prstGeom>
          <a:ln>
            <a:noFill/>
          </a:ln>
        </p:spPr>
      </p:pic>
      <p:pic>
        <p:nvPicPr>
          <p:cNvPr id="1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51840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Calibri"/>
              </a:rPr>
              <a:t>Для правки текста заголовка щелкните мышьюClick to edit Master title style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ru-RU" sz="1200">
                <a:solidFill>
                  <a:srgbClr val="ffffff"/>
                </a:solidFill>
                <a:latin typeface="Calibri"/>
              </a:rPr>
              <a:t>1.5.15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4632BCA-69AA-4E14-A34F-8ECA134B9ECD}" type="slidenum">
              <a:rPr lang="ru-RU" sz="1200">
                <a:solidFill>
                  <a:srgbClr val="ffffff"/>
                </a:solidFill>
                <a:latin typeface="Calibri"/>
              </a:rPr>
              <a:t>&lt;номер&gt;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8400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ru-RU" sz="1200">
                <a:solidFill>
                  <a:srgbClr val="8b8b8b"/>
                </a:solidFill>
                <a:latin typeface="Calibri"/>
              </a:rPr>
              <a:t>1.5.15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ABFD021-929A-437E-A72B-F6370BCDA5EB}" type="slidenum">
              <a:rPr lang="ru-RU" sz="1200">
                <a:solidFill>
                  <a:srgbClr val="8b8b8b"/>
                </a:solidFill>
                <a:latin typeface="Calibri"/>
              </a:rPr>
              <a:t>&lt;номер&gt;</a:t>
            </a:fld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990720" y="1597680"/>
            <a:ext cx="7467120" cy="1102320"/>
          </a:xfrm>
          <a:prstGeom prst="rect">
            <a:avLst/>
          </a:prstGeom>
        </p:spPr>
        <p:txBody>
          <a:bodyPr anchor="ctr"/>
          <a:p>
            <a:r>
              <a:rPr lang="en-US" sz="2400">
                <a:solidFill>
                  <a:srgbClr val="ffffff"/>
                </a:solidFill>
                <a:latin typeface="Calibri"/>
              </a:rPr>
              <a:t>Индивидуальный проект: Менеджер групп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864000" y="3029040"/>
            <a:ext cx="1955160" cy="307476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ru-RU" sz="1600">
                <a:solidFill>
                  <a:srgbClr val="ffffff"/>
                </a:solidFill>
                <a:latin typeface="Calibri"/>
              </a:rPr>
              <a:t>Город:</a:t>
            </a:r>
            <a:endParaRPr/>
          </a:p>
          <a:p>
            <a:pPr algn="r">
              <a:lnSpc>
                <a:spcPct val="100000"/>
              </a:lnSpc>
            </a:pPr>
            <a:r>
              <a:rPr lang="ru-RU" sz="1600">
                <a:solidFill>
                  <a:srgbClr val="ffffff"/>
                </a:solidFill>
                <a:latin typeface="Calibri"/>
              </a:rPr>
              <a:t>Площадка:</a:t>
            </a:r>
            <a:endParaRPr/>
          </a:p>
          <a:p>
            <a:pPr algn="r">
              <a:lnSpc>
                <a:spcPct val="100000"/>
              </a:lnSpc>
            </a:pPr>
            <a:r>
              <a:rPr lang="ru-RU" sz="1600">
                <a:solidFill>
                  <a:srgbClr val="ffffff"/>
                </a:solidFill>
                <a:latin typeface="Calibri"/>
              </a:rPr>
              <a:t>Учащийся:</a:t>
            </a:r>
            <a:endParaRPr/>
          </a:p>
          <a:p>
            <a:pPr algn="r">
              <a:lnSpc>
                <a:spcPct val="100000"/>
              </a:lnSpc>
            </a:pPr>
            <a:r>
              <a:rPr lang="ru-RU" sz="1600">
                <a:solidFill>
                  <a:srgbClr val="ffffff"/>
                </a:solidFill>
                <a:latin typeface="Calibri"/>
              </a:rPr>
              <a:t>Преподаватель:</a:t>
            </a:r>
            <a:endParaRPr/>
          </a:p>
          <a:p>
            <a:pPr algn="r">
              <a:lnSpc>
                <a:spcPct val="100000"/>
              </a:lnSpc>
            </a:pPr>
            <a:r>
              <a:rPr lang="ru-RU" sz="1600">
                <a:solidFill>
                  <a:srgbClr val="ffffff"/>
                </a:solidFill>
                <a:latin typeface="Calibri"/>
              </a:rPr>
              <a:t>Дата: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2895480" y="3029040"/>
            <a:ext cx="3428640" cy="147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ru-RU" sz="1600">
                <a:solidFill>
                  <a:srgbClr val="ffffff"/>
                </a:solidFill>
                <a:latin typeface="Calibri"/>
              </a:rPr>
              <a:t>Екатеринбург</a:t>
            </a:r>
            <a:endParaRPr/>
          </a:p>
          <a:p>
            <a:pPr>
              <a:lnSpc>
                <a:spcPct val="100000"/>
              </a:lnSpc>
            </a:pPr>
            <a:r>
              <a:rPr lang="ru-RU" sz="1600">
                <a:solidFill>
                  <a:srgbClr val="ffffff"/>
                </a:solidFill>
                <a:latin typeface="Calibri"/>
              </a:rPr>
              <a:t>Виз-Бульвар, 16</a:t>
            </a:r>
            <a:endParaRPr/>
          </a:p>
          <a:p>
            <a:pPr>
              <a:lnSpc>
                <a:spcPct val="100000"/>
              </a:lnSpc>
            </a:pPr>
            <a:r>
              <a:rPr lang="ru-RU" sz="1600">
                <a:solidFill>
                  <a:srgbClr val="ffffff"/>
                </a:solidFill>
                <a:latin typeface="Calibri"/>
              </a:rPr>
              <a:t>Шефер Эрнэст</a:t>
            </a:r>
            <a:endParaRPr/>
          </a:p>
          <a:p>
            <a:pPr>
              <a:lnSpc>
                <a:spcPct val="100000"/>
              </a:lnSpc>
            </a:pPr>
            <a:r>
              <a:rPr lang="ru-RU" sz="1600">
                <a:solidFill>
                  <a:srgbClr val="ffffff"/>
                </a:solidFill>
                <a:latin typeface="Calibri"/>
              </a:rPr>
              <a:t>Киселёв Павел Георгиевич</a:t>
            </a:r>
            <a:endParaRPr/>
          </a:p>
          <a:p>
            <a:pPr>
              <a:lnSpc>
                <a:spcPct val="100000"/>
              </a:lnSpc>
            </a:pPr>
            <a:r>
              <a:rPr lang="ru-RU" sz="1600">
                <a:solidFill>
                  <a:srgbClr val="ffffff"/>
                </a:solidFill>
                <a:latin typeface="Calibri"/>
              </a:rPr>
              <a:t>30 апреля 2015г.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92000" y="936000"/>
            <a:ext cx="2325600" cy="414000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68000" y="936000"/>
            <a:ext cx="2325600" cy="4140000"/>
          </a:xfrm>
          <a:prstGeom prst="rect">
            <a:avLst/>
          </a:prstGeom>
          <a:ln>
            <a:noFill/>
          </a:ln>
        </p:spPr>
      </p:pic>
      <p:sp>
        <p:nvSpPr>
          <p:cNvPr id="86" name="TextShape 1"/>
          <p:cNvSpPr txBox="1"/>
          <p:nvPr/>
        </p:nvSpPr>
        <p:spPr>
          <a:xfrm>
            <a:off x="17640" y="893520"/>
            <a:ext cx="4230360" cy="42501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 sz="2000">
                <a:latin typeface="Arial"/>
              </a:rPr>
              <a:t>Данное приложение предназначается преподавателям, для учёта своих студентов.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2000">
                <a:latin typeface="Arial"/>
              </a:rPr>
              <a:t>В его возможности входит:</a:t>
            </a:r>
            <a:endParaRPr/>
          </a:p>
          <a:p>
            <a:pPr>
              <a:lnSpc>
                <a:spcPct val="100000"/>
              </a:lnSpc>
            </a:pPr>
            <a:r>
              <a:rPr lang="ru-RU" sz="2000">
                <a:latin typeface="Arial"/>
              </a:rPr>
              <a:t> </a:t>
            </a:r>
            <a:r>
              <a:rPr lang="ru-RU" sz="2000">
                <a:latin typeface="Arial"/>
              </a:rPr>
              <a:t>- cортировка студентов по группе и по фамилии.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7640" y="893520"/>
            <a:ext cx="4230360" cy="42501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 sz="2000">
                <a:latin typeface="Arial"/>
              </a:rPr>
              <a:t> </a:t>
            </a:r>
            <a:r>
              <a:rPr lang="ru-RU" sz="2000">
                <a:latin typeface="Arial"/>
              </a:rPr>
              <a:t>- вывод всей имеющейся информации о студенте.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2000">
                <a:latin typeface="Arial"/>
              </a:rPr>
              <a:t> </a:t>
            </a:r>
            <a:r>
              <a:rPr lang="ru-RU" sz="2000">
                <a:latin typeface="Arial"/>
              </a:rPr>
              <a:t>- редактирование этой информации</a:t>
            </a:r>
            <a:endParaRPr/>
          </a:p>
        </p:txBody>
      </p:sp>
      <p:pic>
        <p:nvPicPr>
          <p:cNvPr id="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92000" y="936000"/>
            <a:ext cx="2325600" cy="414000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68000" y="936000"/>
            <a:ext cx="2325600" cy="41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7640" y="893520"/>
            <a:ext cx="4230360" cy="42501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 sz="2000">
                <a:latin typeface="Arial"/>
              </a:rPr>
              <a:t> </a:t>
            </a:r>
            <a:r>
              <a:rPr lang="ru-RU" sz="2000">
                <a:latin typeface="Arial"/>
              </a:rPr>
              <a:t>- вывод всей имеющейся информации о студенте.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2000">
                <a:latin typeface="Arial"/>
              </a:rPr>
              <a:t> </a:t>
            </a:r>
            <a:r>
              <a:rPr lang="ru-RU" sz="2000">
                <a:latin typeface="Arial"/>
              </a:rPr>
              <a:t>- редактирование этой информации</a:t>
            </a:r>
            <a:endParaRPr/>
          </a:p>
        </p:txBody>
      </p:sp>
      <p:pic>
        <p:nvPicPr>
          <p:cNvPr id="9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92000" y="936000"/>
            <a:ext cx="2325600" cy="414000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68000" y="936000"/>
            <a:ext cx="2325600" cy="41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7640" y="893520"/>
            <a:ext cx="4230360" cy="42501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ru-RU" sz="2000">
                <a:latin typeface="Arial"/>
              </a:rPr>
              <a:t> </a:t>
            </a:r>
            <a:r>
              <a:rPr lang="ru-RU" sz="2000">
                <a:latin typeface="Arial"/>
              </a:rPr>
              <a:t>- редактирование группы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2000">
                <a:latin typeface="Arial"/>
              </a:rPr>
              <a:t> </a:t>
            </a:r>
            <a:r>
              <a:rPr lang="ru-RU" sz="2000">
                <a:latin typeface="Arial"/>
              </a:rPr>
              <a:t>- </a:t>
            </a:r>
            <a:r>
              <a:rPr lang="ru-RU" sz="2000">
                <a:latin typeface="Arial"/>
              </a:rPr>
              <a:t>защита заполненных групп от удаления</a:t>
            </a: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08560" y="936000"/>
            <a:ext cx="2325600" cy="414000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53600" y="936000"/>
            <a:ext cx="2318400" cy="41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7640" y="893520"/>
            <a:ext cx="9126360" cy="42501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ru-RU" sz="2000">
                <a:latin typeface="Arial"/>
              </a:rPr>
              <a:t>//TODO</a:t>
            </a:r>
            <a:endParaRPr/>
          </a:p>
          <a:p>
            <a:endParaRPr/>
          </a:p>
          <a:p>
            <a:r>
              <a:rPr lang="ru-RU" sz="2000">
                <a:latin typeface="Arial"/>
              </a:rPr>
              <a:t>- поле «комментарий», для дополнительной информации о студенте</a:t>
            </a:r>
            <a:endParaRPr/>
          </a:p>
          <a:p>
            <a:r>
              <a:rPr lang="ru-RU" sz="2000">
                <a:latin typeface="Arial"/>
              </a:rPr>
              <a:t>- DatePicker для поля «Дата рождения»</a:t>
            </a:r>
            <a:endParaRPr/>
          </a:p>
          <a:p>
            <a:r>
              <a:rPr lang="ru-RU" sz="2000">
                <a:latin typeface="Arial"/>
              </a:rPr>
              <a:t>- материальный дизайн</a:t>
            </a:r>
            <a:endParaRPr/>
          </a:p>
          <a:p>
            <a:r>
              <a:rPr lang="ru-RU" sz="2000">
                <a:latin typeface="Arial"/>
              </a:rPr>
              <a:t>- адаптация под планшетные устройства</a:t>
            </a:r>
            <a:endParaRPr/>
          </a:p>
          <a:p>
            <a:r>
              <a:rPr lang="ru-RU" sz="2000">
                <a:latin typeface="Arial"/>
              </a:rPr>
              <a:t>- общее улучшение быстродействия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