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257" r:id="rId2"/>
    <p:sldId id="258" r:id="rId3"/>
    <p:sldId id="260" r:id="rId4"/>
    <p:sldId id="266" r:id="rId5"/>
    <p:sldId id="269" r:id="rId6"/>
    <p:sldId id="262" r:id="rId7"/>
    <p:sldId id="267" r:id="rId8"/>
    <p:sldId id="268" r:id="rId9"/>
    <p:sldId id="270" r:id="rId10"/>
    <p:sldId id="263" r:id="rId11"/>
    <p:sldId id="265" r:id="rId1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9" autoAdjust="0"/>
    <p:restoredTop sz="94660"/>
  </p:normalViewPr>
  <p:slideViewPr>
    <p:cSldViewPr>
      <p:cViewPr varScale="1">
        <p:scale>
          <a:sx n="73" d="100"/>
          <a:sy n="73" d="100"/>
        </p:scale>
        <p:origin x="-1290" y="-10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E7CBF876-4ADB-461E-AF94-A8B7C9A017FB}" type="datetimeFigureOut">
              <a:rPr lang="en-US"/>
              <a:pPr>
                <a:defRPr/>
              </a:pPr>
              <a:t>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2573D828-2AF1-4DA6-A95E-9DB088F733AB}" type="slidenum">
              <a:rPr lang="en-US"/>
              <a:pPr>
                <a:defRPr/>
              </a:pPr>
              <a:t>‹#›</a:t>
            </a:fld>
            <a:endParaRPr lang="en-US"/>
          </a:p>
        </p:txBody>
      </p:sp>
    </p:spTree>
    <p:extLst>
      <p:ext uri="{BB962C8B-B14F-4D97-AF65-F5344CB8AC3E}">
        <p14:creationId xmlns="" xmlns:p14="http://schemas.microsoft.com/office/powerpoint/2010/main" val="1256734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896BDD45-E69B-410E-9157-589FB199A394}" type="datetimeFigureOut">
              <a:rPr lang="en-US"/>
              <a:pPr>
                <a:defRPr/>
              </a:pPr>
              <a:t>2/7/2019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1921A9A2-145D-477D-AF02-A4AE31099042}" type="slidenum">
              <a:rPr lang="en-US"/>
              <a:pPr>
                <a:defRPr/>
              </a:pPr>
              <a:t>‹#›</a:t>
            </a:fld>
            <a:endParaRPr lang="en-US"/>
          </a:p>
        </p:txBody>
      </p:sp>
    </p:spTree>
    <p:extLst>
      <p:ext uri="{BB962C8B-B14F-4D97-AF65-F5344CB8AC3E}">
        <p14:creationId xmlns="" xmlns:p14="http://schemas.microsoft.com/office/powerpoint/2010/main" val="10454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F6014E-E113-40E4-8221-7E40B502626A}" type="datetimeFigureOut">
              <a:rPr lang="en-US"/>
              <a:pPr>
                <a:defRPr/>
              </a:pPr>
              <a:t>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787992-D210-46B5-8FCD-38BEEDBF48E1}" type="slidenum">
              <a:rPr lang="en-US"/>
              <a:pPr>
                <a:defRPr/>
              </a:pPr>
              <a:t>‹#›</a:t>
            </a:fld>
            <a:endParaRPr lang="en-US"/>
          </a:p>
        </p:txBody>
      </p:sp>
    </p:spTree>
    <p:extLst>
      <p:ext uri="{BB962C8B-B14F-4D97-AF65-F5344CB8AC3E}">
        <p14:creationId xmlns="" xmlns:p14="http://schemas.microsoft.com/office/powerpoint/2010/main" val="320441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2E074E6-A55A-47FE-A9D8-1CFE72007784}" type="datetimeFigureOut">
              <a:rPr lang="en-US"/>
              <a:pPr>
                <a:defRPr/>
              </a:pPr>
              <a:t>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A5A70C-F257-4079-B4D9-CF3CBCE936D3}" type="slidenum">
              <a:rPr lang="en-US"/>
              <a:pPr>
                <a:defRPr/>
              </a:pPr>
              <a:t>‹#›</a:t>
            </a:fld>
            <a:endParaRPr lang="en-US"/>
          </a:p>
        </p:txBody>
      </p:sp>
    </p:spTree>
    <p:extLst>
      <p:ext uri="{BB962C8B-B14F-4D97-AF65-F5344CB8AC3E}">
        <p14:creationId xmlns="" xmlns:p14="http://schemas.microsoft.com/office/powerpoint/2010/main" val="2705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DA9F28-2CCA-4A24-AF53-65299627D160}" type="datetimeFigureOut">
              <a:rPr lang="en-US"/>
              <a:pPr>
                <a:defRPr/>
              </a:pPr>
              <a:t>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F56AF-497B-4CB1-8D24-32E5D8DE82DB}" type="slidenum">
              <a:rPr lang="en-US"/>
              <a:pPr>
                <a:defRPr/>
              </a:pPr>
              <a:t>‹#›</a:t>
            </a:fld>
            <a:endParaRPr lang="en-US"/>
          </a:p>
        </p:txBody>
      </p:sp>
    </p:spTree>
    <p:extLst>
      <p:ext uri="{BB962C8B-B14F-4D97-AF65-F5344CB8AC3E}">
        <p14:creationId xmlns="" xmlns:p14="http://schemas.microsoft.com/office/powerpoint/2010/main" val="29759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0817DC18-01F9-4C46-8221-FD728DFB74D4}" type="datetimeFigureOut">
              <a:rPr lang="en-US"/>
              <a:pPr>
                <a:defRPr/>
              </a:pPr>
              <a:t>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610628-9E5B-49E0-BE02-60D2F25F6F66}" type="slidenum">
              <a:rPr lang="en-US"/>
              <a:pPr>
                <a:defRPr/>
              </a:pPr>
              <a:t>‹#›</a:t>
            </a:fld>
            <a:endParaRPr lang="en-US"/>
          </a:p>
        </p:txBody>
      </p:sp>
    </p:spTree>
    <p:extLst>
      <p:ext uri="{BB962C8B-B14F-4D97-AF65-F5344CB8AC3E}">
        <p14:creationId xmlns="" xmlns:p14="http://schemas.microsoft.com/office/powerpoint/2010/main" val="34697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17C3576-58E6-4757-ADB5-57D5333722FD}" type="datetimeFigureOut">
              <a:rPr lang="en-US"/>
              <a:pPr>
                <a:defRPr/>
              </a:pPr>
              <a:t>2/7/2019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A44A83-7EC1-4F85-9F33-9CDFD2AC2A50}" type="slidenum">
              <a:rPr lang="en-US"/>
              <a:pPr>
                <a:defRPr/>
              </a:pPr>
              <a:t>‹#›</a:t>
            </a:fld>
            <a:endParaRPr lang="en-US"/>
          </a:p>
        </p:txBody>
      </p:sp>
    </p:spTree>
    <p:extLst>
      <p:ext uri="{BB962C8B-B14F-4D97-AF65-F5344CB8AC3E}">
        <p14:creationId xmlns="" xmlns:p14="http://schemas.microsoft.com/office/powerpoint/2010/main" val="56807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69A298-5ADB-4C6E-B80F-2547D806F49D}" type="datetimeFigureOut">
              <a:rPr lang="en-US"/>
              <a:pPr>
                <a:defRPr/>
              </a:pPr>
              <a:t>2/7/2019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0F023F9-77D9-4894-81B7-62BF6976518F}" type="slidenum">
              <a:rPr lang="en-US"/>
              <a:pPr>
                <a:defRPr/>
              </a:pPr>
              <a:t>‹#›</a:t>
            </a:fld>
            <a:endParaRPr lang="en-US"/>
          </a:p>
        </p:txBody>
      </p:sp>
    </p:spTree>
    <p:extLst>
      <p:ext uri="{BB962C8B-B14F-4D97-AF65-F5344CB8AC3E}">
        <p14:creationId xmlns="" xmlns:p14="http://schemas.microsoft.com/office/powerpoint/2010/main" val="317896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73F4A7B-6D65-44F7-BEB1-9EDC101994E0}" type="datetimeFigureOut">
              <a:rPr lang="en-US"/>
              <a:pPr>
                <a:defRPr/>
              </a:pPr>
              <a:t>2/7/2019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40B4858-0842-4883-AB78-B6F410BA7B43}" type="slidenum">
              <a:rPr lang="en-US"/>
              <a:pPr>
                <a:defRPr/>
              </a:pPr>
              <a:t>‹#›</a:t>
            </a:fld>
            <a:endParaRPr lang="en-US"/>
          </a:p>
        </p:txBody>
      </p:sp>
    </p:spTree>
    <p:extLst>
      <p:ext uri="{BB962C8B-B14F-4D97-AF65-F5344CB8AC3E}">
        <p14:creationId xmlns="" xmlns:p14="http://schemas.microsoft.com/office/powerpoint/2010/main" val="137858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6FD5AC-9D32-4CEA-8C96-5582ED2798EA}" type="datetimeFigureOut">
              <a:rPr lang="en-US"/>
              <a:pPr>
                <a:defRPr/>
              </a:pPr>
              <a:t>2/7/2019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06BF982-CFC9-49A6-A820-8AF63EDB971D}" type="slidenum">
              <a:rPr lang="en-US"/>
              <a:pPr>
                <a:defRPr/>
              </a:pPr>
              <a:t>‹#›</a:t>
            </a:fld>
            <a:endParaRPr lang="en-US"/>
          </a:p>
        </p:txBody>
      </p:sp>
    </p:spTree>
    <p:extLst>
      <p:ext uri="{BB962C8B-B14F-4D97-AF65-F5344CB8AC3E}">
        <p14:creationId xmlns="" xmlns:p14="http://schemas.microsoft.com/office/powerpoint/2010/main" val="23870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48F66D63-F31B-4ECC-B943-5CBEE21C6C46}" type="datetimeFigureOut">
              <a:rPr lang="en-US"/>
              <a:pPr>
                <a:defRPr/>
              </a:pPr>
              <a:t>2/7/2019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F86381-7868-4976-9EB0-BD54F2D15171}" type="slidenum">
              <a:rPr lang="en-US"/>
              <a:pPr>
                <a:defRPr/>
              </a:pPr>
              <a:t>‹#›</a:t>
            </a:fld>
            <a:endParaRPr lang="en-US"/>
          </a:p>
        </p:txBody>
      </p:sp>
    </p:spTree>
    <p:extLst>
      <p:ext uri="{BB962C8B-B14F-4D97-AF65-F5344CB8AC3E}">
        <p14:creationId xmlns="" xmlns:p14="http://schemas.microsoft.com/office/powerpoint/2010/main" val="143764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5CF6A91-5CDB-4AA1-90C2-71EED657A450}" type="datetimeFigureOut">
              <a:rPr lang="en-US"/>
              <a:pPr>
                <a:defRPr/>
              </a:pPr>
              <a:t>2/7/2019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FB9AFC-AB4F-49CF-98BC-F1E1F038690D}" type="slidenum">
              <a:rPr lang="en-US"/>
              <a:pPr>
                <a:defRPr/>
              </a:pPr>
              <a:t>‹#›</a:t>
            </a:fld>
            <a:endParaRPr lang="en-US"/>
          </a:p>
        </p:txBody>
      </p:sp>
    </p:spTree>
    <p:extLst>
      <p:ext uri="{BB962C8B-B14F-4D97-AF65-F5344CB8AC3E}">
        <p14:creationId xmlns="" xmlns:p14="http://schemas.microsoft.com/office/powerpoint/2010/main" val="40040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A872BC8-4EDD-4347-8504-A9A9A0FF68C5}" type="datetimeFigureOut">
              <a:rPr lang="en-US"/>
              <a:pPr>
                <a:defRPr/>
              </a:pPr>
              <a:t>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CE2F3DE-9ECA-4718-8EA4-8325C028CB75}" type="slidenum">
              <a:rPr lang="en-US"/>
              <a:pPr>
                <a:defRPr/>
              </a:pPr>
              <a:t>‹#›</a:t>
            </a:fld>
            <a:endParaRPr lang="en-US"/>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B430A998-8C2E-480F-BD92-C4CD6107D919}"/>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r="388"/>
          <a:stretch/>
        </p:blipFill>
        <p:spPr>
          <a:xfrm>
            <a:off x="0" y="1196752"/>
            <a:ext cx="9144000" cy="4464696"/>
          </a:xfrm>
          <a:prstGeom prst="rect">
            <a:avLst/>
          </a:prstGeom>
        </p:spPr>
      </p:pic>
      <p:sp>
        <p:nvSpPr>
          <p:cNvPr id="11" name="TextBox 10">
            <a:extLst>
              <a:ext uri="{FF2B5EF4-FFF2-40B4-BE49-F238E27FC236}">
                <a16:creationId xmlns="" xmlns:a16="http://schemas.microsoft.com/office/drawing/2014/main" id="{A779866A-7658-46C5-BF19-3A21308E8752}"/>
              </a:ext>
            </a:extLst>
          </p:cNvPr>
          <p:cNvSpPr txBox="1"/>
          <p:nvPr/>
        </p:nvSpPr>
        <p:spPr>
          <a:xfrm>
            <a:off x="6300192" y="3906922"/>
            <a:ext cx="2843808" cy="1754326"/>
          </a:xfrm>
          <a:prstGeom prst="rect">
            <a:avLst/>
          </a:prstGeom>
          <a:noFill/>
        </p:spPr>
        <p:txBody>
          <a:bodyPr wrap="square" rtlCol="0">
            <a:spAutoFit/>
          </a:bodyPr>
          <a:lstStyle/>
          <a:p>
            <a:r>
              <a:rPr lang="en-IN" dirty="0">
                <a:solidFill>
                  <a:schemeClr val="bg1"/>
                </a:solidFill>
              </a:rPr>
              <a:t>Team Members-</a:t>
            </a:r>
          </a:p>
          <a:p>
            <a:r>
              <a:rPr lang="en-IN" dirty="0">
                <a:solidFill>
                  <a:schemeClr val="bg1"/>
                </a:solidFill>
              </a:rPr>
              <a:t>	Shefali </a:t>
            </a:r>
            <a:r>
              <a:rPr lang="en-IN" dirty="0" err="1">
                <a:solidFill>
                  <a:schemeClr val="bg1"/>
                </a:solidFill>
              </a:rPr>
              <a:t>Kolge</a:t>
            </a:r>
            <a:endParaRPr lang="en-IN" dirty="0">
              <a:solidFill>
                <a:schemeClr val="bg1"/>
              </a:solidFill>
            </a:endParaRPr>
          </a:p>
          <a:p>
            <a:r>
              <a:rPr lang="en-IN" dirty="0">
                <a:solidFill>
                  <a:schemeClr val="bg1"/>
                </a:solidFill>
              </a:rPr>
              <a:t>	</a:t>
            </a:r>
            <a:r>
              <a:rPr lang="en-IN" dirty="0" err="1">
                <a:solidFill>
                  <a:schemeClr val="bg1"/>
                </a:solidFill>
              </a:rPr>
              <a:t>Raviraj</a:t>
            </a:r>
            <a:r>
              <a:rPr lang="en-IN" dirty="0">
                <a:solidFill>
                  <a:schemeClr val="bg1"/>
                </a:solidFill>
              </a:rPr>
              <a:t> Dixit</a:t>
            </a:r>
          </a:p>
          <a:p>
            <a:r>
              <a:rPr lang="en-IN" dirty="0">
                <a:solidFill>
                  <a:schemeClr val="bg1"/>
                </a:solidFill>
              </a:rPr>
              <a:t>	</a:t>
            </a:r>
            <a:r>
              <a:rPr lang="en-IN" dirty="0" err="1">
                <a:solidFill>
                  <a:schemeClr val="bg1"/>
                </a:solidFill>
              </a:rPr>
              <a:t>Akshay</a:t>
            </a:r>
            <a:r>
              <a:rPr lang="en-IN" dirty="0">
                <a:solidFill>
                  <a:schemeClr val="bg1"/>
                </a:solidFill>
              </a:rPr>
              <a:t> </a:t>
            </a:r>
            <a:r>
              <a:rPr lang="en-IN" dirty="0" err="1">
                <a:solidFill>
                  <a:schemeClr val="bg1"/>
                </a:solidFill>
              </a:rPr>
              <a:t>Nimbalkar</a:t>
            </a:r>
            <a:endParaRPr lang="en-IN" dirty="0">
              <a:solidFill>
                <a:schemeClr val="bg1"/>
              </a:solidFill>
            </a:endParaRPr>
          </a:p>
          <a:p>
            <a:r>
              <a:rPr lang="en-IN" dirty="0">
                <a:solidFill>
                  <a:schemeClr val="bg1"/>
                </a:solidFill>
              </a:rPr>
              <a:t>	</a:t>
            </a:r>
            <a:r>
              <a:rPr lang="en-IN" dirty="0" err="1">
                <a:solidFill>
                  <a:schemeClr val="bg1"/>
                </a:solidFill>
              </a:rPr>
              <a:t>Sangeeth</a:t>
            </a:r>
            <a:r>
              <a:rPr lang="en-IN" dirty="0">
                <a:solidFill>
                  <a:schemeClr val="bg1"/>
                </a:solidFill>
              </a:rPr>
              <a:t> Kumar</a:t>
            </a:r>
          </a:p>
          <a:p>
            <a:r>
              <a:rPr lang="en-IN" dirty="0">
                <a:solidFill>
                  <a:schemeClr val="bg1"/>
                </a:solidFill>
              </a:rPr>
              <a:t>	Harish Fegade</a:t>
            </a:r>
          </a:p>
        </p:txBody>
      </p:sp>
    </p:spTree>
    <p:extLst>
      <p:ext uri="{BB962C8B-B14F-4D97-AF65-F5344CB8AC3E}">
        <p14:creationId xmlns="" xmlns:p14="http://schemas.microsoft.com/office/powerpoint/2010/main" val="93693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F3AA1B-4541-4E83-A211-575AF0BAB6D3}"/>
              </a:ext>
            </a:extLst>
          </p:cNvPr>
          <p:cNvSpPr>
            <a:spLocks noGrp="1"/>
          </p:cNvSpPr>
          <p:nvPr>
            <p:ph type="title"/>
          </p:nvPr>
        </p:nvSpPr>
        <p:spPr>
          <a:xfrm>
            <a:off x="457200" y="274638"/>
            <a:ext cx="8229600" cy="562074"/>
          </a:xfrm>
        </p:spPr>
        <p:txBody>
          <a:bodyPr/>
          <a:lstStyle/>
          <a:p>
            <a:pPr algn="r"/>
            <a:r>
              <a:rPr lang="en-IN" u="sng" dirty="0"/>
              <a:t>Forecast – </a:t>
            </a:r>
            <a:r>
              <a:rPr lang="en-IN" sz="2400" u="sng" dirty="0"/>
              <a:t>The Immortals of </a:t>
            </a:r>
            <a:r>
              <a:rPr lang="en-IN" sz="2400" u="sng" dirty="0" err="1"/>
              <a:t>Meluha</a:t>
            </a:r>
            <a:endParaRPr lang="en-IN" u="sng" dirty="0"/>
          </a:p>
        </p:txBody>
      </p:sp>
      <p:pic>
        <p:nvPicPr>
          <p:cNvPr id="7" name="Picture 6">
            <a:extLst>
              <a:ext uri="{FF2B5EF4-FFF2-40B4-BE49-F238E27FC236}">
                <a16:creationId xmlns="" xmlns:a16="http://schemas.microsoft.com/office/drawing/2014/main" id="{7CF1ADE5-6937-4DB5-A2EC-A51E3C1C64F8}"/>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8263" t="8318" r="6688"/>
          <a:stretch/>
        </p:blipFill>
        <p:spPr>
          <a:xfrm>
            <a:off x="251520" y="1268760"/>
            <a:ext cx="6408712" cy="4320480"/>
          </a:xfrm>
          <a:prstGeom prst="rect">
            <a:avLst/>
          </a:prstGeom>
          <a:ln>
            <a:solidFill>
              <a:schemeClr val="tx1"/>
            </a:solidFill>
          </a:ln>
        </p:spPr>
      </p:pic>
      <p:graphicFrame>
        <p:nvGraphicFramePr>
          <p:cNvPr id="8" name="Table 7">
            <a:extLst>
              <a:ext uri="{FF2B5EF4-FFF2-40B4-BE49-F238E27FC236}">
                <a16:creationId xmlns="" xmlns:a16="http://schemas.microsoft.com/office/drawing/2014/main" id="{5A1A943E-0916-425B-8101-87C56CF985F9}"/>
              </a:ext>
            </a:extLst>
          </p:cNvPr>
          <p:cNvGraphicFramePr>
            <a:graphicFrameLocks noGrp="1"/>
          </p:cNvGraphicFramePr>
          <p:nvPr>
            <p:extLst>
              <p:ext uri="{D42A27DB-BD31-4B8C-83A1-F6EECF244321}">
                <p14:modId xmlns="" xmlns:p14="http://schemas.microsoft.com/office/powerpoint/2010/main" val="819338146"/>
              </p:ext>
            </p:extLst>
          </p:nvPr>
        </p:nvGraphicFramePr>
        <p:xfrm>
          <a:off x="7035800" y="1325880"/>
          <a:ext cx="1651000" cy="4206240"/>
        </p:xfrm>
        <a:graphic>
          <a:graphicData uri="http://schemas.openxmlformats.org/drawingml/2006/table">
            <a:tbl>
              <a:tblPr firstRow="1">
                <a:tableStyleId>{69CF1AB2-1976-4502-BF36-3FF5EA218861}</a:tableStyleId>
              </a:tblPr>
              <a:tblGrid>
                <a:gridCol w="711200">
                  <a:extLst>
                    <a:ext uri="{9D8B030D-6E8A-4147-A177-3AD203B41FA5}">
                      <a16:colId xmlns="" xmlns:a16="http://schemas.microsoft.com/office/drawing/2014/main" val="2432080325"/>
                    </a:ext>
                  </a:extLst>
                </a:gridCol>
                <a:gridCol w="939800">
                  <a:extLst>
                    <a:ext uri="{9D8B030D-6E8A-4147-A177-3AD203B41FA5}">
                      <a16:colId xmlns="" xmlns:a16="http://schemas.microsoft.com/office/drawing/2014/main" val="1091429525"/>
                    </a:ext>
                  </a:extLst>
                </a:gridCol>
              </a:tblGrid>
              <a:tr h="182880">
                <a:tc>
                  <a:txBody>
                    <a:bodyPr/>
                    <a:lstStyle/>
                    <a:p>
                      <a:pPr algn="l" fontAlgn="b"/>
                      <a:r>
                        <a:rPr lang="en-IN" sz="1100" u="none" strike="noStrike" dirty="0">
                          <a:effectLst/>
                        </a:rPr>
                        <a:t>date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price (INR)</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705124648"/>
                  </a:ext>
                </a:extLst>
              </a:tr>
              <a:tr h="182880">
                <a:tc>
                  <a:txBody>
                    <a:bodyPr/>
                    <a:lstStyle/>
                    <a:p>
                      <a:pPr algn="r" fontAlgn="b"/>
                      <a:r>
                        <a:rPr lang="en-IN" sz="1100" u="none" strike="noStrike" dirty="0">
                          <a:effectLst/>
                        </a:rPr>
                        <a:t>24-01-2019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028613172"/>
                  </a:ext>
                </a:extLst>
              </a:tr>
              <a:tr h="182880">
                <a:tc>
                  <a:txBody>
                    <a:bodyPr/>
                    <a:lstStyle/>
                    <a:p>
                      <a:pPr algn="r" fontAlgn="b"/>
                      <a:r>
                        <a:rPr lang="en-IN" sz="1100" u="none" strike="noStrike" dirty="0">
                          <a:effectLst/>
                        </a:rPr>
                        <a:t>25-01-2019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079594592"/>
                  </a:ext>
                </a:extLst>
              </a:tr>
              <a:tr h="182880">
                <a:tc>
                  <a:txBody>
                    <a:bodyPr/>
                    <a:lstStyle/>
                    <a:p>
                      <a:pPr algn="r" fontAlgn="b"/>
                      <a:r>
                        <a:rPr lang="en-IN" sz="1100" u="none" strike="noStrike">
                          <a:effectLst/>
                        </a:rPr>
                        <a:t>26-01-2019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420475937"/>
                  </a:ext>
                </a:extLst>
              </a:tr>
              <a:tr h="182880">
                <a:tc>
                  <a:txBody>
                    <a:bodyPr/>
                    <a:lstStyle/>
                    <a:p>
                      <a:pPr algn="r" fontAlgn="b"/>
                      <a:r>
                        <a:rPr lang="en-IN" sz="1100" u="none" strike="noStrike">
                          <a:effectLst/>
                        </a:rPr>
                        <a:t>27-01-2019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88534816"/>
                  </a:ext>
                </a:extLst>
              </a:tr>
              <a:tr h="182880">
                <a:tc>
                  <a:txBody>
                    <a:bodyPr/>
                    <a:lstStyle/>
                    <a:p>
                      <a:pPr algn="r" fontAlgn="b"/>
                      <a:r>
                        <a:rPr lang="en-IN" sz="1100" u="none" strike="noStrike">
                          <a:effectLst/>
                        </a:rPr>
                        <a:t>28-01-2019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17120105"/>
                  </a:ext>
                </a:extLst>
              </a:tr>
              <a:tr h="182880">
                <a:tc>
                  <a:txBody>
                    <a:bodyPr/>
                    <a:lstStyle/>
                    <a:p>
                      <a:pPr algn="r" fontAlgn="b"/>
                      <a:r>
                        <a:rPr lang="en-IN" sz="1100" u="none" strike="noStrike">
                          <a:effectLst/>
                        </a:rPr>
                        <a:t>29-01-2019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88898964"/>
                  </a:ext>
                </a:extLst>
              </a:tr>
              <a:tr h="182880">
                <a:tc>
                  <a:txBody>
                    <a:bodyPr/>
                    <a:lstStyle/>
                    <a:p>
                      <a:pPr algn="r" fontAlgn="b"/>
                      <a:r>
                        <a:rPr lang="en-IN" sz="1100" u="none" strike="noStrike">
                          <a:effectLst/>
                        </a:rPr>
                        <a:t>30-01-2019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72852087"/>
                  </a:ext>
                </a:extLst>
              </a:tr>
              <a:tr h="182880">
                <a:tc>
                  <a:txBody>
                    <a:bodyPr/>
                    <a:lstStyle/>
                    <a:p>
                      <a:pPr algn="r" fontAlgn="b"/>
                      <a:r>
                        <a:rPr lang="en-IN" sz="1100" u="none" strike="noStrike">
                          <a:effectLst/>
                        </a:rPr>
                        <a:t>31-01-2019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1262034"/>
                  </a:ext>
                </a:extLst>
              </a:tr>
              <a:tr h="182880">
                <a:tc>
                  <a:txBody>
                    <a:bodyPr/>
                    <a:lstStyle/>
                    <a:p>
                      <a:pPr algn="r" fontAlgn="b"/>
                      <a:r>
                        <a:rPr lang="en-IN" sz="1100" u="none" strike="noStrike">
                          <a:effectLst/>
                        </a:rPr>
                        <a:t>01-02-2019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62745225"/>
                  </a:ext>
                </a:extLst>
              </a:tr>
              <a:tr h="182880">
                <a:tc>
                  <a:txBody>
                    <a:bodyPr/>
                    <a:lstStyle/>
                    <a:p>
                      <a:pPr algn="r" fontAlgn="b"/>
                      <a:r>
                        <a:rPr lang="en-IN" sz="1100" u="none" strike="noStrike">
                          <a:effectLst/>
                        </a:rPr>
                        <a:t>02-02-2019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060640795"/>
                  </a:ext>
                </a:extLst>
              </a:tr>
              <a:tr h="182880">
                <a:tc>
                  <a:txBody>
                    <a:bodyPr/>
                    <a:lstStyle/>
                    <a:p>
                      <a:pPr algn="r" fontAlgn="b"/>
                      <a:r>
                        <a:rPr lang="en-IN" sz="1100" u="none" strike="noStrike">
                          <a:effectLst/>
                        </a:rPr>
                        <a:t>03-02-2019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967486168"/>
                  </a:ext>
                </a:extLst>
              </a:tr>
              <a:tr h="182880">
                <a:tc>
                  <a:txBody>
                    <a:bodyPr/>
                    <a:lstStyle/>
                    <a:p>
                      <a:pPr algn="r" fontAlgn="b"/>
                      <a:r>
                        <a:rPr lang="en-IN" sz="1100" u="none" strike="noStrike">
                          <a:effectLst/>
                        </a:rPr>
                        <a:t>04-02-2019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035415682"/>
                  </a:ext>
                </a:extLst>
              </a:tr>
              <a:tr h="182880">
                <a:tc>
                  <a:txBody>
                    <a:bodyPr/>
                    <a:lstStyle/>
                    <a:p>
                      <a:pPr algn="r" fontAlgn="b"/>
                      <a:r>
                        <a:rPr lang="en-IN" sz="1100" u="none" strike="noStrike">
                          <a:effectLst/>
                        </a:rPr>
                        <a:t>05-02-2019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93658953"/>
                  </a:ext>
                </a:extLst>
              </a:tr>
              <a:tr h="182880">
                <a:tc>
                  <a:txBody>
                    <a:bodyPr/>
                    <a:lstStyle/>
                    <a:p>
                      <a:pPr algn="r" fontAlgn="b"/>
                      <a:r>
                        <a:rPr lang="en-IN" sz="1100" u="none" strike="noStrike">
                          <a:effectLst/>
                        </a:rPr>
                        <a:t>06-02-2019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38154792"/>
                  </a:ext>
                </a:extLst>
              </a:tr>
              <a:tr h="182880">
                <a:tc>
                  <a:txBody>
                    <a:bodyPr/>
                    <a:lstStyle/>
                    <a:p>
                      <a:pPr algn="r" fontAlgn="b"/>
                      <a:r>
                        <a:rPr lang="en-IN" sz="1100" u="none" strike="noStrike">
                          <a:effectLst/>
                        </a:rPr>
                        <a:t>07-02-2019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39705046"/>
                  </a:ext>
                </a:extLst>
              </a:tr>
              <a:tr h="182880">
                <a:tc>
                  <a:txBody>
                    <a:bodyPr/>
                    <a:lstStyle/>
                    <a:p>
                      <a:pPr algn="r" fontAlgn="b"/>
                      <a:r>
                        <a:rPr lang="en-IN" sz="1100" b="1" u="none" strike="noStrike" dirty="0">
                          <a:effectLst/>
                        </a:rPr>
                        <a:t>08-02-2019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184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2358084"/>
                  </a:ext>
                </a:extLst>
              </a:tr>
              <a:tr h="182880">
                <a:tc>
                  <a:txBody>
                    <a:bodyPr/>
                    <a:lstStyle/>
                    <a:p>
                      <a:pPr algn="r" fontAlgn="b"/>
                      <a:r>
                        <a:rPr lang="en-IN" sz="1100" b="1" u="none" strike="noStrike" dirty="0">
                          <a:effectLst/>
                        </a:rPr>
                        <a:t>09-02-2019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179</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23904129"/>
                  </a:ext>
                </a:extLst>
              </a:tr>
              <a:tr h="182880">
                <a:tc>
                  <a:txBody>
                    <a:bodyPr/>
                    <a:lstStyle/>
                    <a:p>
                      <a:pPr algn="r" fontAlgn="b"/>
                      <a:r>
                        <a:rPr lang="en-IN" sz="1100" b="1" u="none" strike="noStrike" dirty="0">
                          <a:effectLst/>
                        </a:rPr>
                        <a:t>10-02-2019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175</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325420203"/>
                  </a:ext>
                </a:extLst>
              </a:tr>
              <a:tr h="182880">
                <a:tc>
                  <a:txBody>
                    <a:bodyPr/>
                    <a:lstStyle/>
                    <a:p>
                      <a:pPr algn="r" fontAlgn="b"/>
                      <a:r>
                        <a:rPr lang="en-IN" sz="1100" b="1" u="none" strike="noStrike" dirty="0">
                          <a:effectLst/>
                        </a:rPr>
                        <a:t>11-02-2019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42249702"/>
                  </a:ext>
                </a:extLst>
              </a:tr>
              <a:tr h="182880">
                <a:tc>
                  <a:txBody>
                    <a:bodyPr/>
                    <a:lstStyle/>
                    <a:p>
                      <a:pPr algn="r" fontAlgn="b"/>
                      <a:r>
                        <a:rPr lang="en-IN" sz="1100" b="1" u="none" strike="noStrike" dirty="0">
                          <a:effectLst/>
                        </a:rPr>
                        <a:t>12-02-2019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165</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27581852"/>
                  </a:ext>
                </a:extLst>
              </a:tr>
              <a:tr h="182880">
                <a:tc>
                  <a:txBody>
                    <a:bodyPr/>
                    <a:lstStyle/>
                    <a:p>
                      <a:pPr algn="r" fontAlgn="b"/>
                      <a:r>
                        <a:rPr lang="en-IN" sz="1100" b="1" u="none" strike="noStrike" dirty="0">
                          <a:effectLst/>
                        </a:rPr>
                        <a:t>13-02-2019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160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628551174"/>
                  </a:ext>
                </a:extLst>
              </a:tr>
              <a:tr h="182880">
                <a:tc>
                  <a:txBody>
                    <a:bodyPr/>
                    <a:lstStyle/>
                    <a:p>
                      <a:pPr algn="r" fontAlgn="b"/>
                      <a:r>
                        <a:rPr lang="en-IN" sz="1100" b="1" u="none" strike="noStrike" dirty="0">
                          <a:effectLst/>
                        </a:rPr>
                        <a:t>14-02-2019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156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042028489"/>
                  </a:ext>
                </a:extLst>
              </a:tr>
            </a:tbl>
          </a:graphicData>
        </a:graphic>
      </p:graphicFrame>
    </p:spTree>
    <p:extLst>
      <p:ext uri="{BB962C8B-B14F-4D97-AF65-F5344CB8AC3E}">
        <p14:creationId xmlns="" xmlns:p14="http://schemas.microsoft.com/office/powerpoint/2010/main" val="242302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F8A43-8168-42D1-830C-F9271AA6362E}"/>
              </a:ext>
            </a:extLst>
          </p:cNvPr>
          <p:cNvSpPr>
            <a:spLocks noGrp="1"/>
          </p:cNvSpPr>
          <p:nvPr>
            <p:ph type="title"/>
          </p:nvPr>
        </p:nvSpPr>
        <p:spPr>
          <a:xfrm>
            <a:off x="0" y="265212"/>
            <a:ext cx="9144000" cy="571500"/>
          </a:xfrm>
        </p:spPr>
        <p:txBody>
          <a:bodyPr/>
          <a:lstStyle/>
          <a:p>
            <a:pPr algn="r"/>
            <a:r>
              <a:rPr lang="en-IN" u="sng" dirty="0"/>
              <a:t>Road Forward</a:t>
            </a:r>
          </a:p>
        </p:txBody>
      </p:sp>
      <p:sp>
        <p:nvSpPr>
          <p:cNvPr id="3" name="Content Placeholder 2">
            <a:extLst>
              <a:ext uri="{FF2B5EF4-FFF2-40B4-BE49-F238E27FC236}">
                <a16:creationId xmlns="" xmlns:a16="http://schemas.microsoft.com/office/drawing/2014/main" id="{D36456DE-BEDA-4F98-9807-E44390519FF9}"/>
              </a:ext>
            </a:extLst>
          </p:cNvPr>
          <p:cNvSpPr>
            <a:spLocks noGrp="1"/>
          </p:cNvSpPr>
          <p:nvPr>
            <p:ph idx="1"/>
          </p:nvPr>
        </p:nvSpPr>
        <p:spPr>
          <a:xfrm>
            <a:off x="457200" y="1988840"/>
            <a:ext cx="8229600" cy="3805883"/>
          </a:xfrm>
        </p:spPr>
        <p:txBody>
          <a:bodyPr/>
          <a:lstStyle/>
          <a:p>
            <a:r>
              <a:rPr lang="en-US" sz="1800" dirty="0"/>
              <a:t>Right now </a:t>
            </a:r>
            <a:r>
              <a:rPr lang="en-US" sz="1800" dirty="0">
                <a:solidFill>
                  <a:srgbClr val="00B0F0"/>
                </a:solidFill>
              </a:rPr>
              <a:t>book</a:t>
            </a:r>
            <a:r>
              <a:rPr lang="hi-IN" sz="2000" dirty="0">
                <a:solidFill>
                  <a:schemeClr val="accent1">
                    <a:lumMod val="75000"/>
                  </a:schemeClr>
                </a:solidFill>
              </a:rPr>
              <a:t>पे</a:t>
            </a:r>
            <a:r>
              <a:rPr lang="en-US" sz="1800" dirty="0">
                <a:solidFill>
                  <a:srgbClr val="00B0F0"/>
                </a:solidFill>
              </a:rPr>
              <a:t>deal.in</a:t>
            </a:r>
            <a:r>
              <a:rPr lang="en-US" sz="1800" dirty="0"/>
              <a:t>™ being under construction, with availability of daily data concrete forecasts can be made.</a:t>
            </a:r>
          </a:p>
          <a:p>
            <a:r>
              <a:rPr lang="en-US" sz="1800" dirty="0"/>
              <a:t>Creating the Cron Job for scheduled scraping. </a:t>
            </a:r>
          </a:p>
          <a:p>
            <a:r>
              <a:rPr lang="en-US" sz="1800" dirty="0"/>
              <a:t>Implementation of NLP for title search in database.</a:t>
            </a:r>
          </a:p>
          <a:p>
            <a:endParaRPr lang="en-US" sz="1800" dirty="0"/>
          </a:p>
          <a:p>
            <a:endParaRPr lang="en-US" sz="1800" dirty="0"/>
          </a:p>
        </p:txBody>
      </p:sp>
    </p:spTree>
    <p:extLst>
      <p:ext uri="{BB962C8B-B14F-4D97-AF65-F5344CB8AC3E}">
        <p14:creationId xmlns="" xmlns:p14="http://schemas.microsoft.com/office/powerpoint/2010/main" val="353188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F8A43-8168-42D1-830C-F9271AA6362E}"/>
              </a:ext>
            </a:extLst>
          </p:cNvPr>
          <p:cNvSpPr>
            <a:spLocks noGrp="1"/>
          </p:cNvSpPr>
          <p:nvPr>
            <p:ph type="title"/>
          </p:nvPr>
        </p:nvSpPr>
        <p:spPr>
          <a:xfrm>
            <a:off x="0" y="265212"/>
            <a:ext cx="9144000" cy="571500"/>
          </a:xfrm>
        </p:spPr>
        <p:txBody>
          <a:bodyPr/>
          <a:lstStyle/>
          <a:p>
            <a:pPr algn="r"/>
            <a:r>
              <a:rPr lang="en-IN" u="sng" dirty="0"/>
              <a:t>Business Case</a:t>
            </a:r>
          </a:p>
        </p:txBody>
      </p:sp>
      <p:sp>
        <p:nvSpPr>
          <p:cNvPr id="3" name="Content Placeholder 2">
            <a:extLst>
              <a:ext uri="{FF2B5EF4-FFF2-40B4-BE49-F238E27FC236}">
                <a16:creationId xmlns="" xmlns:a16="http://schemas.microsoft.com/office/drawing/2014/main" id="{D36456DE-BEDA-4F98-9807-E44390519FF9}"/>
              </a:ext>
            </a:extLst>
          </p:cNvPr>
          <p:cNvSpPr>
            <a:spLocks noGrp="1"/>
          </p:cNvSpPr>
          <p:nvPr>
            <p:ph idx="1"/>
          </p:nvPr>
        </p:nvSpPr>
        <p:spPr>
          <a:xfrm>
            <a:off x="457200" y="1988840"/>
            <a:ext cx="8229600" cy="3805883"/>
          </a:xfrm>
        </p:spPr>
        <p:txBody>
          <a:bodyPr/>
          <a:lstStyle/>
          <a:p>
            <a:r>
              <a:rPr lang="en-IN" sz="1800" dirty="0"/>
              <a:t>While searching for books online we get many recommendations of same book from same website, that’s because different sellers have different selling price, which confuses the buyers and leads them to visit website again and again.</a:t>
            </a:r>
          </a:p>
          <a:p>
            <a:r>
              <a:rPr lang="en-US" sz="1800" dirty="0"/>
              <a:t> </a:t>
            </a:r>
            <a:r>
              <a:rPr lang="en-US" sz="1800" dirty="0">
                <a:solidFill>
                  <a:srgbClr val="00B0F0"/>
                </a:solidFill>
              </a:rPr>
              <a:t>book</a:t>
            </a:r>
            <a:r>
              <a:rPr lang="hi-IN" sz="2000" dirty="0">
                <a:solidFill>
                  <a:schemeClr val="accent1">
                    <a:lumMod val="75000"/>
                  </a:schemeClr>
                </a:solidFill>
              </a:rPr>
              <a:t>पे</a:t>
            </a:r>
            <a:r>
              <a:rPr lang="en-US" sz="1800" dirty="0">
                <a:solidFill>
                  <a:srgbClr val="00B0F0"/>
                </a:solidFill>
              </a:rPr>
              <a:t>deal.in</a:t>
            </a:r>
            <a:r>
              <a:rPr lang="en-US" sz="1800" dirty="0"/>
              <a:t>™</a:t>
            </a:r>
            <a:r>
              <a:rPr lang="en-US" sz="1800" dirty="0">
                <a:solidFill>
                  <a:srgbClr val="00B0F0"/>
                </a:solidFill>
              </a:rPr>
              <a:t> </a:t>
            </a:r>
            <a:r>
              <a:rPr lang="en-US" sz="1800" dirty="0"/>
              <a:t>helps you find the books at lowest price available across all shopping portals in India as well as provides forecast for next few days.</a:t>
            </a:r>
          </a:p>
        </p:txBody>
      </p:sp>
    </p:spTree>
    <p:extLst>
      <p:ext uri="{BB962C8B-B14F-4D97-AF65-F5344CB8AC3E}">
        <p14:creationId xmlns="" xmlns:p14="http://schemas.microsoft.com/office/powerpoint/2010/main" val="376669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F8A43-8168-42D1-830C-F9271AA6362E}"/>
              </a:ext>
            </a:extLst>
          </p:cNvPr>
          <p:cNvSpPr>
            <a:spLocks noGrp="1"/>
          </p:cNvSpPr>
          <p:nvPr>
            <p:ph type="title"/>
          </p:nvPr>
        </p:nvSpPr>
        <p:spPr>
          <a:xfrm>
            <a:off x="6894" y="265212"/>
            <a:ext cx="9144000" cy="571500"/>
          </a:xfrm>
        </p:spPr>
        <p:txBody>
          <a:bodyPr/>
          <a:lstStyle/>
          <a:p>
            <a:pPr algn="r"/>
            <a:r>
              <a:rPr lang="en-IN" u="sng" dirty="0"/>
              <a:t>Business Benefits</a:t>
            </a:r>
          </a:p>
        </p:txBody>
      </p:sp>
      <p:sp>
        <p:nvSpPr>
          <p:cNvPr id="3" name="Content Placeholder 2">
            <a:extLst>
              <a:ext uri="{FF2B5EF4-FFF2-40B4-BE49-F238E27FC236}">
                <a16:creationId xmlns="" xmlns:a16="http://schemas.microsoft.com/office/drawing/2014/main" id="{D36456DE-BEDA-4F98-9807-E44390519FF9}"/>
              </a:ext>
            </a:extLst>
          </p:cNvPr>
          <p:cNvSpPr>
            <a:spLocks noGrp="1"/>
          </p:cNvSpPr>
          <p:nvPr>
            <p:ph idx="1"/>
          </p:nvPr>
        </p:nvSpPr>
        <p:spPr>
          <a:xfrm>
            <a:off x="457200" y="1988840"/>
            <a:ext cx="8229600" cy="3805883"/>
          </a:xfrm>
        </p:spPr>
        <p:txBody>
          <a:bodyPr/>
          <a:lstStyle/>
          <a:p>
            <a:r>
              <a:rPr lang="en-US" sz="1800" dirty="0"/>
              <a:t>One stop shop for all books price comparison.</a:t>
            </a:r>
          </a:p>
          <a:p>
            <a:r>
              <a:rPr lang="en-US" sz="1800" dirty="0"/>
              <a:t>User will be redirected to the shopping portal to complete the purchase.</a:t>
            </a:r>
          </a:p>
          <a:p>
            <a:r>
              <a:rPr lang="en-US" sz="1800" dirty="0"/>
              <a:t> </a:t>
            </a:r>
            <a:r>
              <a:rPr lang="en-US" sz="1800" dirty="0">
                <a:solidFill>
                  <a:srgbClr val="00B0F0"/>
                </a:solidFill>
              </a:rPr>
              <a:t>book</a:t>
            </a:r>
            <a:r>
              <a:rPr lang="hi-IN" sz="2000" dirty="0">
                <a:solidFill>
                  <a:schemeClr val="accent1">
                    <a:lumMod val="75000"/>
                  </a:schemeClr>
                </a:solidFill>
              </a:rPr>
              <a:t>पे</a:t>
            </a:r>
            <a:r>
              <a:rPr lang="en-US" sz="1800" dirty="0">
                <a:solidFill>
                  <a:srgbClr val="00B0F0"/>
                </a:solidFill>
              </a:rPr>
              <a:t>deal.in</a:t>
            </a:r>
            <a:r>
              <a:rPr lang="en-US" sz="1800" dirty="0"/>
              <a:t>™ helps you save time and effort, by choosing the lowest online price for the book you are interested in.</a:t>
            </a:r>
          </a:p>
          <a:p>
            <a:r>
              <a:rPr lang="en-US" sz="1800" dirty="0"/>
              <a:t>With forecast ready at hand user can be benefitted with price drop possibility.</a:t>
            </a:r>
          </a:p>
        </p:txBody>
      </p:sp>
    </p:spTree>
    <p:extLst>
      <p:ext uri="{BB962C8B-B14F-4D97-AF65-F5344CB8AC3E}">
        <p14:creationId xmlns="" xmlns:p14="http://schemas.microsoft.com/office/powerpoint/2010/main" val="340619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F8A43-8168-42D1-830C-F9271AA6362E}"/>
              </a:ext>
            </a:extLst>
          </p:cNvPr>
          <p:cNvSpPr>
            <a:spLocks noGrp="1"/>
          </p:cNvSpPr>
          <p:nvPr>
            <p:ph type="title"/>
          </p:nvPr>
        </p:nvSpPr>
        <p:spPr>
          <a:xfrm>
            <a:off x="6894" y="265212"/>
            <a:ext cx="9144000" cy="571500"/>
          </a:xfrm>
        </p:spPr>
        <p:txBody>
          <a:bodyPr/>
          <a:lstStyle/>
          <a:p>
            <a:pPr algn="r"/>
            <a:r>
              <a:rPr lang="en-IN" u="sng" dirty="0"/>
              <a:t>Data Collection</a:t>
            </a:r>
          </a:p>
        </p:txBody>
      </p:sp>
      <p:sp>
        <p:nvSpPr>
          <p:cNvPr id="3" name="Content Placeholder 2">
            <a:extLst>
              <a:ext uri="{FF2B5EF4-FFF2-40B4-BE49-F238E27FC236}">
                <a16:creationId xmlns="" xmlns:a16="http://schemas.microsoft.com/office/drawing/2014/main" id="{D36456DE-BEDA-4F98-9807-E44390519FF9}"/>
              </a:ext>
            </a:extLst>
          </p:cNvPr>
          <p:cNvSpPr>
            <a:spLocks noGrp="1"/>
          </p:cNvSpPr>
          <p:nvPr>
            <p:ph idx="1"/>
          </p:nvPr>
        </p:nvSpPr>
        <p:spPr>
          <a:xfrm>
            <a:off x="457200" y="1988840"/>
            <a:ext cx="8229600" cy="3805883"/>
          </a:xfrm>
        </p:spPr>
        <p:txBody>
          <a:bodyPr/>
          <a:lstStyle/>
          <a:p>
            <a:r>
              <a:rPr lang="en-US" sz="1800" dirty="0"/>
              <a:t>Scraping of books details such as title, author, price , genre, image and product </a:t>
            </a:r>
            <a:r>
              <a:rPr lang="en-US" sz="1800" dirty="0" err="1"/>
              <a:t>url</a:t>
            </a:r>
            <a:r>
              <a:rPr lang="en-US" sz="1800" dirty="0"/>
              <a:t> from different websites.</a:t>
            </a:r>
          </a:p>
          <a:p>
            <a:r>
              <a:rPr lang="en-US" sz="1800" dirty="0"/>
              <a:t>Selenium and bs4 for data extraction.</a:t>
            </a:r>
          </a:p>
          <a:p>
            <a:r>
              <a:rPr lang="en-US" sz="1800" dirty="0"/>
              <a:t>Data extracted on daily basis and updated in database using MySQL, hence ensuring the latest price in database for comparison.</a:t>
            </a:r>
          </a:p>
          <a:p>
            <a:r>
              <a:rPr lang="en-US" sz="1800" dirty="0"/>
              <a:t>Data collected used for forecasting.</a:t>
            </a:r>
          </a:p>
        </p:txBody>
      </p:sp>
    </p:spTree>
    <p:extLst>
      <p:ext uri="{BB962C8B-B14F-4D97-AF65-F5344CB8AC3E}">
        <p14:creationId xmlns="" xmlns:p14="http://schemas.microsoft.com/office/powerpoint/2010/main" val="178409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A908A9D3-435B-4A95-91D0-776192306B18}"/>
              </a:ext>
            </a:extLst>
          </p:cNvPr>
          <p:cNvSpPr txBox="1">
            <a:spLocks/>
          </p:cNvSpPr>
          <p:nvPr/>
        </p:nvSpPr>
        <p:spPr bwMode="auto">
          <a:xfrm>
            <a:off x="6894" y="265212"/>
            <a:ext cx="914400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r"/>
            <a:r>
              <a:rPr lang="en-IN" u="sng" dirty="0"/>
              <a:t>Comparison screen</a:t>
            </a:r>
          </a:p>
        </p:txBody>
      </p:sp>
      <p:pic>
        <p:nvPicPr>
          <p:cNvPr id="10" name="Picture 9">
            <a:extLst>
              <a:ext uri="{FF2B5EF4-FFF2-40B4-BE49-F238E27FC236}">
                <a16:creationId xmlns="" xmlns:a16="http://schemas.microsoft.com/office/drawing/2014/main" id="{7628DE97-F531-471B-95A1-A71875A0A95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199899"/>
            <a:ext cx="9144000" cy="4458202"/>
          </a:xfrm>
          <a:prstGeom prst="rect">
            <a:avLst/>
          </a:prstGeom>
          <a:ln>
            <a:solidFill>
              <a:schemeClr val="tx1"/>
            </a:solidFill>
          </a:ln>
        </p:spPr>
      </p:pic>
    </p:spTree>
    <p:extLst>
      <p:ext uri="{BB962C8B-B14F-4D97-AF65-F5344CB8AC3E}">
        <p14:creationId xmlns="" xmlns:p14="http://schemas.microsoft.com/office/powerpoint/2010/main" val="125563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F69E4-759C-4FB8-80F4-3626C6C04416}"/>
              </a:ext>
            </a:extLst>
          </p:cNvPr>
          <p:cNvSpPr>
            <a:spLocks noGrp="1"/>
          </p:cNvSpPr>
          <p:nvPr>
            <p:ph type="title"/>
          </p:nvPr>
        </p:nvSpPr>
        <p:spPr>
          <a:xfrm>
            <a:off x="457200" y="274638"/>
            <a:ext cx="8229600" cy="562074"/>
          </a:xfrm>
        </p:spPr>
        <p:txBody>
          <a:bodyPr/>
          <a:lstStyle/>
          <a:p>
            <a:pPr algn="r"/>
            <a:r>
              <a:rPr lang="en-IN" u="sng" dirty="0"/>
              <a:t>Price Graph</a:t>
            </a:r>
          </a:p>
        </p:txBody>
      </p:sp>
      <p:pic>
        <p:nvPicPr>
          <p:cNvPr id="7" name="Picture 6">
            <a:extLst>
              <a:ext uri="{FF2B5EF4-FFF2-40B4-BE49-F238E27FC236}">
                <a16:creationId xmlns="" xmlns:a16="http://schemas.microsoft.com/office/drawing/2014/main" id="{B0CFAA68-6DD7-4B43-950C-FC295A29E6D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1520" y="1268760"/>
            <a:ext cx="8640960" cy="4320480"/>
          </a:xfrm>
          <a:prstGeom prst="rect">
            <a:avLst/>
          </a:prstGeom>
          <a:ln>
            <a:solidFill>
              <a:schemeClr val="tx1"/>
            </a:solidFill>
          </a:ln>
        </p:spPr>
      </p:pic>
    </p:spTree>
    <p:extLst>
      <p:ext uri="{BB962C8B-B14F-4D97-AF65-F5344CB8AC3E}">
        <p14:creationId xmlns="" xmlns:p14="http://schemas.microsoft.com/office/powerpoint/2010/main" val="258577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F3AA1B-4541-4E83-A211-575AF0BAB6D3}"/>
              </a:ext>
            </a:extLst>
          </p:cNvPr>
          <p:cNvSpPr>
            <a:spLocks noGrp="1"/>
          </p:cNvSpPr>
          <p:nvPr>
            <p:ph type="title"/>
          </p:nvPr>
        </p:nvSpPr>
        <p:spPr>
          <a:xfrm>
            <a:off x="457200" y="274638"/>
            <a:ext cx="8229600" cy="562074"/>
          </a:xfrm>
        </p:spPr>
        <p:txBody>
          <a:bodyPr/>
          <a:lstStyle/>
          <a:p>
            <a:pPr algn="r"/>
            <a:r>
              <a:rPr lang="en-IN" u="sng" dirty="0"/>
              <a:t>Challenges</a:t>
            </a:r>
          </a:p>
        </p:txBody>
      </p:sp>
      <p:sp>
        <p:nvSpPr>
          <p:cNvPr id="3" name="TextBox 2">
            <a:extLst>
              <a:ext uri="{FF2B5EF4-FFF2-40B4-BE49-F238E27FC236}">
                <a16:creationId xmlns="" xmlns:a16="http://schemas.microsoft.com/office/drawing/2014/main" id="{18022460-FB4F-4DEF-85F7-A89459E39E8E}"/>
              </a:ext>
            </a:extLst>
          </p:cNvPr>
          <p:cNvSpPr txBox="1"/>
          <p:nvPr/>
        </p:nvSpPr>
        <p:spPr>
          <a:xfrm>
            <a:off x="971600" y="1988840"/>
            <a:ext cx="72008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Unavailability of long term data.</a:t>
            </a:r>
          </a:p>
          <a:p>
            <a:pPr marL="285750" indent="-285750">
              <a:buFont typeface="Arial" panose="020B0604020202020204" pitchFamily="34" charset="0"/>
              <a:buChar char="•"/>
            </a:pPr>
            <a:r>
              <a:rPr lang="en-IN" dirty="0"/>
              <a:t>Scraping of well known websites not allowed unless rights are purchased.</a:t>
            </a:r>
          </a:p>
        </p:txBody>
      </p:sp>
    </p:spTree>
    <p:extLst>
      <p:ext uri="{BB962C8B-B14F-4D97-AF65-F5344CB8AC3E}">
        <p14:creationId xmlns="" xmlns:p14="http://schemas.microsoft.com/office/powerpoint/2010/main" val="394914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F8A43-8168-42D1-830C-F9271AA6362E}"/>
              </a:ext>
            </a:extLst>
          </p:cNvPr>
          <p:cNvSpPr>
            <a:spLocks noGrp="1"/>
          </p:cNvSpPr>
          <p:nvPr>
            <p:ph type="title"/>
          </p:nvPr>
        </p:nvSpPr>
        <p:spPr>
          <a:xfrm>
            <a:off x="6894" y="265212"/>
            <a:ext cx="9144000" cy="571500"/>
          </a:xfrm>
        </p:spPr>
        <p:txBody>
          <a:bodyPr/>
          <a:lstStyle/>
          <a:p>
            <a:pPr algn="r"/>
            <a:r>
              <a:rPr lang="en-IN" u="sng" dirty="0"/>
              <a:t>Forecasting</a:t>
            </a:r>
          </a:p>
        </p:txBody>
      </p:sp>
      <p:sp>
        <p:nvSpPr>
          <p:cNvPr id="3" name="Content Placeholder 2">
            <a:extLst>
              <a:ext uri="{FF2B5EF4-FFF2-40B4-BE49-F238E27FC236}">
                <a16:creationId xmlns="" xmlns:a16="http://schemas.microsoft.com/office/drawing/2014/main" id="{D36456DE-BEDA-4F98-9807-E44390519FF9}"/>
              </a:ext>
            </a:extLst>
          </p:cNvPr>
          <p:cNvSpPr>
            <a:spLocks noGrp="1"/>
          </p:cNvSpPr>
          <p:nvPr>
            <p:ph idx="1"/>
          </p:nvPr>
        </p:nvSpPr>
        <p:spPr>
          <a:xfrm>
            <a:off x="457200" y="1988840"/>
            <a:ext cx="8229600" cy="3805883"/>
          </a:xfrm>
        </p:spPr>
        <p:txBody>
          <a:bodyPr/>
          <a:lstStyle/>
          <a:p>
            <a:r>
              <a:rPr lang="en-US" sz="1800" dirty="0"/>
              <a:t>Long term data makes it possible to understand trend, seasonality and noise in data which helps to make forecasts for near future.</a:t>
            </a:r>
          </a:p>
          <a:p>
            <a:r>
              <a:rPr lang="en-US" sz="1800" dirty="0"/>
              <a:t>Using ARIMA or SARIMA models such forecasts can be done with higher accuracy and lower errors</a:t>
            </a:r>
            <a:r>
              <a:rPr lang="en-US" sz="1800" dirty="0" smtClean="0"/>
              <a:t>.</a:t>
            </a:r>
          </a:p>
          <a:p>
            <a:r>
              <a:rPr lang="en-US" sz="1800" b="1" u="sng" dirty="0" smtClean="0"/>
              <a:t>Dickey-Fuller test Values:</a:t>
            </a:r>
            <a:endParaRPr lang="en-US" sz="1800" b="1" u="sng" dirty="0"/>
          </a:p>
        </p:txBody>
      </p:sp>
      <p:pic>
        <p:nvPicPr>
          <p:cNvPr id="4" name="Picture 3" descr="Dickey-Fuller.PNG"/>
          <p:cNvPicPr>
            <a:picLocks noChangeAspect="1"/>
          </p:cNvPicPr>
          <p:nvPr/>
        </p:nvPicPr>
        <p:blipFill>
          <a:blip r:embed="rId2" cstate="print"/>
          <a:stretch>
            <a:fillRect/>
          </a:stretch>
        </p:blipFill>
        <p:spPr>
          <a:xfrm>
            <a:off x="2555776" y="3645024"/>
            <a:ext cx="4227197" cy="2952328"/>
          </a:xfrm>
          <a:prstGeom prst="rect">
            <a:avLst/>
          </a:prstGeom>
        </p:spPr>
      </p:pic>
    </p:spTree>
    <p:extLst>
      <p:ext uri="{BB962C8B-B14F-4D97-AF65-F5344CB8AC3E}">
        <p14:creationId xmlns="" xmlns:p14="http://schemas.microsoft.com/office/powerpoint/2010/main" val="411340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696"/>
            <a:ext cx="9144000" cy="1224136"/>
          </a:xfrm>
        </p:spPr>
        <p:txBody>
          <a:bodyPr/>
          <a:lstStyle/>
          <a:p>
            <a:r>
              <a:rPr lang="en-US" sz="3200" b="1" u="sng" dirty="0" smtClean="0"/>
              <a:t>ACF(q) and PACF(p) Graphs</a:t>
            </a:r>
            <a:endParaRPr lang="en-IN" sz="3200" b="1" u="sng" dirty="0"/>
          </a:p>
        </p:txBody>
      </p:sp>
      <p:pic>
        <p:nvPicPr>
          <p:cNvPr id="4" name="Content Placeholder 3" descr="6.-acf-pcf-final.png"/>
          <p:cNvPicPr>
            <a:picLocks noGrp="1" noChangeAspect="1"/>
          </p:cNvPicPr>
          <p:nvPr>
            <p:ph idx="1"/>
          </p:nvPr>
        </p:nvPicPr>
        <p:blipFill>
          <a:blip r:embed="rId2" cstate="print"/>
          <a:stretch>
            <a:fillRect/>
          </a:stretch>
        </p:blipFill>
        <p:spPr>
          <a:xfrm>
            <a:off x="323528" y="2204864"/>
            <a:ext cx="8229600" cy="3308465"/>
          </a:xfrm>
        </p:spPr>
      </p:pic>
    </p:spTree>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egis Template PPT.pptx" id="{FA90D603-5D95-41EB-8DCB-6F3F8E67F3AD}" vid="{4EE586D9-26EB-41C7-B56B-4F62AC90E4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Aegis Template PPT</Template>
  <TotalTime>4632</TotalTime>
  <Words>367</Words>
  <Application>Microsoft Office PowerPoint</Application>
  <PresentationFormat>On-screen Show (4:3)</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Presentation3</vt:lpstr>
      <vt:lpstr>Slide 1</vt:lpstr>
      <vt:lpstr>Business Case</vt:lpstr>
      <vt:lpstr>Business Benefits</vt:lpstr>
      <vt:lpstr>Data Collection</vt:lpstr>
      <vt:lpstr>Slide 5</vt:lpstr>
      <vt:lpstr>Price Graph</vt:lpstr>
      <vt:lpstr>Challenges</vt:lpstr>
      <vt:lpstr>Forecasting</vt:lpstr>
      <vt:lpstr>ACF(q) and PACF(p) Graphs</vt:lpstr>
      <vt:lpstr>Forecast – The Immortals of Meluha</vt:lpstr>
      <vt:lpstr>Road Forward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Recommendation System</dc:title>
  <dc:creator>Tamil Selvan Sankar</dc:creator>
  <cp:lastModifiedBy>Sangeeth</cp:lastModifiedBy>
  <cp:revision>95</cp:revision>
  <dcterms:created xsi:type="dcterms:W3CDTF">2019-01-20T15:51:35Z</dcterms:created>
  <dcterms:modified xsi:type="dcterms:W3CDTF">2019-02-07T06:38:57Z</dcterms:modified>
</cp:coreProperties>
</file>