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81" r:id="rId2"/>
    <p:sldId id="292" r:id="rId3"/>
    <p:sldId id="293" r:id="rId4"/>
    <p:sldId id="259" r:id="rId5"/>
    <p:sldId id="295" r:id="rId6"/>
    <p:sldId id="294" r:id="rId7"/>
    <p:sldId id="296" r:id="rId8"/>
    <p:sldId id="297" r:id="rId9"/>
    <p:sldId id="298" r:id="rId10"/>
    <p:sldId id="299" r:id="rId11"/>
    <p:sldId id="300" r:id="rId12"/>
    <p:sldId id="301" r:id="rId13"/>
    <p:sldId id="303" r:id="rId14"/>
    <p:sldId id="302" r:id="rId15"/>
    <p:sldId id="291" r:id="rId16"/>
  </p:sldIdLst>
  <p:sldSz cx="9144000" cy="6858000" type="screen4x3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246131D0-1D99-46BD-AF80-8B485A2A37EE}">
          <p14:sldIdLst>
            <p14:sldId id="281"/>
            <p14:sldId id="292"/>
            <p14:sldId id="293"/>
            <p14:sldId id="259"/>
            <p14:sldId id="295"/>
            <p14:sldId id="294"/>
            <p14:sldId id="296"/>
            <p14:sldId id="297"/>
            <p14:sldId id="298"/>
            <p14:sldId id="299"/>
            <p14:sldId id="300"/>
            <p14:sldId id="301"/>
            <p14:sldId id="303"/>
            <p14:sldId id="302"/>
            <p14:sldId id="29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3" autoAdjust="0"/>
    <p:restoredTop sz="94660"/>
  </p:normalViewPr>
  <p:slideViewPr>
    <p:cSldViewPr>
      <p:cViewPr varScale="1">
        <p:scale>
          <a:sx n="86" d="100"/>
          <a:sy n="86" d="100"/>
        </p:scale>
        <p:origin x="138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E7CBF876-4ADB-461E-AF94-A8B7C9A017FB}" type="datetimeFigureOut">
              <a:rPr lang="en-US"/>
              <a:pPr>
                <a:defRPr/>
              </a:pPr>
              <a:t>5/23/2019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2573D828-2AF1-4DA6-A95E-9DB088F733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734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C48AF9-9DB8-4FC1-9DC1-40615A358EE2}" type="datetimeFigureOut">
              <a:rPr lang="en-IN" smtClean="0"/>
              <a:t>23-05-2019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BBDCE-6D93-4BD1-B81A-F7C8D59D78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0915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970303"/>
          </a:solidFill>
          <a:ln>
            <a:solidFill>
              <a:srgbClr val="9703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7025" y="5911850"/>
            <a:ext cx="11366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6BDD45-E69B-410E-9157-589FB199A394}" type="datetimeFigureOut">
              <a:rPr lang="en-US"/>
              <a:pPr>
                <a:defRPr/>
              </a:pPr>
              <a:t>5/23/2019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921A9A2-145D-477D-AF02-A4AE310990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462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F6014E-E113-40E4-8221-7E40B502626A}" type="datetimeFigureOut">
              <a:rPr lang="en-US"/>
              <a:pPr>
                <a:defRPr/>
              </a:pPr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787992-D210-46B5-8FCD-38BEEDBF48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411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E074E6-A55A-47FE-A9D8-1CFE72007784}" type="datetimeFigureOut">
              <a:rPr lang="en-US"/>
              <a:pPr>
                <a:defRPr/>
              </a:pPr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A5A70C-F257-4079-B4D9-CF3CBCE936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86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DA9F28-2CCA-4A24-AF53-65299627D160}" type="datetimeFigureOut">
              <a:rPr lang="en-US"/>
              <a:pPr>
                <a:defRPr/>
              </a:pPr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FF56AF-497B-4CB1-8D24-32E5D8DE82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920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17DC18-01F9-4C46-8221-FD728DFB74D4}" type="datetimeFigureOut">
              <a:rPr lang="en-US"/>
              <a:pPr>
                <a:defRPr/>
              </a:pPr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610628-9E5B-49E0-BE02-60D2F25F6F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748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7C3576-58E6-4757-ADB5-57D5333722FD}" type="datetimeFigureOut">
              <a:rPr lang="en-US"/>
              <a:pPr>
                <a:defRPr/>
              </a:pPr>
              <a:t>5/23/2019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A44A83-7EC1-4F85-9F33-9CDFD2AC2A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077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69A298-5ADB-4C6E-B80F-2547D806F49D}" type="datetimeFigureOut">
              <a:rPr lang="en-US"/>
              <a:pPr>
                <a:defRPr/>
              </a:pPr>
              <a:t>5/23/2019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F023F9-77D9-4894-81B7-62BF697651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964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3F4A7B-6D65-44F7-BEB1-9EDC101994E0}" type="datetimeFigureOut">
              <a:rPr lang="en-US"/>
              <a:pPr>
                <a:defRPr/>
              </a:pPr>
              <a:t>5/23/2019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0B4858-0842-4883-AB78-B6F410BA7B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583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6FD5AC-9D32-4CEA-8C96-5582ED2798EA}" type="datetimeFigureOut">
              <a:rPr lang="en-US"/>
              <a:pPr>
                <a:defRPr/>
              </a:pPr>
              <a:t>5/23/2019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BF982-CFC9-49A6-A820-8AF63EDB97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06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F66D63-F31B-4ECC-B943-5CBEE21C6C46}" type="datetimeFigureOut">
              <a:rPr lang="en-US"/>
              <a:pPr>
                <a:defRPr/>
              </a:pPr>
              <a:t>5/23/2019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F86381-7868-4976-9EB0-BD54F2D151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644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CF6A91-5CDB-4AA1-90C2-71EED657A450}" type="datetimeFigureOut">
              <a:rPr lang="en-US"/>
              <a:pPr>
                <a:defRPr/>
              </a:pPr>
              <a:t>5/23/2019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FB9AFC-AB4F-49CF-98BC-F1E1F03869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09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A872BC8-4EDD-4347-8504-A9A9A0FF68C5}" type="datetimeFigureOut">
              <a:rPr lang="en-US"/>
              <a:pPr>
                <a:defRPr/>
              </a:pPr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CE2F3DE-9ECA-4718-8EA4-8325C028CB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970303"/>
          </a:solidFill>
          <a:ln>
            <a:solidFill>
              <a:srgbClr val="9703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32" name="Picture 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7025" y="5911850"/>
            <a:ext cx="11366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finiti.co/products/business-data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B034D-7482-40BB-B8E6-3250FB64F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143000"/>
          </a:xfrm>
        </p:spPr>
        <p:txBody>
          <a:bodyPr/>
          <a:lstStyle/>
          <a:p>
            <a:r>
              <a:rPr lang="en-US" dirty="0"/>
              <a:t>Hotel Customer Reviews Text Classification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02312-EAE8-40E3-8F81-C419BD6AF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Group members:</a:t>
            </a:r>
          </a:p>
          <a:p>
            <a:pPr lvl="1"/>
            <a:r>
              <a:rPr lang="en-IN" dirty="0" err="1"/>
              <a:t>Ajitesh</a:t>
            </a:r>
            <a:r>
              <a:rPr lang="en-IN" dirty="0"/>
              <a:t> Chauhan</a:t>
            </a:r>
          </a:p>
          <a:p>
            <a:pPr lvl="1"/>
            <a:r>
              <a:rPr lang="en-IN" dirty="0"/>
              <a:t>Rishi Dave</a:t>
            </a:r>
          </a:p>
          <a:p>
            <a:pPr lvl="1"/>
            <a:r>
              <a:rPr lang="en-IN" dirty="0"/>
              <a:t>Shefali Kolge</a:t>
            </a:r>
          </a:p>
        </p:txBody>
      </p:sp>
    </p:spTree>
    <p:extLst>
      <p:ext uri="{BB962C8B-B14F-4D97-AF65-F5344CB8AC3E}">
        <p14:creationId xmlns:p14="http://schemas.microsoft.com/office/powerpoint/2010/main" val="25702982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6DE88-A7D1-4286-A90F-E99EC592C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4525963"/>
          </a:xfrm>
        </p:spPr>
        <p:txBody>
          <a:bodyPr/>
          <a:lstStyle/>
          <a:p>
            <a:r>
              <a:rPr lang="en-US" dirty="0"/>
              <a:t>Frequency of length of reviews text according to labels: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80E31B-EB00-44E0-BA04-560E39F96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270" y="1711349"/>
            <a:ext cx="5997460" cy="4778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910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77421-508C-4B28-AA99-1717C043B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4525963"/>
          </a:xfrm>
        </p:spPr>
        <p:txBody>
          <a:bodyPr/>
          <a:lstStyle/>
          <a:p>
            <a:r>
              <a:rPr lang="en-US" dirty="0"/>
              <a:t>Model VS Accuracy Representation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781073-BF68-4615-AC59-D9EF89171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311" y="1759096"/>
            <a:ext cx="5225378" cy="3387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734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214E8-12D6-4E9D-82F6-C242A69DA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4525963"/>
          </a:xfrm>
        </p:spPr>
        <p:txBody>
          <a:bodyPr/>
          <a:lstStyle/>
          <a:p>
            <a:r>
              <a:rPr lang="en-IN" dirty="0" err="1"/>
              <a:t>LinearSVC</a:t>
            </a:r>
            <a:r>
              <a:rPr lang="en-IN" dirty="0"/>
              <a:t> with Over Sampling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738374-73FC-4CB8-9C83-8B6AE0B9D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621" y="1484784"/>
            <a:ext cx="5116757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7709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406F1-E3DE-4627-9EB4-B3A9BBF25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/>
          <a:lstStyle/>
          <a:p>
            <a:r>
              <a:rPr lang="en-IN" dirty="0" err="1"/>
              <a:t>LinearSVC</a:t>
            </a:r>
            <a:r>
              <a:rPr lang="en-IN" dirty="0"/>
              <a:t> with Over Sampling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B3FDED-DB1D-4726-8AE4-5A6A18CDFD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470" y="1036416"/>
            <a:ext cx="5573059" cy="4785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743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88127-22FE-4486-AE7E-5DBBAE042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197"/>
            <a:ext cx="8229600" cy="1143000"/>
          </a:xfrm>
        </p:spPr>
        <p:txBody>
          <a:bodyPr/>
          <a:lstStyle/>
          <a:p>
            <a:r>
              <a:rPr lang="en-IN" dirty="0"/>
              <a:t>Techniques used and its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5E981-94AE-437B-AD5F-06B14B5A0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5407930-9B37-4C63-8959-7F215E328B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775240"/>
              </p:ext>
            </p:extLst>
          </p:nvPr>
        </p:nvGraphicFramePr>
        <p:xfrm>
          <a:off x="457200" y="1164197"/>
          <a:ext cx="8229600" cy="516200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505265">
                  <a:extLst>
                    <a:ext uri="{9D8B030D-6E8A-4147-A177-3AD203B41FA5}">
                      <a16:colId xmlns:a16="http://schemas.microsoft.com/office/drawing/2014/main" val="2616965599"/>
                    </a:ext>
                  </a:extLst>
                </a:gridCol>
                <a:gridCol w="1185599">
                  <a:extLst>
                    <a:ext uri="{9D8B030D-6E8A-4147-A177-3AD203B41FA5}">
                      <a16:colId xmlns:a16="http://schemas.microsoft.com/office/drawing/2014/main" val="3946242077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3138285198"/>
                    </a:ext>
                  </a:extLst>
                </a:gridCol>
                <a:gridCol w="2386608">
                  <a:extLst>
                    <a:ext uri="{9D8B030D-6E8A-4147-A177-3AD203B41FA5}">
                      <a16:colId xmlns:a16="http://schemas.microsoft.com/office/drawing/2014/main" val="1605482563"/>
                    </a:ext>
                  </a:extLst>
                </a:gridCol>
              </a:tblGrid>
              <a:tr h="573134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Techniques</a:t>
                      </a:r>
                      <a:endParaRPr lang="en-IN" sz="18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latin typeface="+mn-lt"/>
                        </a:rPr>
                        <a:t>Train 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latin typeface="+mn-lt"/>
                        </a:rPr>
                        <a:t>Test 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latin typeface="+mn-lt"/>
                        </a:rPr>
                        <a:t>Precision and Recall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6667690"/>
                  </a:ext>
                </a:extLst>
              </a:tr>
              <a:tr h="964211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MultinomialNB</a:t>
                      </a:r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with Over Sampling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72.48%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68.49%</a:t>
                      </a:r>
                      <a:endParaRPr lang="en-IN" sz="18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800" b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2265760"/>
                  </a:ext>
                </a:extLst>
              </a:tr>
              <a:tr h="88301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MultinomialNB</a:t>
                      </a:r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with Under Sampling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81.26%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49.32%</a:t>
                      </a:r>
                      <a:endParaRPr lang="en-IN" sz="18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800" b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227299"/>
                  </a:ext>
                </a:extLst>
              </a:tr>
              <a:tr h="875249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LinearSVC</a:t>
                      </a:r>
                      <a:endParaRPr lang="en-IN" sz="1800" b="0" dirty="0">
                        <a:effectLst/>
                        <a:latin typeface="+mn-lt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96.18%</a:t>
                      </a:r>
                      <a:endParaRPr lang="en-IN" sz="1800" b="0" dirty="0">
                        <a:effectLst/>
                        <a:latin typeface="+mn-lt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76.81%</a:t>
                      </a:r>
                      <a:endParaRPr lang="en-IN" sz="18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800" b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1818623"/>
                  </a:ext>
                </a:extLst>
              </a:tr>
              <a:tr h="89972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LinearSVC</a:t>
                      </a:r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with Over Sampling</a:t>
                      </a:r>
                      <a:endParaRPr lang="en-IN" sz="1800" b="0" dirty="0">
                        <a:effectLst/>
                        <a:latin typeface="+mn-lt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83.00%</a:t>
                      </a:r>
                      <a:endParaRPr lang="en-IN" sz="1800" b="0" dirty="0">
                        <a:effectLst/>
                        <a:latin typeface="+mn-lt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68.30%</a:t>
                      </a:r>
                      <a:endParaRPr lang="en-IN" sz="18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800" b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4402135"/>
                  </a:ext>
                </a:extLst>
              </a:tr>
              <a:tr h="899725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LinearSVC</a:t>
                      </a:r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with Under Sampling</a:t>
                      </a:r>
                      <a:endParaRPr lang="en-IN" sz="1800" b="0" dirty="0">
                        <a:effectLst/>
                        <a:latin typeface="+mn-lt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93.72%</a:t>
                      </a:r>
                      <a:endParaRPr lang="en-IN" sz="1800" b="0" dirty="0">
                        <a:effectLst/>
                        <a:latin typeface="+mn-lt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48.64%</a:t>
                      </a:r>
                      <a:endParaRPr lang="en-IN" sz="18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800" b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6445896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7DA39C61-F843-4906-B477-E3FC0EBA4B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877" t="1" r="36170" b="42251"/>
          <a:stretch/>
        </p:blipFill>
        <p:spPr>
          <a:xfrm>
            <a:off x="6444207" y="4554686"/>
            <a:ext cx="2084506" cy="8400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A02215-4F0B-4437-86D4-4241CBED7B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4207" y="3704244"/>
            <a:ext cx="2084506" cy="7328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4522710-74CA-4177-AD6B-5C8996AC2D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4208" y="2803860"/>
            <a:ext cx="2084506" cy="8027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82B656C-C2BD-4311-AD24-23F8D0F738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4208" y="1863471"/>
            <a:ext cx="2084505" cy="8400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29B315B-05C9-419F-9902-EE731F3E5C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54077" y="5472434"/>
            <a:ext cx="2074635" cy="815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1482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C342D-EA25-4F84-8D05-7D0CC2028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3AAFB-C5BA-4FB4-8A0E-0AEF86C36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F725F8-1B4B-4738-AA20-0049DF685CF1}"/>
              </a:ext>
            </a:extLst>
          </p:cNvPr>
          <p:cNvSpPr/>
          <p:nvPr/>
        </p:nvSpPr>
        <p:spPr>
          <a:xfrm>
            <a:off x="2997531" y="2967335"/>
            <a:ext cx="31489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741337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C29C5-CA0D-4534-AE67-7442E7E50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DCFE2-45B9-424A-A929-E726A86B4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 err="1"/>
              <a:t>Datafiniti</a:t>
            </a:r>
            <a:r>
              <a:rPr lang="en-IN" sz="2800" dirty="0"/>
              <a:t> provides intelligent data for data-driven businesses</a:t>
            </a:r>
          </a:p>
          <a:p>
            <a:r>
              <a:rPr lang="en-US" sz="2800" dirty="0"/>
              <a:t>It’s business data is used to leverage their large catalog of companies from hundreds of online directories and review websites.</a:t>
            </a:r>
          </a:p>
          <a:p>
            <a:r>
              <a:rPr lang="en-US" sz="2800" dirty="0" err="1"/>
              <a:t>Datafiniti</a:t>
            </a:r>
            <a:r>
              <a:rPr lang="en-US" sz="2800" dirty="0"/>
              <a:t> gathers and structures a wide breadth of business information for each business tracked in their catalog.</a:t>
            </a:r>
          </a:p>
        </p:txBody>
      </p:sp>
    </p:spTree>
    <p:extLst>
      <p:ext uri="{BB962C8B-B14F-4D97-AF65-F5344CB8AC3E}">
        <p14:creationId xmlns:p14="http://schemas.microsoft.com/office/powerpoint/2010/main" val="759775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BA49C-CFFE-4A52-97ED-EEB1A645A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D641D-BBE8-4ABA-9B9E-0BACA81F9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/>
              <a:t>We have a hotel reviews business data from </a:t>
            </a:r>
            <a:r>
              <a:rPr lang="en-IN" sz="2800" dirty="0" err="1"/>
              <a:t>Datafiniti</a:t>
            </a:r>
            <a:r>
              <a:rPr lang="en-IN" sz="2800" dirty="0"/>
              <a:t>.</a:t>
            </a:r>
          </a:p>
          <a:p>
            <a:r>
              <a:rPr lang="en-IN" sz="2800" dirty="0"/>
              <a:t>Our goal here is to analyse only the text of the customer’s reviews and classify them according to its nature i.e. whether it is a good review, a medium review or a bad one.</a:t>
            </a:r>
          </a:p>
        </p:txBody>
      </p:sp>
    </p:spTree>
    <p:extLst>
      <p:ext uri="{BB962C8B-B14F-4D97-AF65-F5344CB8AC3E}">
        <p14:creationId xmlns:p14="http://schemas.microsoft.com/office/powerpoint/2010/main" val="1721375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Design</a:t>
            </a:r>
            <a:endParaRPr/>
          </a:p>
        </p:txBody>
      </p:sp>
      <p:sp>
        <p:nvSpPr>
          <p:cNvPr id="111" name="Google Shape;111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Data Understanding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Data Preparation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Model Building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Evaluation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Insights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ED546-31A5-4E05-ACBD-45804ED2D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Understanding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E83A0-276D-4BF8-A291-B6CC8ECEF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It is a </a:t>
            </a:r>
            <a:r>
              <a:rPr lang="en-IN" sz="2800" dirty="0"/>
              <a:t>35.9k x 19</a:t>
            </a:r>
            <a:r>
              <a:rPr lang="en-US" sz="2800" dirty="0"/>
              <a:t> list of hotels and their reviews provided by </a:t>
            </a:r>
            <a:r>
              <a:rPr lang="en-US" sz="2800" dirty="0" err="1">
                <a:hlinkClick r:id="rId2"/>
              </a:rPr>
              <a:t>Datafiniti's</a:t>
            </a:r>
            <a:r>
              <a:rPr lang="en-US" sz="2800" dirty="0">
                <a:hlinkClick r:id="rId2"/>
              </a:rPr>
              <a:t> Business Database</a:t>
            </a:r>
            <a:r>
              <a:rPr lang="en-US" sz="2800" dirty="0"/>
              <a:t>. The dataset includes hotel location, name, rating, review data, title, username, and more.</a:t>
            </a:r>
          </a:p>
          <a:p>
            <a:r>
              <a:rPr lang="en-IN" sz="2800" dirty="0"/>
              <a:t>We used just the reviews text and reviews rating attributes from the data.</a:t>
            </a:r>
          </a:p>
        </p:txBody>
      </p:sp>
    </p:spTree>
    <p:extLst>
      <p:ext uri="{BB962C8B-B14F-4D97-AF65-F5344CB8AC3E}">
        <p14:creationId xmlns:p14="http://schemas.microsoft.com/office/powerpoint/2010/main" val="909104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CA4F4-A4A8-4BB8-A267-64356B2E8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Sample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B8308-8E7A-4BFE-82B9-1112C13F3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9423B3-1C30-4DBA-9F28-9B09AFF63945}"/>
              </a:ext>
            </a:extLst>
          </p:cNvPr>
          <p:cNvSpPr/>
          <p:nvPr/>
        </p:nvSpPr>
        <p:spPr>
          <a:xfrm>
            <a:off x="3889826" y="3244334"/>
            <a:ext cx="1364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Sample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602779-A31C-462D-AA86-C4D351D20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11778"/>
            <a:ext cx="9144000" cy="300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205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F67C3-ADB5-47EA-A585-DD0E458DF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425F2-1447-4C68-AAF9-F3FE9EB6B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Filter out ratings that are zero.</a:t>
            </a:r>
          </a:p>
          <a:p>
            <a:r>
              <a:rPr lang="en-US" sz="2800" dirty="0"/>
              <a:t>A few hundred ratings had a score above 5, so filtered out.</a:t>
            </a:r>
          </a:p>
          <a:p>
            <a:r>
              <a:rPr lang="en-US" sz="2800" dirty="0"/>
              <a:t>Also, ratings had decimals, rounded them down to an integer.</a:t>
            </a:r>
          </a:p>
          <a:p>
            <a:r>
              <a:rPr lang="en-IN" sz="2800" dirty="0"/>
              <a:t>Filled few reviews text NA values to ‘x’.</a:t>
            </a:r>
          </a:p>
          <a:p>
            <a:r>
              <a:rPr lang="en-IN" sz="2800" dirty="0"/>
              <a:t>Created labels from reviews rating by cutting them to “bad”, “medium” and “good” with </a:t>
            </a:r>
            <a:r>
              <a:rPr lang="en-IN" sz="2800" dirty="0" err="1"/>
              <a:t>pd.cut</a:t>
            </a:r>
            <a:r>
              <a:rPr lang="en-IN" sz="2800" dirty="0"/>
              <a:t>(</a:t>
            </a:r>
            <a:r>
              <a:rPr lang="en-US" sz="28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639615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D42A3-3A48-4716-8D21-FD99D6D4D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2584"/>
            <a:ext cx="8229600" cy="1143000"/>
          </a:xfrm>
        </p:spPr>
        <p:txBody>
          <a:bodyPr/>
          <a:lstStyle/>
          <a:p>
            <a:r>
              <a:rPr lang="en-US" dirty="0"/>
              <a:t>Workflow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543C1-83AD-4AB7-AEB9-726124D2F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4525963"/>
          </a:xfrm>
        </p:spPr>
        <p:txBody>
          <a:bodyPr/>
          <a:lstStyle/>
          <a:p>
            <a:r>
              <a:rPr lang="en-US" sz="1800" dirty="0"/>
              <a:t>Prepared the target variable: review labels with values </a:t>
            </a:r>
            <a:r>
              <a:rPr lang="en-IN" sz="1800" dirty="0"/>
              <a:t>“bad”, “medium” and “good”.</a:t>
            </a:r>
            <a:endParaRPr lang="en-US" sz="1800" dirty="0"/>
          </a:p>
          <a:p>
            <a:r>
              <a:rPr lang="en-US" sz="1800" dirty="0"/>
              <a:t>Lemmatization operation:</a:t>
            </a:r>
          </a:p>
          <a:p>
            <a:pPr lvl="1"/>
            <a:r>
              <a:rPr lang="en-US" sz="1800" dirty="0"/>
              <a:t>Remove all the special characters</a:t>
            </a:r>
          </a:p>
          <a:p>
            <a:pPr lvl="1"/>
            <a:r>
              <a:rPr lang="en-US" sz="1800" dirty="0"/>
              <a:t>single characters</a:t>
            </a:r>
          </a:p>
          <a:p>
            <a:pPr lvl="1"/>
            <a:r>
              <a:rPr lang="en-US" sz="1800" dirty="0"/>
              <a:t>Substituting multiple spaces with single space</a:t>
            </a:r>
          </a:p>
          <a:p>
            <a:pPr lvl="1"/>
            <a:r>
              <a:rPr lang="en-US" sz="1800" dirty="0"/>
              <a:t>Removing prefixed 'b’</a:t>
            </a:r>
          </a:p>
          <a:p>
            <a:pPr lvl="1"/>
            <a:r>
              <a:rPr lang="en-US" sz="1800" dirty="0"/>
              <a:t>Converting to Lowercase</a:t>
            </a:r>
          </a:p>
          <a:p>
            <a:r>
              <a:rPr lang="en-IN" sz="1800" dirty="0"/>
              <a:t>Removed all </a:t>
            </a:r>
            <a:r>
              <a:rPr lang="en-IN" sz="1800" dirty="0" err="1"/>
              <a:t>stopwords</a:t>
            </a:r>
            <a:r>
              <a:rPr lang="en-IN" sz="1800" dirty="0"/>
              <a:t>.</a:t>
            </a:r>
          </a:p>
          <a:p>
            <a:r>
              <a:rPr lang="en-IN" sz="1800" dirty="0"/>
              <a:t>Feature Extraction:</a:t>
            </a:r>
          </a:p>
          <a:p>
            <a:pPr lvl="1"/>
            <a:r>
              <a:rPr lang="en-IN" sz="1800" dirty="0"/>
              <a:t>Vectorization of reviews text</a:t>
            </a:r>
          </a:p>
          <a:p>
            <a:pPr lvl="1"/>
            <a:r>
              <a:rPr lang="en-IN" sz="1800" dirty="0"/>
              <a:t>Transformed into </a:t>
            </a:r>
            <a:r>
              <a:rPr lang="en-IN" sz="1800" dirty="0" err="1"/>
              <a:t>TfIdf</a:t>
            </a:r>
            <a:endParaRPr lang="en-IN" sz="1800" dirty="0"/>
          </a:p>
          <a:p>
            <a:r>
              <a:rPr lang="en-IN" sz="1800" dirty="0"/>
              <a:t>Model Building:</a:t>
            </a:r>
          </a:p>
          <a:p>
            <a:pPr lvl="1"/>
            <a:r>
              <a:rPr lang="en-IN" sz="1800" dirty="0" err="1"/>
              <a:t>MultinomialNB</a:t>
            </a:r>
            <a:endParaRPr lang="en-IN" sz="1800" dirty="0"/>
          </a:p>
          <a:p>
            <a:pPr lvl="1"/>
            <a:r>
              <a:rPr lang="en-IN" sz="1800" dirty="0" err="1"/>
              <a:t>LinearSVC</a:t>
            </a:r>
            <a:endParaRPr lang="en-IN" sz="1800" dirty="0"/>
          </a:p>
          <a:p>
            <a:r>
              <a:rPr lang="en-IN" sz="1800" dirty="0"/>
              <a:t>Used Over sampling and Under sampling techniques</a:t>
            </a:r>
          </a:p>
          <a:p>
            <a:r>
              <a:rPr lang="en-IN" sz="1800" dirty="0"/>
              <a:t>Model Evaluation</a:t>
            </a:r>
          </a:p>
        </p:txBody>
      </p:sp>
    </p:spTree>
    <p:extLst>
      <p:ext uri="{BB962C8B-B14F-4D97-AF65-F5344CB8AC3E}">
        <p14:creationId xmlns:p14="http://schemas.microsoft.com/office/powerpoint/2010/main" val="992865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9BA05-8F8E-4283-8A31-1A5F60F5D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C81E7-F107-4BE8-87A5-429276284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Frequency of length of all reviews text: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D0CBFD-B605-4A2C-A521-5891B8457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396" y="2420888"/>
            <a:ext cx="4895208" cy="311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187721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egis Template PPT" id="{3091FB6A-F278-4456-80D1-C00993D7A519}" vid="{347610F7-1EA4-4B56-9F9D-77FF0D85D86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Aegis Template PPT</Template>
  <TotalTime>545</TotalTime>
  <Words>367</Words>
  <Application>Microsoft Office PowerPoint</Application>
  <PresentationFormat>On-screen Show (4:3)</PresentationFormat>
  <Paragraphs>77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Presentation3</vt:lpstr>
      <vt:lpstr>Hotel Customer Reviews Text Classification</vt:lpstr>
      <vt:lpstr>Introduction</vt:lpstr>
      <vt:lpstr>Objective</vt:lpstr>
      <vt:lpstr>Design</vt:lpstr>
      <vt:lpstr>Data Understanding</vt:lpstr>
      <vt:lpstr>Sample Data</vt:lpstr>
      <vt:lpstr>Data Preparation</vt:lpstr>
      <vt:lpstr>Workflow</vt:lpstr>
      <vt:lpstr>Exploratory Data Analysis</vt:lpstr>
      <vt:lpstr>PowerPoint Presentation</vt:lpstr>
      <vt:lpstr>PowerPoint Presentation</vt:lpstr>
      <vt:lpstr>PowerPoint Presentation</vt:lpstr>
      <vt:lpstr>PowerPoint Presentation</vt:lpstr>
      <vt:lpstr>Techniques used and its metrics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Shefali Kolge</dc:creator>
  <cp:lastModifiedBy>Shefali Kolge</cp:lastModifiedBy>
  <cp:revision>47</cp:revision>
  <dcterms:created xsi:type="dcterms:W3CDTF">2019-03-22T16:58:37Z</dcterms:created>
  <dcterms:modified xsi:type="dcterms:W3CDTF">2019-05-22T19:49:00Z</dcterms:modified>
</cp:coreProperties>
</file>