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81" r:id="rId2"/>
    <p:sldId id="292" r:id="rId3"/>
    <p:sldId id="293" r:id="rId4"/>
    <p:sldId id="259" r:id="rId5"/>
    <p:sldId id="294" r:id="rId6"/>
    <p:sldId id="298" r:id="rId7"/>
    <p:sldId id="295" r:id="rId8"/>
    <p:sldId id="263" r:id="rId9"/>
    <p:sldId id="265" r:id="rId10"/>
    <p:sldId id="299" r:id="rId11"/>
    <p:sldId id="300" r:id="rId12"/>
    <p:sldId id="296" r:id="rId13"/>
    <p:sldId id="297" r:id="rId14"/>
    <p:sldId id="301" r:id="rId15"/>
    <p:sldId id="291" r:id="rId16"/>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46131D0-1D99-46BD-AF80-8B485A2A37EE}">
          <p14:sldIdLst>
            <p14:sldId id="281"/>
            <p14:sldId id="292"/>
            <p14:sldId id="293"/>
            <p14:sldId id="259"/>
            <p14:sldId id="294"/>
            <p14:sldId id="298"/>
            <p14:sldId id="295"/>
            <p14:sldId id="263"/>
            <p14:sldId id="265"/>
            <p14:sldId id="299"/>
            <p14:sldId id="300"/>
            <p14:sldId id="296"/>
            <p14:sldId id="297"/>
            <p14:sldId id="301"/>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p:cViewPr varScale="1">
        <p:scale>
          <a:sx n="86" d="100"/>
          <a:sy n="86" d="100"/>
        </p:scale>
        <p:origin x="1387" y="53"/>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E7CBF876-4ADB-461E-AF94-A8B7C9A017FB}" type="datetimeFigureOut">
              <a:rPr lang="en-US"/>
              <a:pPr>
                <a:defRPr/>
              </a:pPr>
              <a:t>5/18/2019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2573D828-2AF1-4DA6-A95E-9DB088F733AB}" type="slidenum">
              <a:rPr lang="en-US"/>
              <a:pPr>
                <a:defRPr/>
              </a:pPr>
              <a:t>‹#›</a:t>
            </a:fld>
            <a:endParaRPr lang="en-US"/>
          </a:p>
        </p:txBody>
      </p:sp>
    </p:spTree>
    <p:extLst>
      <p:ext uri="{BB962C8B-B14F-4D97-AF65-F5344CB8AC3E}">
        <p14:creationId xmlns:p14="http://schemas.microsoft.com/office/powerpoint/2010/main" val="125673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48AF9-9DB8-4FC1-9DC1-40615A358EE2}" type="datetimeFigureOut">
              <a:rPr lang="en-IN" smtClean="0"/>
              <a:t>18-05-2019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BBDCE-6D93-4BD1-B81A-F7C8D59D7897}" type="slidenum">
              <a:rPr lang="en-IN" smtClean="0"/>
              <a:t>‹#›</a:t>
            </a:fld>
            <a:endParaRPr lang="en-IN"/>
          </a:p>
        </p:txBody>
      </p:sp>
    </p:spTree>
    <p:extLst>
      <p:ext uri="{BB962C8B-B14F-4D97-AF65-F5344CB8AC3E}">
        <p14:creationId xmlns:p14="http://schemas.microsoft.com/office/powerpoint/2010/main" val="251091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e77cc0035ee17f9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e77cc0035ee17f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e77cc0035ee17f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896BDD45-E69B-410E-9157-589FB199A394}" type="datetimeFigureOut">
              <a:rPr lang="en-US"/>
              <a:pPr>
                <a:defRPr/>
              </a:pPr>
              <a:t>5/18/2019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1921A9A2-145D-477D-AF02-A4AE31099042}" type="slidenum">
              <a:rPr lang="en-US"/>
              <a:pPr>
                <a:defRPr/>
              </a:pPr>
              <a:t>‹#›</a:t>
            </a:fld>
            <a:endParaRPr lang="en-US"/>
          </a:p>
        </p:txBody>
      </p:sp>
    </p:spTree>
    <p:extLst>
      <p:ext uri="{BB962C8B-B14F-4D97-AF65-F5344CB8AC3E}">
        <p14:creationId xmlns:p14="http://schemas.microsoft.com/office/powerpoint/2010/main" val="10454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F6014E-E113-40E4-8221-7E40B502626A}" type="datetimeFigureOut">
              <a:rPr lang="en-US"/>
              <a:pPr>
                <a:defRPr/>
              </a:pPr>
              <a:t>5/18/2019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787992-D210-46B5-8FCD-38BEEDBF48E1}" type="slidenum">
              <a:rPr lang="en-US"/>
              <a:pPr>
                <a:defRPr/>
              </a:pPr>
              <a:t>‹#›</a:t>
            </a:fld>
            <a:endParaRPr lang="en-US"/>
          </a:p>
        </p:txBody>
      </p:sp>
    </p:spTree>
    <p:extLst>
      <p:ext uri="{BB962C8B-B14F-4D97-AF65-F5344CB8AC3E}">
        <p14:creationId xmlns:p14="http://schemas.microsoft.com/office/powerpoint/2010/main" val="320441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2E074E6-A55A-47FE-A9D8-1CFE72007784}" type="datetimeFigureOut">
              <a:rPr lang="en-US"/>
              <a:pPr>
                <a:defRPr/>
              </a:pPr>
              <a:t>5/18/2019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A5A70C-F257-4079-B4D9-CF3CBCE936D3}" type="slidenum">
              <a:rPr lang="en-US"/>
              <a:pPr>
                <a:defRPr/>
              </a:pPr>
              <a:t>‹#›</a:t>
            </a:fld>
            <a:endParaRPr lang="en-US"/>
          </a:p>
        </p:txBody>
      </p:sp>
    </p:spTree>
    <p:extLst>
      <p:ext uri="{BB962C8B-B14F-4D97-AF65-F5344CB8AC3E}">
        <p14:creationId xmlns:p14="http://schemas.microsoft.com/office/powerpoint/2010/main" val="2705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DA9F28-2CCA-4A24-AF53-65299627D160}" type="datetimeFigureOut">
              <a:rPr lang="en-US"/>
              <a:pPr>
                <a:defRPr/>
              </a:pPr>
              <a:t>5/18/2019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F56AF-497B-4CB1-8D24-32E5D8DE82DB}" type="slidenum">
              <a:rPr lang="en-US"/>
              <a:pPr>
                <a:defRPr/>
              </a:pPr>
              <a:t>‹#›</a:t>
            </a:fld>
            <a:endParaRPr lang="en-US"/>
          </a:p>
        </p:txBody>
      </p:sp>
    </p:spTree>
    <p:extLst>
      <p:ext uri="{BB962C8B-B14F-4D97-AF65-F5344CB8AC3E}">
        <p14:creationId xmlns:p14="http://schemas.microsoft.com/office/powerpoint/2010/main" val="29759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817DC18-01F9-4C46-8221-FD728DFB74D4}" type="datetimeFigureOut">
              <a:rPr lang="en-US"/>
              <a:pPr>
                <a:defRPr/>
              </a:pPr>
              <a:t>5/18/2019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610628-9E5B-49E0-BE02-60D2F25F6F66}" type="slidenum">
              <a:rPr lang="en-US"/>
              <a:pPr>
                <a:defRPr/>
              </a:pPr>
              <a:t>‹#›</a:t>
            </a:fld>
            <a:endParaRPr lang="en-US"/>
          </a:p>
        </p:txBody>
      </p:sp>
    </p:spTree>
    <p:extLst>
      <p:ext uri="{BB962C8B-B14F-4D97-AF65-F5344CB8AC3E}">
        <p14:creationId xmlns:p14="http://schemas.microsoft.com/office/powerpoint/2010/main" val="34697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17C3576-58E6-4757-ADB5-57D5333722FD}" type="datetimeFigureOut">
              <a:rPr lang="en-US"/>
              <a:pPr>
                <a:defRPr/>
              </a:pPr>
              <a:t>5/18/2019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A44A83-7EC1-4F85-9F33-9CDFD2AC2A50}" type="slidenum">
              <a:rPr lang="en-US"/>
              <a:pPr>
                <a:defRPr/>
              </a:pPr>
              <a:t>‹#›</a:t>
            </a:fld>
            <a:endParaRPr lang="en-US"/>
          </a:p>
        </p:txBody>
      </p:sp>
    </p:spTree>
    <p:extLst>
      <p:ext uri="{BB962C8B-B14F-4D97-AF65-F5344CB8AC3E}">
        <p14:creationId xmlns:p14="http://schemas.microsoft.com/office/powerpoint/2010/main" val="56807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69A298-5ADB-4C6E-B80F-2547D806F49D}" type="datetimeFigureOut">
              <a:rPr lang="en-US"/>
              <a:pPr>
                <a:defRPr/>
              </a:pPr>
              <a:t>5/18/2019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0F023F9-77D9-4894-81B7-62BF6976518F}" type="slidenum">
              <a:rPr lang="en-US"/>
              <a:pPr>
                <a:defRPr/>
              </a:pPr>
              <a:t>‹#›</a:t>
            </a:fld>
            <a:endParaRPr lang="en-US"/>
          </a:p>
        </p:txBody>
      </p:sp>
    </p:spTree>
    <p:extLst>
      <p:ext uri="{BB962C8B-B14F-4D97-AF65-F5344CB8AC3E}">
        <p14:creationId xmlns:p14="http://schemas.microsoft.com/office/powerpoint/2010/main" val="317896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73F4A7B-6D65-44F7-BEB1-9EDC101994E0}" type="datetimeFigureOut">
              <a:rPr lang="en-US"/>
              <a:pPr>
                <a:defRPr/>
              </a:pPr>
              <a:t>5/18/2019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40B4858-0842-4883-AB78-B6F410BA7B43}" type="slidenum">
              <a:rPr lang="en-US"/>
              <a:pPr>
                <a:defRPr/>
              </a:pPr>
              <a:t>‹#›</a:t>
            </a:fld>
            <a:endParaRPr lang="en-US"/>
          </a:p>
        </p:txBody>
      </p:sp>
    </p:spTree>
    <p:extLst>
      <p:ext uri="{BB962C8B-B14F-4D97-AF65-F5344CB8AC3E}">
        <p14:creationId xmlns:p14="http://schemas.microsoft.com/office/powerpoint/2010/main" val="137858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6FD5AC-9D32-4CEA-8C96-5582ED2798EA}" type="datetimeFigureOut">
              <a:rPr lang="en-US"/>
              <a:pPr>
                <a:defRPr/>
              </a:pPr>
              <a:t>5/18/2019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06BF982-CFC9-49A6-A820-8AF63EDB971D}" type="slidenum">
              <a:rPr lang="en-US"/>
              <a:pPr>
                <a:defRPr/>
              </a:pPr>
              <a:t>‹#›</a:t>
            </a:fld>
            <a:endParaRPr lang="en-US"/>
          </a:p>
        </p:txBody>
      </p:sp>
    </p:spTree>
    <p:extLst>
      <p:ext uri="{BB962C8B-B14F-4D97-AF65-F5344CB8AC3E}">
        <p14:creationId xmlns:p14="http://schemas.microsoft.com/office/powerpoint/2010/main" val="23870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8F66D63-F31B-4ECC-B943-5CBEE21C6C46}" type="datetimeFigureOut">
              <a:rPr lang="en-US"/>
              <a:pPr>
                <a:defRPr/>
              </a:pPr>
              <a:t>5/18/2019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F86381-7868-4976-9EB0-BD54F2D15171}" type="slidenum">
              <a:rPr lang="en-US"/>
              <a:pPr>
                <a:defRPr/>
              </a:pPr>
              <a:t>‹#›</a:t>
            </a:fld>
            <a:endParaRPr lang="en-US"/>
          </a:p>
        </p:txBody>
      </p:sp>
    </p:spTree>
    <p:extLst>
      <p:ext uri="{BB962C8B-B14F-4D97-AF65-F5344CB8AC3E}">
        <p14:creationId xmlns:p14="http://schemas.microsoft.com/office/powerpoint/2010/main" val="143764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CF6A91-5CDB-4AA1-90C2-71EED657A450}" type="datetimeFigureOut">
              <a:rPr lang="en-US"/>
              <a:pPr>
                <a:defRPr/>
              </a:pPr>
              <a:t>5/18/2019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FB9AFC-AB4F-49CF-98BC-F1E1F038690D}" type="slidenum">
              <a:rPr lang="en-US"/>
              <a:pPr>
                <a:defRPr/>
              </a:pPr>
              <a:t>‹#›</a:t>
            </a:fld>
            <a:endParaRPr lang="en-US"/>
          </a:p>
        </p:txBody>
      </p:sp>
    </p:spTree>
    <p:extLst>
      <p:ext uri="{BB962C8B-B14F-4D97-AF65-F5344CB8AC3E}">
        <p14:creationId xmlns:p14="http://schemas.microsoft.com/office/powerpoint/2010/main" val="40040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A872BC8-4EDD-4347-8504-A9A9A0FF68C5}" type="datetimeFigureOut">
              <a:rPr lang="en-US"/>
              <a:pPr>
                <a:defRPr/>
              </a:pPr>
              <a:t>5/18/2019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CE2F3DE-9ECA-4718-8EA4-8325C028CB75}" type="slidenum">
              <a:rPr lang="en-US"/>
              <a:pPr>
                <a:defRPr/>
              </a:pPr>
              <a:t>‹#›</a:t>
            </a:fld>
            <a:endParaRPr lang="en-US"/>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oreignlaborcert.doleta.gov/docs/Performance_Data/Disclosure/FY16Q2/PERM_FY16_Record_Layou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034D-7482-40BB-B8E6-3250FB64F2CB}"/>
              </a:ext>
            </a:extLst>
          </p:cNvPr>
          <p:cNvSpPr>
            <a:spLocks noGrp="1"/>
          </p:cNvSpPr>
          <p:nvPr>
            <p:ph type="title"/>
          </p:nvPr>
        </p:nvSpPr>
        <p:spPr>
          <a:xfrm>
            <a:off x="457200" y="620688"/>
            <a:ext cx="8229600" cy="1143000"/>
          </a:xfrm>
        </p:spPr>
        <p:txBody>
          <a:bodyPr/>
          <a:lstStyle/>
          <a:p>
            <a:r>
              <a:rPr lang="en-US" b="1" dirty="0"/>
              <a:t>U.S Perm Visa Case status Classification</a:t>
            </a:r>
            <a:endParaRPr lang="en-IN" dirty="0"/>
          </a:p>
        </p:txBody>
      </p:sp>
      <p:sp>
        <p:nvSpPr>
          <p:cNvPr id="3" name="Content Placeholder 2">
            <a:extLst>
              <a:ext uri="{FF2B5EF4-FFF2-40B4-BE49-F238E27FC236}">
                <a16:creationId xmlns:a16="http://schemas.microsoft.com/office/drawing/2014/main" id="{1EA02312-EAE8-40E3-8F81-C419BD6AF8DD}"/>
              </a:ext>
            </a:extLst>
          </p:cNvPr>
          <p:cNvSpPr>
            <a:spLocks noGrp="1"/>
          </p:cNvSpPr>
          <p:nvPr>
            <p:ph idx="1"/>
          </p:nvPr>
        </p:nvSpPr>
        <p:spPr>
          <a:xfrm>
            <a:off x="457200" y="1600200"/>
            <a:ext cx="8229600" cy="4525963"/>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Group members:</a:t>
            </a:r>
          </a:p>
          <a:p>
            <a:pPr lvl="1"/>
            <a:r>
              <a:rPr lang="en-IN" dirty="0" err="1"/>
              <a:t>Ajitesh</a:t>
            </a:r>
            <a:r>
              <a:rPr lang="en-IN" dirty="0"/>
              <a:t> Chauhan</a:t>
            </a:r>
          </a:p>
          <a:p>
            <a:pPr lvl="1"/>
            <a:r>
              <a:rPr lang="en-IN" dirty="0"/>
              <a:t>Rishi Dave</a:t>
            </a:r>
          </a:p>
          <a:p>
            <a:pPr lvl="1"/>
            <a:r>
              <a:rPr lang="en-IN" dirty="0"/>
              <a:t>Shefali Kolge</a:t>
            </a:r>
          </a:p>
        </p:txBody>
      </p:sp>
    </p:spTree>
    <p:extLst>
      <p:ext uri="{BB962C8B-B14F-4D97-AF65-F5344CB8AC3E}">
        <p14:creationId xmlns:p14="http://schemas.microsoft.com/office/powerpoint/2010/main" val="257029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DA73-BB9C-426E-BAAE-FBB21974B441}"/>
              </a:ext>
            </a:extLst>
          </p:cNvPr>
          <p:cNvSpPr>
            <a:spLocks noGrp="1"/>
          </p:cNvSpPr>
          <p:nvPr>
            <p:ph type="title"/>
          </p:nvPr>
        </p:nvSpPr>
        <p:spPr/>
        <p:txBody>
          <a:bodyPr/>
          <a:lstStyle/>
          <a:p>
            <a:r>
              <a:rPr lang="en-IN" dirty="0"/>
              <a:t>Correlation</a:t>
            </a:r>
          </a:p>
        </p:txBody>
      </p:sp>
      <p:pic>
        <p:nvPicPr>
          <p:cNvPr id="4" name="Picture 3">
            <a:extLst>
              <a:ext uri="{FF2B5EF4-FFF2-40B4-BE49-F238E27FC236}">
                <a16:creationId xmlns:a16="http://schemas.microsoft.com/office/drawing/2014/main" id="{D4F8C994-8EDA-4805-BC19-44FC76701A5B}"/>
              </a:ext>
            </a:extLst>
          </p:cNvPr>
          <p:cNvPicPr>
            <a:picLocks noChangeAspect="1"/>
          </p:cNvPicPr>
          <p:nvPr/>
        </p:nvPicPr>
        <p:blipFill rotWithShape="1">
          <a:blip r:embed="rId2">
            <a:extLst>
              <a:ext uri="{28A0092B-C50C-407E-A947-70E740481C1C}">
                <a14:useLocalDpi xmlns:a14="http://schemas.microsoft.com/office/drawing/2010/main" val="0"/>
              </a:ext>
            </a:extLst>
          </a:blip>
          <a:srcRect b="3811"/>
          <a:stretch/>
        </p:blipFill>
        <p:spPr>
          <a:xfrm>
            <a:off x="26710" y="1772816"/>
            <a:ext cx="4545291" cy="3528392"/>
          </a:xfrm>
          <a:prstGeom prst="rect">
            <a:avLst/>
          </a:prstGeom>
        </p:spPr>
      </p:pic>
      <p:pic>
        <p:nvPicPr>
          <p:cNvPr id="5" name="Picture 4">
            <a:extLst>
              <a:ext uri="{FF2B5EF4-FFF2-40B4-BE49-F238E27FC236}">
                <a16:creationId xmlns:a16="http://schemas.microsoft.com/office/drawing/2014/main" id="{491A8BD4-8091-4515-845A-BF6F41FB5532}"/>
              </a:ext>
            </a:extLst>
          </p:cNvPr>
          <p:cNvPicPr>
            <a:picLocks noChangeAspect="1"/>
          </p:cNvPicPr>
          <p:nvPr/>
        </p:nvPicPr>
        <p:blipFill>
          <a:blip r:embed="rId3"/>
          <a:stretch>
            <a:fillRect/>
          </a:stretch>
        </p:blipFill>
        <p:spPr>
          <a:xfrm>
            <a:off x="4716016" y="1772816"/>
            <a:ext cx="4176464" cy="3766504"/>
          </a:xfrm>
          <a:prstGeom prst="rect">
            <a:avLst/>
          </a:prstGeom>
        </p:spPr>
      </p:pic>
    </p:spTree>
    <p:extLst>
      <p:ext uri="{BB962C8B-B14F-4D97-AF65-F5344CB8AC3E}">
        <p14:creationId xmlns:p14="http://schemas.microsoft.com/office/powerpoint/2010/main" val="283098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5CED-0FC6-4686-9435-C2509F6591ED}"/>
              </a:ext>
            </a:extLst>
          </p:cNvPr>
          <p:cNvSpPr>
            <a:spLocks noGrp="1"/>
          </p:cNvSpPr>
          <p:nvPr>
            <p:ph type="title"/>
          </p:nvPr>
        </p:nvSpPr>
        <p:spPr/>
        <p:txBody>
          <a:bodyPr/>
          <a:lstStyle/>
          <a:p>
            <a:r>
              <a:rPr lang="en-IN" dirty="0"/>
              <a:t>Target variable</a:t>
            </a:r>
          </a:p>
        </p:txBody>
      </p:sp>
      <p:pic>
        <p:nvPicPr>
          <p:cNvPr id="3" name="Picture 2">
            <a:extLst>
              <a:ext uri="{FF2B5EF4-FFF2-40B4-BE49-F238E27FC236}">
                <a16:creationId xmlns:a16="http://schemas.microsoft.com/office/drawing/2014/main" id="{6D78B632-66CF-4ABB-BCBD-E003C53FEDE8}"/>
              </a:ext>
            </a:extLst>
          </p:cNvPr>
          <p:cNvPicPr>
            <a:picLocks noChangeAspect="1"/>
          </p:cNvPicPr>
          <p:nvPr/>
        </p:nvPicPr>
        <p:blipFill>
          <a:blip r:embed="rId2"/>
          <a:stretch>
            <a:fillRect/>
          </a:stretch>
        </p:blipFill>
        <p:spPr>
          <a:xfrm>
            <a:off x="2133247" y="1636542"/>
            <a:ext cx="4877505" cy="3584915"/>
          </a:xfrm>
          <a:prstGeom prst="rect">
            <a:avLst/>
          </a:prstGeom>
        </p:spPr>
      </p:pic>
    </p:spTree>
    <p:extLst>
      <p:ext uri="{BB962C8B-B14F-4D97-AF65-F5344CB8AC3E}">
        <p14:creationId xmlns:p14="http://schemas.microsoft.com/office/powerpoint/2010/main" val="324772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3098-20AC-4D4B-8B0B-141B5D922E43}"/>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0A240F7F-ADD4-4BB6-A8BA-AE0A1C4BF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388" y="1196752"/>
            <a:ext cx="5805223" cy="3201129"/>
          </a:xfrm>
          <a:prstGeom prst="rect">
            <a:avLst/>
          </a:prstGeom>
        </p:spPr>
      </p:pic>
      <p:sp>
        <p:nvSpPr>
          <p:cNvPr id="4" name="Rectangle 3">
            <a:extLst>
              <a:ext uri="{FF2B5EF4-FFF2-40B4-BE49-F238E27FC236}">
                <a16:creationId xmlns:a16="http://schemas.microsoft.com/office/drawing/2014/main" id="{060C2D0C-298B-4AE6-9580-D7528BB7016A}"/>
              </a:ext>
            </a:extLst>
          </p:cNvPr>
          <p:cNvSpPr/>
          <p:nvPr/>
        </p:nvSpPr>
        <p:spPr>
          <a:xfrm>
            <a:off x="457200" y="5291916"/>
            <a:ext cx="8229600" cy="369332"/>
          </a:xfrm>
          <a:prstGeom prst="rect">
            <a:avLst/>
          </a:prstGeom>
        </p:spPr>
        <p:txBody>
          <a:bodyPr wrap="square">
            <a:spAutoFit/>
          </a:bodyPr>
          <a:lstStyle/>
          <a:p>
            <a:r>
              <a:rPr lang="en-US" b="1" dirty="0"/>
              <a:t>Inference: </a:t>
            </a:r>
            <a:r>
              <a:rPr lang="en-US" dirty="0"/>
              <a:t>India has the highest number of applications followed by China</a:t>
            </a:r>
          </a:p>
        </p:txBody>
      </p:sp>
    </p:spTree>
    <p:extLst>
      <p:ext uri="{BB962C8B-B14F-4D97-AF65-F5344CB8AC3E}">
        <p14:creationId xmlns:p14="http://schemas.microsoft.com/office/powerpoint/2010/main" val="233969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2E2E-A6AE-4286-BE3C-2641FCC6F8F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60519D8E-C577-4F3A-8D34-99ED05984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9" y="404664"/>
            <a:ext cx="7696201" cy="4351338"/>
          </a:xfrm>
          <a:prstGeom prst="rect">
            <a:avLst/>
          </a:prstGeom>
        </p:spPr>
      </p:pic>
      <p:sp>
        <p:nvSpPr>
          <p:cNvPr id="5" name="Rectangle 4">
            <a:extLst>
              <a:ext uri="{FF2B5EF4-FFF2-40B4-BE49-F238E27FC236}">
                <a16:creationId xmlns:a16="http://schemas.microsoft.com/office/drawing/2014/main" id="{ACBC599E-C15F-4B1A-A093-05CE986F0359}"/>
              </a:ext>
            </a:extLst>
          </p:cNvPr>
          <p:cNvSpPr/>
          <p:nvPr/>
        </p:nvSpPr>
        <p:spPr>
          <a:xfrm>
            <a:off x="457201" y="4886278"/>
            <a:ext cx="8229599" cy="923330"/>
          </a:xfrm>
          <a:prstGeom prst="rect">
            <a:avLst/>
          </a:prstGeom>
        </p:spPr>
        <p:txBody>
          <a:bodyPr wrap="square">
            <a:spAutoFit/>
          </a:bodyPr>
          <a:lstStyle/>
          <a:p>
            <a:r>
              <a:rPr lang="en-US" b="1" dirty="0"/>
              <a:t>Inference:</a:t>
            </a:r>
            <a:endParaRPr lang="en-US" dirty="0"/>
          </a:p>
          <a:p>
            <a:pPr marL="285750" indent="-285750">
              <a:buFont typeface="Arial" panose="020B0604020202020204" pitchFamily="34" charset="0"/>
              <a:buChar char="•"/>
            </a:pPr>
            <a:r>
              <a:rPr lang="en-US" dirty="0"/>
              <a:t>Also the Number of certified cases are from India and has a  very low cases of denied as compared to the number of applications and also the certified cases</a:t>
            </a:r>
          </a:p>
        </p:txBody>
      </p:sp>
    </p:spTree>
    <p:extLst>
      <p:ext uri="{BB962C8B-B14F-4D97-AF65-F5344CB8AC3E}">
        <p14:creationId xmlns:p14="http://schemas.microsoft.com/office/powerpoint/2010/main" val="220744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74B6-5280-4D8F-9CEF-EC444DF07770}"/>
              </a:ext>
            </a:extLst>
          </p:cNvPr>
          <p:cNvSpPr>
            <a:spLocks noGrp="1"/>
          </p:cNvSpPr>
          <p:nvPr>
            <p:ph type="title"/>
          </p:nvPr>
        </p:nvSpPr>
        <p:spPr/>
        <p:txBody>
          <a:bodyPr/>
          <a:lstStyle/>
          <a:p>
            <a:r>
              <a:rPr lang="en-IN" dirty="0"/>
              <a:t>Techniques used and its metrics</a:t>
            </a:r>
          </a:p>
        </p:txBody>
      </p:sp>
      <p:graphicFrame>
        <p:nvGraphicFramePr>
          <p:cNvPr id="4" name="Table 3">
            <a:extLst>
              <a:ext uri="{FF2B5EF4-FFF2-40B4-BE49-F238E27FC236}">
                <a16:creationId xmlns:a16="http://schemas.microsoft.com/office/drawing/2014/main" id="{E725E735-8052-43CE-9CF8-93507AB9EAE8}"/>
              </a:ext>
            </a:extLst>
          </p:cNvPr>
          <p:cNvGraphicFramePr>
            <a:graphicFrameLocks noGrp="1"/>
          </p:cNvGraphicFramePr>
          <p:nvPr>
            <p:extLst>
              <p:ext uri="{D42A27DB-BD31-4B8C-83A1-F6EECF244321}">
                <p14:modId xmlns:p14="http://schemas.microsoft.com/office/powerpoint/2010/main" val="846751884"/>
              </p:ext>
            </p:extLst>
          </p:nvPr>
        </p:nvGraphicFramePr>
        <p:xfrm>
          <a:off x="457200" y="1531310"/>
          <a:ext cx="8229600" cy="4836780"/>
        </p:xfrm>
        <a:graphic>
          <a:graphicData uri="http://schemas.openxmlformats.org/drawingml/2006/table">
            <a:tbl>
              <a:tblPr firstRow="1" bandRow="1">
                <a:tableStyleId>{21E4AEA4-8DFA-4A89-87EB-49C32662AFE0}</a:tableStyleId>
              </a:tblPr>
              <a:tblGrid>
                <a:gridCol w="1645920">
                  <a:extLst>
                    <a:ext uri="{9D8B030D-6E8A-4147-A177-3AD203B41FA5}">
                      <a16:colId xmlns:a16="http://schemas.microsoft.com/office/drawing/2014/main" val="2616965599"/>
                    </a:ext>
                  </a:extLst>
                </a:gridCol>
                <a:gridCol w="1645920">
                  <a:extLst>
                    <a:ext uri="{9D8B030D-6E8A-4147-A177-3AD203B41FA5}">
                      <a16:colId xmlns:a16="http://schemas.microsoft.com/office/drawing/2014/main" val="3138285198"/>
                    </a:ext>
                  </a:extLst>
                </a:gridCol>
                <a:gridCol w="1645920">
                  <a:extLst>
                    <a:ext uri="{9D8B030D-6E8A-4147-A177-3AD203B41FA5}">
                      <a16:colId xmlns:a16="http://schemas.microsoft.com/office/drawing/2014/main" val="1605482563"/>
                    </a:ext>
                  </a:extLst>
                </a:gridCol>
                <a:gridCol w="1645920">
                  <a:extLst>
                    <a:ext uri="{9D8B030D-6E8A-4147-A177-3AD203B41FA5}">
                      <a16:colId xmlns:a16="http://schemas.microsoft.com/office/drawing/2014/main" val="1351350490"/>
                    </a:ext>
                  </a:extLst>
                </a:gridCol>
                <a:gridCol w="1645920">
                  <a:extLst>
                    <a:ext uri="{9D8B030D-6E8A-4147-A177-3AD203B41FA5}">
                      <a16:colId xmlns:a16="http://schemas.microsoft.com/office/drawing/2014/main" val="1499424759"/>
                    </a:ext>
                  </a:extLst>
                </a:gridCol>
              </a:tblGrid>
              <a:tr h="370840">
                <a:tc>
                  <a:txBody>
                    <a:bodyPr/>
                    <a:lstStyle/>
                    <a:p>
                      <a:pPr algn="ctr"/>
                      <a:endParaRPr lang="en-IN" sz="1400" b="0" dirty="0">
                        <a:latin typeface="+mn-lt"/>
                      </a:endParaRPr>
                    </a:p>
                  </a:txBody>
                  <a:tcPr anchor="ctr"/>
                </a:tc>
                <a:tc>
                  <a:txBody>
                    <a:bodyPr/>
                    <a:lstStyle/>
                    <a:p>
                      <a:pPr algn="ctr"/>
                      <a:r>
                        <a:rPr lang="en-IN" sz="1400" b="0" dirty="0">
                          <a:latin typeface="+mn-lt"/>
                        </a:rPr>
                        <a:t>Test </a:t>
                      </a:r>
                      <a:r>
                        <a:rPr lang="en-IN" sz="1400" b="0" dirty="0" err="1">
                          <a:latin typeface="+mn-lt"/>
                        </a:rPr>
                        <a:t>Acc</a:t>
                      </a:r>
                      <a:endParaRPr lang="en-IN" sz="1400" b="0" dirty="0">
                        <a:latin typeface="+mn-lt"/>
                      </a:endParaRPr>
                    </a:p>
                  </a:txBody>
                  <a:tcPr anchor="ctr"/>
                </a:tc>
                <a:tc>
                  <a:txBody>
                    <a:bodyPr/>
                    <a:lstStyle/>
                    <a:p>
                      <a:pPr algn="ctr"/>
                      <a:r>
                        <a:rPr lang="en-IN" sz="1400" b="0" dirty="0">
                          <a:latin typeface="+mn-lt"/>
                        </a:rPr>
                        <a:t>Train </a:t>
                      </a:r>
                      <a:r>
                        <a:rPr lang="en-IN" sz="1400" b="0" dirty="0" err="1">
                          <a:latin typeface="+mn-lt"/>
                        </a:rPr>
                        <a:t>Acc</a:t>
                      </a:r>
                      <a:endParaRPr lang="en-IN" sz="1400" b="0" dirty="0">
                        <a:latin typeface="+mn-lt"/>
                      </a:endParaRPr>
                    </a:p>
                  </a:txBody>
                  <a:tcPr anchor="ctr"/>
                </a:tc>
                <a:tc>
                  <a:txBody>
                    <a:bodyPr/>
                    <a:lstStyle/>
                    <a:p>
                      <a:pPr algn="ctr"/>
                      <a:r>
                        <a:rPr lang="en-IN" sz="1400" b="0" dirty="0">
                          <a:latin typeface="+mn-lt"/>
                        </a:rPr>
                        <a:t>Test Recall</a:t>
                      </a:r>
                    </a:p>
                  </a:txBody>
                  <a:tcPr anchor="ctr"/>
                </a:tc>
                <a:tc>
                  <a:txBody>
                    <a:bodyPr/>
                    <a:lstStyle/>
                    <a:p>
                      <a:pPr algn="ctr"/>
                      <a:r>
                        <a:rPr lang="en-IN" sz="1400" b="0" dirty="0">
                          <a:latin typeface="+mn-lt"/>
                        </a:rPr>
                        <a:t>Train Recall</a:t>
                      </a:r>
                    </a:p>
                  </a:txBody>
                  <a:tcPr anchor="ctr"/>
                </a:tc>
                <a:extLst>
                  <a:ext uri="{0D108BD9-81ED-4DB2-BD59-A6C34878D82A}">
                    <a16:rowId xmlns:a16="http://schemas.microsoft.com/office/drawing/2014/main" val="1576667690"/>
                  </a:ext>
                </a:extLst>
              </a:tr>
              <a:tr h="370840">
                <a:tc>
                  <a:txBody>
                    <a:bodyPr/>
                    <a:lstStyle/>
                    <a:p>
                      <a:pPr algn="ctr" rtl="0" fontAlgn="t">
                        <a:spcBef>
                          <a:spcPts val="0"/>
                        </a:spcBef>
                        <a:spcAft>
                          <a:spcPts val="0"/>
                        </a:spcAft>
                      </a:pPr>
                      <a:r>
                        <a:rPr lang="en-IN" sz="1400" b="0" i="0" u="none" strike="noStrike" dirty="0">
                          <a:solidFill>
                            <a:srgbClr val="000000"/>
                          </a:solidFill>
                          <a:effectLst/>
                          <a:latin typeface="+mn-lt"/>
                        </a:rPr>
                        <a:t>Random Forest</a:t>
                      </a:r>
                      <a:endParaRPr lang="en-IN" sz="1400" b="0" dirty="0">
                        <a:effectLst/>
                        <a:latin typeface="+mn-lt"/>
                      </a:endParaRPr>
                    </a:p>
                  </a:txBody>
                  <a:tcPr marL="76200" marR="76200" marT="76200" marB="76200" anchor="ctr"/>
                </a:tc>
                <a:tc>
                  <a:txBody>
                    <a:bodyPr/>
                    <a:lstStyle/>
                    <a:p>
                      <a:pPr algn="ctr"/>
                      <a:r>
                        <a:rPr lang="en-IN" sz="1400" b="0" dirty="0">
                          <a:latin typeface="+mn-lt"/>
                        </a:rPr>
                        <a:t>0.95</a:t>
                      </a:r>
                    </a:p>
                  </a:txBody>
                  <a:tcPr anchor="ctr"/>
                </a:tc>
                <a:tc>
                  <a:txBody>
                    <a:bodyPr/>
                    <a:lstStyle/>
                    <a:p>
                      <a:pPr algn="ctr"/>
                      <a:r>
                        <a:rPr lang="en-IN" sz="1400" b="0" dirty="0">
                          <a:latin typeface="+mn-lt"/>
                        </a:rPr>
                        <a:t>0.99</a:t>
                      </a:r>
                    </a:p>
                  </a:txBody>
                  <a:tcPr anchor="ctr"/>
                </a:tc>
                <a:tc>
                  <a:txBody>
                    <a:bodyPr/>
                    <a:lstStyle/>
                    <a:p>
                      <a:pPr algn="ctr"/>
                      <a:r>
                        <a:rPr lang="en-IN" sz="1400" b="0" dirty="0">
                          <a:latin typeface="+mn-lt"/>
                        </a:rPr>
                        <a:t>0.33</a:t>
                      </a:r>
                    </a:p>
                  </a:txBody>
                  <a:tcPr anchor="ctr"/>
                </a:tc>
                <a:tc>
                  <a:txBody>
                    <a:bodyPr/>
                    <a:lstStyle/>
                    <a:p>
                      <a:pPr algn="ctr"/>
                      <a:r>
                        <a:rPr lang="en-IN" sz="1400" b="0" dirty="0">
                          <a:latin typeface="+mn-lt"/>
                        </a:rPr>
                        <a:t>0.99</a:t>
                      </a:r>
                    </a:p>
                  </a:txBody>
                  <a:tcPr anchor="ctr"/>
                </a:tc>
                <a:extLst>
                  <a:ext uri="{0D108BD9-81ED-4DB2-BD59-A6C34878D82A}">
                    <a16:rowId xmlns:a16="http://schemas.microsoft.com/office/drawing/2014/main" val="3922265760"/>
                  </a:ext>
                </a:extLst>
              </a:tr>
              <a:tr h="370840">
                <a:tc>
                  <a:txBody>
                    <a:bodyPr/>
                    <a:lstStyle/>
                    <a:p>
                      <a:pPr algn="ctr" rtl="0" fontAlgn="t">
                        <a:spcBef>
                          <a:spcPts val="0"/>
                        </a:spcBef>
                        <a:spcAft>
                          <a:spcPts val="0"/>
                        </a:spcAft>
                      </a:pPr>
                      <a:r>
                        <a:rPr lang="en-IN" sz="1400" b="0" i="0" u="none" strike="noStrike" dirty="0">
                          <a:solidFill>
                            <a:srgbClr val="000000"/>
                          </a:solidFill>
                          <a:effectLst/>
                          <a:latin typeface="+mn-lt"/>
                        </a:rPr>
                        <a:t>RF with SMOTE</a:t>
                      </a:r>
                      <a:endParaRPr lang="en-IN" sz="1400" b="0" dirty="0">
                        <a:effectLst/>
                        <a:latin typeface="+mn-lt"/>
                      </a:endParaRPr>
                    </a:p>
                  </a:txBody>
                  <a:tcPr marL="76200" marR="76200" marT="76200" marB="76200" anchor="ctr"/>
                </a:tc>
                <a:tc>
                  <a:txBody>
                    <a:bodyPr/>
                    <a:lstStyle/>
                    <a:p>
                      <a:pPr algn="ctr"/>
                      <a:r>
                        <a:rPr lang="en-IN" sz="1400" b="0" dirty="0">
                          <a:latin typeface="+mn-lt"/>
                        </a:rPr>
                        <a:t>0.93</a:t>
                      </a:r>
                    </a:p>
                  </a:txBody>
                  <a:tcPr anchor="ctr"/>
                </a:tc>
                <a:tc>
                  <a:txBody>
                    <a:bodyPr/>
                    <a:lstStyle/>
                    <a:p>
                      <a:pPr algn="ctr"/>
                      <a:r>
                        <a:rPr lang="en-IN" sz="1400" b="0" dirty="0">
                          <a:latin typeface="+mn-lt"/>
                        </a:rPr>
                        <a:t>0.99</a:t>
                      </a:r>
                    </a:p>
                  </a:txBody>
                  <a:tcPr anchor="ctr"/>
                </a:tc>
                <a:tc>
                  <a:txBody>
                    <a:bodyPr/>
                    <a:lstStyle/>
                    <a:p>
                      <a:pPr algn="ctr"/>
                      <a:r>
                        <a:rPr lang="en-IN" sz="1400" b="0" dirty="0">
                          <a:latin typeface="+mn-lt"/>
                        </a:rPr>
                        <a:t>0.45</a:t>
                      </a:r>
                    </a:p>
                  </a:txBody>
                  <a:tcPr anchor="ctr"/>
                </a:tc>
                <a:tc>
                  <a:txBody>
                    <a:bodyPr/>
                    <a:lstStyle/>
                    <a:p>
                      <a:pPr algn="ctr"/>
                      <a:r>
                        <a:rPr lang="en-IN" sz="1400" b="0" dirty="0">
                          <a:latin typeface="+mn-lt"/>
                        </a:rPr>
                        <a:t>0.99</a:t>
                      </a:r>
                    </a:p>
                  </a:txBody>
                  <a:tcPr anchor="ctr"/>
                </a:tc>
                <a:extLst>
                  <a:ext uri="{0D108BD9-81ED-4DB2-BD59-A6C34878D82A}">
                    <a16:rowId xmlns:a16="http://schemas.microsoft.com/office/drawing/2014/main" val="68227299"/>
                  </a:ext>
                </a:extLst>
              </a:tr>
              <a:tr h="370840">
                <a:tc>
                  <a:txBody>
                    <a:bodyPr/>
                    <a:lstStyle/>
                    <a:p>
                      <a:pPr algn="ctr" rtl="0" fontAlgn="t">
                        <a:spcBef>
                          <a:spcPts val="0"/>
                        </a:spcBef>
                        <a:spcAft>
                          <a:spcPts val="0"/>
                        </a:spcAft>
                      </a:pPr>
                      <a:r>
                        <a:rPr lang="en-IN" sz="1400" b="0" i="0" u="none" strike="noStrike" dirty="0">
                          <a:solidFill>
                            <a:srgbClr val="000000"/>
                          </a:solidFill>
                          <a:effectLst/>
                          <a:latin typeface="+mn-lt"/>
                        </a:rPr>
                        <a:t>RF with </a:t>
                      </a:r>
                      <a:r>
                        <a:rPr lang="en-IN" sz="1400" b="0" i="0" u="none" strike="noStrike" dirty="0" err="1">
                          <a:solidFill>
                            <a:srgbClr val="000000"/>
                          </a:solidFill>
                          <a:effectLst/>
                          <a:latin typeface="+mn-lt"/>
                        </a:rPr>
                        <a:t>NearMiss</a:t>
                      </a:r>
                      <a:endParaRPr lang="en-IN" sz="1400" b="0" dirty="0">
                        <a:effectLst/>
                        <a:latin typeface="+mn-lt"/>
                      </a:endParaRPr>
                    </a:p>
                  </a:txBody>
                  <a:tcPr marL="76200" marR="76200" marT="76200" marB="76200" anchor="ctr"/>
                </a:tc>
                <a:tc>
                  <a:txBody>
                    <a:bodyPr/>
                    <a:lstStyle/>
                    <a:p>
                      <a:pPr algn="ctr"/>
                      <a:r>
                        <a:rPr lang="en-IN" sz="1400" b="0" dirty="0">
                          <a:latin typeface="+mn-lt"/>
                        </a:rPr>
                        <a:t>0.35</a:t>
                      </a:r>
                    </a:p>
                  </a:txBody>
                  <a:tcPr anchor="ctr"/>
                </a:tc>
                <a:tc>
                  <a:txBody>
                    <a:bodyPr/>
                    <a:lstStyle/>
                    <a:p>
                      <a:pPr algn="ctr"/>
                      <a:r>
                        <a:rPr lang="en-IN" sz="1400" b="0" dirty="0">
                          <a:latin typeface="+mn-lt"/>
                        </a:rPr>
                        <a:t>0.37</a:t>
                      </a:r>
                    </a:p>
                  </a:txBody>
                  <a:tcPr anchor="ctr"/>
                </a:tc>
                <a:tc>
                  <a:txBody>
                    <a:bodyPr/>
                    <a:lstStyle/>
                    <a:p>
                      <a:pPr algn="ctr"/>
                      <a:r>
                        <a:rPr lang="en-IN" sz="1400" b="0" dirty="0">
                          <a:latin typeface="+mn-lt"/>
                        </a:rPr>
                        <a:t>0.89</a:t>
                      </a:r>
                    </a:p>
                  </a:txBody>
                  <a:tcPr anchor="ctr"/>
                </a:tc>
                <a:tc>
                  <a:txBody>
                    <a:bodyPr/>
                    <a:lstStyle/>
                    <a:p>
                      <a:pPr algn="ctr"/>
                      <a:r>
                        <a:rPr lang="en-IN" sz="1400" b="0" dirty="0">
                          <a:latin typeface="+mn-lt"/>
                        </a:rPr>
                        <a:t>1.0</a:t>
                      </a:r>
                    </a:p>
                  </a:txBody>
                  <a:tcPr anchor="ctr"/>
                </a:tc>
                <a:extLst>
                  <a:ext uri="{0D108BD9-81ED-4DB2-BD59-A6C34878D82A}">
                    <a16:rowId xmlns:a16="http://schemas.microsoft.com/office/drawing/2014/main" val="2881818623"/>
                  </a:ext>
                </a:extLst>
              </a:tr>
              <a:tr h="427340">
                <a:tc>
                  <a:txBody>
                    <a:bodyPr/>
                    <a:lstStyle/>
                    <a:p>
                      <a:pPr algn="ctr" rtl="0" fontAlgn="t">
                        <a:spcBef>
                          <a:spcPts val="0"/>
                        </a:spcBef>
                        <a:spcAft>
                          <a:spcPts val="0"/>
                        </a:spcAft>
                      </a:pPr>
                      <a:r>
                        <a:rPr lang="en-IN" sz="1400" b="0" i="0" u="none" strike="noStrike" dirty="0">
                          <a:solidFill>
                            <a:srgbClr val="000000"/>
                          </a:solidFill>
                          <a:effectLst/>
                          <a:latin typeface="+mn-lt"/>
                        </a:rPr>
                        <a:t>Decision Tree</a:t>
                      </a:r>
                      <a:endParaRPr lang="en-IN" sz="1400" b="0" dirty="0">
                        <a:effectLst/>
                        <a:latin typeface="+mn-lt"/>
                      </a:endParaRPr>
                    </a:p>
                  </a:txBody>
                  <a:tcPr marL="76200" marR="76200" marT="76200" marB="76200" anchor="ctr"/>
                </a:tc>
                <a:tc>
                  <a:txBody>
                    <a:bodyPr/>
                    <a:lstStyle/>
                    <a:p>
                      <a:pPr algn="ctr"/>
                      <a:r>
                        <a:rPr lang="en-IN" sz="1400" b="0" dirty="0">
                          <a:latin typeface="+mn-lt"/>
                        </a:rPr>
                        <a:t>0.92</a:t>
                      </a:r>
                    </a:p>
                  </a:txBody>
                  <a:tcPr anchor="ctr"/>
                </a:tc>
                <a:tc>
                  <a:txBody>
                    <a:bodyPr/>
                    <a:lstStyle/>
                    <a:p>
                      <a:pPr algn="ctr"/>
                      <a:r>
                        <a:rPr lang="en-IN" sz="1400" b="0" dirty="0">
                          <a:latin typeface="+mn-lt"/>
                        </a:rPr>
                        <a:t>1.0</a:t>
                      </a:r>
                    </a:p>
                  </a:txBody>
                  <a:tcPr anchor="ctr"/>
                </a:tc>
                <a:tc>
                  <a:txBody>
                    <a:bodyPr/>
                    <a:lstStyle/>
                    <a:p>
                      <a:pPr algn="ctr"/>
                      <a:r>
                        <a:rPr lang="en-IN" sz="1400" b="0" dirty="0">
                          <a:latin typeface="+mn-lt"/>
                        </a:rPr>
                        <a:t>0.49</a:t>
                      </a:r>
                    </a:p>
                  </a:txBody>
                  <a:tcPr anchor="ctr"/>
                </a:tc>
                <a:tc>
                  <a:txBody>
                    <a:bodyPr/>
                    <a:lstStyle/>
                    <a:p>
                      <a:pPr algn="ctr"/>
                      <a:r>
                        <a:rPr lang="en-IN" sz="1400" b="0" dirty="0">
                          <a:latin typeface="+mn-lt"/>
                        </a:rPr>
                        <a:t>1.0</a:t>
                      </a:r>
                    </a:p>
                  </a:txBody>
                  <a:tcPr anchor="ctr"/>
                </a:tc>
                <a:extLst>
                  <a:ext uri="{0D108BD9-81ED-4DB2-BD59-A6C34878D82A}">
                    <a16:rowId xmlns:a16="http://schemas.microsoft.com/office/drawing/2014/main" val="3404402135"/>
                  </a:ext>
                </a:extLst>
              </a:tr>
              <a:tr h="427340">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Decision Tree with SMOTE</a:t>
                      </a:r>
                      <a:endParaRPr lang="en-IN" sz="1400" b="0" dirty="0">
                        <a:effectLst/>
                        <a:latin typeface="+mn-lt"/>
                      </a:endParaRPr>
                    </a:p>
                  </a:txBody>
                  <a:tcPr marL="76200" marR="76200" marT="76200" marB="76200" anchor="ctr"/>
                </a:tc>
                <a:tc>
                  <a:txBody>
                    <a:bodyPr/>
                    <a:lstStyle/>
                    <a:p>
                      <a:pPr algn="ctr"/>
                      <a:r>
                        <a:rPr lang="en-IN" sz="1400" b="0" dirty="0">
                          <a:latin typeface="+mn-lt"/>
                        </a:rPr>
                        <a:t>0.88</a:t>
                      </a:r>
                    </a:p>
                  </a:txBody>
                  <a:tcPr anchor="ctr"/>
                </a:tc>
                <a:tc>
                  <a:txBody>
                    <a:bodyPr/>
                    <a:lstStyle/>
                    <a:p>
                      <a:pPr algn="ctr"/>
                      <a:r>
                        <a:rPr lang="en-IN" sz="1400" b="0" dirty="0">
                          <a:latin typeface="+mn-lt"/>
                        </a:rPr>
                        <a:t>1.0</a:t>
                      </a:r>
                    </a:p>
                  </a:txBody>
                  <a:tcPr anchor="ctr"/>
                </a:tc>
                <a:tc>
                  <a:txBody>
                    <a:bodyPr/>
                    <a:lstStyle/>
                    <a:p>
                      <a:pPr algn="ctr"/>
                      <a:r>
                        <a:rPr lang="en-IN" sz="1400" b="0" dirty="0">
                          <a:latin typeface="+mn-lt"/>
                        </a:rPr>
                        <a:t>0.49</a:t>
                      </a:r>
                    </a:p>
                  </a:txBody>
                  <a:tcPr anchor="ctr"/>
                </a:tc>
                <a:tc>
                  <a:txBody>
                    <a:bodyPr/>
                    <a:lstStyle/>
                    <a:p>
                      <a:pPr algn="ctr"/>
                      <a:r>
                        <a:rPr lang="en-IN" sz="1400" b="0" dirty="0">
                          <a:latin typeface="+mn-lt"/>
                        </a:rPr>
                        <a:t>1.0</a:t>
                      </a:r>
                    </a:p>
                  </a:txBody>
                  <a:tcPr anchor="ctr"/>
                </a:tc>
                <a:extLst>
                  <a:ext uri="{0D108BD9-81ED-4DB2-BD59-A6C34878D82A}">
                    <a16:rowId xmlns:a16="http://schemas.microsoft.com/office/drawing/2014/main" val="2062467154"/>
                  </a:ext>
                </a:extLst>
              </a:tr>
              <a:tr h="427340">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Decision Tree with </a:t>
                      </a:r>
                      <a:r>
                        <a:rPr lang="en-IN" sz="1400" b="0" i="0" u="none" strike="noStrike" dirty="0" err="1">
                          <a:solidFill>
                            <a:srgbClr val="000000"/>
                          </a:solidFill>
                          <a:effectLst/>
                          <a:latin typeface="+mn-lt"/>
                        </a:rPr>
                        <a:t>NearMiss</a:t>
                      </a:r>
                      <a:endParaRPr lang="en-IN" sz="1400" b="0" dirty="0">
                        <a:effectLst/>
                        <a:latin typeface="+mn-lt"/>
                      </a:endParaRPr>
                    </a:p>
                  </a:txBody>
                  <a:tcPr marL="76200" marR="76200" marT="76200" marB="76200" anchor="ctr"/>
                </a:tc>
                <a:tc>
                  <a:txBody>
                    <a:bodyPr/>
                    <a:lstStyle/>
                    <a:p>
                      <a:pPr algn="ctr"/>
                      <a:r>
                        <a:rPr lang="en-IN" sz="1400" b="0" dirty="0">
                          <a:latin typeface="+mn-lt"/>
                        </a:rPr>
                        <a:t>0.47</a:t>
                      </a:r>
                    </a:p>
                  </a:txBody>
                  <a:tcPr anchor="ctr"/>
                </a:tc>
                <a:tc>
                  <a:txBody>
                    <a:bodyPr/>
                    <a:lstStyle/>
                    <a:p>
                      <a:pPr algn="ctr"/>
                      <a:r>
                        <a:rPr lang="en-IN" sz="1400" b="0" dirty="0">
                          <a:latin typeface="+mn-lt"/>
                        </a:rPr>
                        <a:t>0.49</a:t>
                      </a:r>
                    </a:p>
                  </a:txBody>
                  <a:tcPr anchor="ctr"/>
                </a:tc>
                <a:tc>
                  <a:txBody>
                    <a:bodyPr/>
                    <a:lstStyle/>
                    <a:p>
                      <a:pPr algn="ctr"/>
                      <a:r>
                        <a:rPr lang="en-IN" sz="1400" b="0" dirty="0">
                          <a:latin typeface="+mn-lt"/>
                        </a:rPr>
                        <a:t>0.78</a:t>
                      </a:r>
                    </a:p>
                  </a:txBody>
                  <a:tcPr anchor="ctr"/>
                </a:tc>
                <a:tc>
                  <a:txBody>
                    <a:bodyPr/>
                    <a:lstStyle/>
                    <a:p>
                      <a:pPr algn="ctr"/>
                      <a:r>
                        <a:rPr lang="en-IN" sz="1400" b="0" dirty="0">
                          <a:latin typeface="+mn-lt"/>
                        </a:rPr>
                        <a:t>1.0</a:t>
                      </a:r>
                    </a:p>
                  </a:txBody>
                  <a:tcPr anchor="ctr"/>
                </a:tc>
                <a:extLst>
                  <a:ext uri="{0D108BD9-81ED-4DB2-BD59-A6C34878D82A}">
                    <a16:rowId xmlns:a16="http://schemas.microsoft.com/office/drawing/2014/main" val="4206694737"/>
                  </a:ext>
                </a:extLst>
              </a:tr>
              <a:tr h="370840">
                <a:tc>
                  <a:txBody>
                    <a:bodyPr/>
                    <a:lstStyle/>
                    <a:p>
                      <a:pPr algn="ctr"/>
                      <a:r>
                        <a:rPr lang="en-IN" sz="1400" b="0" dirty="0">
                          <a:latin typeface="+mn-lt"/>
                        </a:rPr>
                        <a:t>Gradient Boosting (</a:t>
                      </a:r>
                      <a:r>
                        <a:rPr lang="en-IN" sz="1400" b="0" dirty="0" err="1">
                          <a:latin typeface="+mn-lt"/>
                        </a:rPr>
                        <a:t>learning_rate</a:t>
                      </a:r>
                      <a:r>
                        <a:rPr lang="en-IN" sz="1400" b="0" dirty="0">
                          <a:latin typeface="+mn-lt"/>
                        </a:rPr>
                        <a:t> = 1.0)</a:t>
                      </a:r>
                    </a:p>
                  </a:txBody>
                  <a:tcPr anchor="ctr"/>
                </a:tc>
                <a:tc>
                  <a:txBody>
                    <a:bodyPr/>
                    <a:lstStyle/>
                    <a:p>
                      <a:pPr algn="ctr"/>
                      <a:r>
                        <a:rPr lang="en-IN" sz="1400" b="0" dirty="0">
                          <a:latin typeface="+mn-lt"/>
                        </a:rPr>
                        <a:t>0.94</a:t>
                      </a:r>
                    </a:p>
                  </a:txBody>
                  <a:tcPr anchor="ctr"/>
                </a:tc>
                <a:tc>
                  <a:txBody>
                    <a:bodyPr/>
                    <a:lstStyle/>
                    <a:p>
                      <a:pPr algn="ctr"/>
                      <a:r>
                        <a:rPr lang="en-IN" sz="1400" b="0" dirty="0">
                          <a:latin typeface="+mn-lt"/>
                        </a:rPr>
                        <a:t>0.93</a:t>
                      </a:r>
                    </a:p>
                  </a:txBody>
                  <a:tcPr anchor="ctr"/>
                </a:tc>
                <a:tc>
                  <a:txBody>
                    <a:bodyPr/>
                    <a:lstStyle/>
                    <a:p>
                      <a:pPr algn="ctr"/>
                      <a:r>
                        <a:rPr lang="en-IN" sz="1400" b="0" dirty="0">
                          <a:latin typeface="+mn-lt"/>
                        </a:rPr>
                        <a:t>0.14</a:t>
                      </a:r>
                    </a:p>
                  </a:txBody>
                  <a:tcPr anchor="ctr"/>
                </a:tc>
                <a:tc>
                  <a:txBody>
                    <a:bodyPr/>
                    <a:lstStyle/>
                    <a:p>
                      <a:pPr algn="ctr"/>
                      <a:r>
                        <a:rPr lang="en-IN" sz="1400" b="0" dirty="0">
                          <a:latin typeface="+mn-lt"/>
                        </a:rPr>
                        <a:t>0.14</a:t>
                      </a:r>
                    </a:p>
                  </a:txBody>
                  <a:tcPr anchor="ctr"/>
                </a:tc>
                <a:extLst>
                  <a:ext uri="{0D108BD9-81ED-4DB2-BD59-A6C34878D82A}">
                    <a16:rowId xmlns:a16="http://schemas.microsoft.com/office/drawing/2014/main" val="25475314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a:highlight>
                            <a:srgbClr val="FFFF00"/>
                          </a:highlight>
                          <a:latin typeface="+mn-lt"/>
                        </a:rPr>
                        <a:t>Gradient Boosting with SMOTE</a:t>
                      </a:r>
                    </a:p>
                  </a:txBody>
                  <a:tcPr anchor="ctr"/>
                </a:tc>
                <a:tc>
                  <a:txBody>
                    <a:bodyPr/>
                    <a:lstStyle/>
                    <a:p>
                      <a:pPr algn="ctr"/>
                      <a:r>
                        <a:rPr lang="en-IN" sz="1400" b="0" dirty="0">
                          <a:highlight>
                            <a:srgbClr val="FFFF00"/>
                          </a:highlight>
                          <a:latin typeface="+mn-lt"/>
                        </a:rPr>
                        <a:t>0.83</a:t>
                      </a:r>
                    </a:p>
                  </a:txBody>
                  <a:tcPr anchor="ctr"/>
                </a:tc>
                <a:tc>
                  <a:txBody>
                    <a:bodyPr/>
                    <a:lstStyle/>
                    <a:p>
                      <a:pPr algn="ctr"/>
                      <a:r>
                        <a:rPr lang="en-IN" sz="1400" b="0" dirty="0">
                          <a:highlight>
                            <a:srgbClr val="FFFF00"/>
                          </a:highlight>
                          <a:latin typeface="+mn-lt"/>
                        </a:rPr>
                        <a:t>0.83</a:t>
                      </a:r>
                    </a:p>
                  </a:txBody>
                  <a:tcPr anchor="ctr"/>
                </a:tc>
                <a:tc>
                  <a:txBody>
                    <a:bodyPr/>
                    <a:lstStyle/>
                    <a:p>
                      <a:pPr algn="ctr"/>
                      <a:r>
                        <a:rPr lang="en-IN" sz="1400" b="0" dirty="0">
                          <a:highlight>
                            <a:srgbClr val="FFFF00"/>
                          </a:highlight>
                          <a:latin typeface="+mn-lt"/>
                        </a:rPr>
                        <a:t>0.51</a:t>
                      </a:r>
                    </a:p>
                  </a:txBody>
                  <a:tcPr anchor="ctr"/>
                </a:tc>
                <a:tc>
                  <a:txBody>
                    <a:bodyPr/>
                    <a:lstStyle/>
                    <a:p>
                      <a:pPr algn="ctr"/>
                      <a:r>
                        <a:rPr lang="en-IN" sz="1400" b="0" dirty="0">
                          <a:highlight>
                            <a:srgbClr val="FFFF00"/>
                          </a:highlight>
                          <a:latin typeface="+mn-lt"/>
                        </a:rPr>
                        <a:t>0.51</a:t>
                      </a:r>
                    </a:p>
                  </a:txBody>
                  <a:tcPr anchor="ctr"/>
                </a:tc>
                <a:extLst>
                  <a:ext uri="{0D108BD9-81ED-4DB2-BD59-A6C34878D82A}">
                    <a16:rowId xmlns:a16="http://schemas.microsoft.com/office/drawing/2014/main" val="2593649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a:latin typeface="+mn-lt"/>
                        </a:rPr>
                        <a:t>Gradient Boosting with </a:t>
                      </a:r>
                      <a:r>
                        <a:rPr lang="en-IN" sz="1400" b="0" dirty="0" err="1">
                          <a:latin typeface="+mn-lt"/>
                        </a:rPr>
                        <a:t>NearMiss</a:t>
                      </a:r>
                      <a:endParaRPr lang="en-IN" sz="1400" b="0" dirty="0">
                        <a:latin typeface="+mn-lt"/>
                      </a:endParaRPr>
                    </a:p>
                  </a:txBody>
                  <a:tcPr anchor="ctr"/>
                </a:tc>
                <a:tc>
                  <a:txBody>
                    <a:bodyPr/>
                    <a:lstStyle/>
                    <a:p>
                      <a:pPr algn="ctr"/>
                      <a:r>
                        <a:rPr lang="en-IN" sz="1400" b="0" dirty="0">
                          <a:latin typeface="+mn-lt"/>
                        </a:rPr>
                        <a:t>0.50</a:t>
                      </a:r>
                    </a:p>
                  </a:txBody>
                  <a:tcPr anchor="ctr"/>
                </a:tc>
                <a:tc>
                  <a:txBody>
                    <a:bodyPr/>
                    <a:lstStyle/>
                    <a:p>
                      <a:pPr algn="ctr"/>
                      <a:r>
                        <a:rPr lang="en-IN" sz="1400" b="0" dirty="0">
                          <a:latin typeface="+mn-lt"/>
                        </a:rPr>
                        <a:t>0.49</a:t>
                      </a:r>
                    </a:p>
                  </a:txBody>
                  <a:tcPr anchor="ctr"/>
                </a:tc>
                <a:tc>
                  <a:txBody>
                    <a:bodyPr/>
                    <a:lstStyle/>
                    <a:p>
                      <a:pPr algn="ctr"/>
                      <a:r>
                        <a:rPr lang="en-IN" sz="1400" b="0" dirty="0">
                          <a:latin typeface="+mn-lt"/>
                        </a:rPr>
                        <a:t>0.73</a:t>
                      </a:r>
                    </a:p>
                  </a:txBody>
                  <a:tcPr anchor="ctr"/>
                </a:tc>
                <a:tc>
                  <a:txBody>
                    <a:bodyPr/>
                    <a:lstStyle/>
                    <a:p>
                      <a:pPr algn="ctr"/>
                      <a:r>
                        <a:rPr lang="en-IN" sz="1400" b="0" dirty="0">
                          <a:latin typeface="+mn-lt"/>
                        </a:rPr>
                        <a:t>0.73</a:t>
                      </a:r>
                    </a:p>
                  </a:txBody>
                  <a:tcPr anchor="ctr"/>
                </a:tc>
                <a:extLst>
                  <a:ext uri="{0D108BD9-81ED-4DB2-BD59-A6C34878D82A}">
                    <a16:rowId xmlns:a16="http://schemas.microsoft.com/office/drawing/2014/main" val="1211034594"/>
                  </a:ext>
                </a:extLst>
              </a:tr>
            </a:tbl>
          </a:graphicData>
        </a:graphic>
      </p:graphicFrame>
    </p:spTree>
    <p:extLst>
      <p:ext uri="{BB962C8B-B14F-4D97-AF65-F5344CB8AC3E}">
        <p14:creationId xmlns:p14="http://schemas.microsoft.com/office/powerpoint/2010/main" val="75524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342D-EA25-4F84-8D05-7D0CC20286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3AAFB-C5BA-4FB4-8A0E-0AEF86C36FC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09F725F8-1B4B-4738-AA20-0049DF685CF1}"/>
              </a:ext>
            </a:extLst>
          </p:cNvPr>
          <p:cNvSpPr/>
          <p:nvPr/>
        </p:nvSpPr>
        <p:spPr>
          <a:xfrm>
            <a:off x="2997531" y="2967335"/>
            <a:ext cx="314893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741337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3836-C662-4334-B958-D085144EF0E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F3DB0AD-94A6-4805-B3AD-1BE93C4D79A6}"/>
              </a:ext>
            </a:extLst>
          </p:cNvPr>
          <p:cNvSpPr>
            <a:spLocks noGrp="1"/>
          </p:cNvSpPr>
          <p:nvPr>
            <p:ph idx="1"/>
          </p:nvPr>
        </p:nvSpPr>
        <p:spPr/>
        <p:txBody>
          <a:bodyPr/>
          <a:lstStyle/>
          <a:p>
            <a:r>
              <a:rPr lang="en-US" sz="2000" dirty="0"/>
              <a:t>A permanent labor certification issued by the Department of Labor (DOL) allows an employer to hire a foreign worker to work permanently in the United States.</a:t>
            </a:r>
          </a:p>
          <a:p>
            <a:r>
              <a:rPr lang="en-US" sz="2000" dirty="0"/>
              <a:t> In most instances, before the U.S. employer can submit an immigration petition to the Department of Homeland Security's U.S. Citizenship and Immigration Services (USCIS), the employer must obtain a certified labor certification application from the DOL's Employment and Training Administration (ETA).</a:t>
            </a:r>
          </a:p>
          <a:p>
            <a:r>
              <a:rPr lang="en-US" sz="2000" dirty="0"/>
              <a:t> The DOL must certify to the USCIS that there are not sufficient U.S. workers able, willing, qualified and available to accept the job opportunity in the area of intended employment and that employment of the foreign worker will not adversely affect the wages and working conditions of similarly employed U.S. workers</a:t>
            </a:r>
          </a:p>
        </p:txBody>
      </p:sp>
    </p:spTree>
    <p:extLst>
      <p:ext uri="{BB962C8B-B14F-4D97-AF65-F5344CB8AC3E}">
        <p14:creationId xmlns:p14="http://schemas.microsoft.com/office/powerpoint/2010/main" val="247657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B2A9-7368-4E3B-8769-D832004EA1F9}"/>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58ADC246-E69D-493A-94FD-42BF9094C399}"/>
              </a:ext>
            </a:extLst>
          </p:cNvPr>
          <p:cNvSpPr>
            <a:spLocks noGrp="1"/>
          </p:cNvSpPr>
          <p:nvPr>
            <p:ph idx="1"/>
          </p:nvPr>
        </p:nvSpPr>
        <p:spPr/>
        <p:txBody>
          <a:bodyPr/>
          <a:lstStyle/>
          <a:p>
            <a:r>
              <a:rPr lang="en-US" sz="2000" dirty="0"/>
              <a:t>Any organization formed in US can request the Consulate for the permanent visa of an employee.</a:t>
            </a:r>
          </a:p>
          <a:p>
            <a:r>
              <a:rPr lang="en-US" sz="2000" dirty="0"/>
              <a:t>Based on various norms that the government implies the organization needs to file the application accordingly.</a:t>
            </a:r>
          </a:p>
          <a:p>
            <a:r>
              <a:rPr lang="en-US" sz="2000" dirty="0"/>
              <a:t>There are 3 Steps post which the person gets the permanent residency in USA. PERM filing being the most important and crucial step in this process. </a:t>
            </a:r>
          </a:p>
          <a:p>
            <a:r>
              <a:rPr lang="en-US" sz="2000" dirty="0"/>
              <a:t>We are going to predict, based on the PERM form data , the case status of the application.</a:t>
            </a:r>
          </a:p>
        </p:txBody>
      </p:sp>
    </p:spTree>
    <p:extLst>
      <p:ext uri="{BB962C8B-B14F-4D97-AF65-F5344CB8AC3E}">
        <p14:creationId xmlns:p14="http://schemas.microsoft.com/office/powerpoint/2010/main" val="309395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Design</a:t>
            </a:r>
            <a:endParaRPr/>
          </a:p>
        </p:txBody>
      </p:sp>
      <p:sp>
        <p:nvSpPr>
          <p:cNvPr id="111" name="Google Shape;1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Data Understanding</a:t>
            </a:r>
            <a:endParaRPr dirty="0"/>
          </a:p>
          <a:p>
            <a:pPr marL="342900" lvl="0" indent="-342900" algn="l" rtl="0">
              <a:spcBef>
                <a:spcPts val="640"/>
              </a:spcBef>
              <a:spcAft>
                <a:spcPts val="0"/>
              </a:spcAft>
              <a:buClr>
                <a:schemeClr val="dk1"/>
              </a:buClr>
              <a:buSzPts val="3200"/>
              <a:buChar char="•"/>
            </a:pPr>
            <a:r>
              <a:rPr lang="en-US" dirty="0"/>
              <a:t>Data Preparation</a:t>
            </a:r>
            <a:endParaRPr dirty="0"/>
          </a:p>
          <a:p>
            <a:pPr marL="342900" lvl="0" indent="-342900" algn="l" rtl="0">
              <a:spcBef>
                <a:spcPts val="640"/>
              </a:spcBef>
              <a:spcAft>
                <a:spcPts val="0"/>
              </a:spcAft>
              <a:buClr>
                <a:schemeClr val="dk1"/>
              </a:buClr>
              <a:buSzPts val="3200"/>
              <a:buChar char="•"/>
            </a:pPr>
            <a:r>
              <a:rPr lang="en-US" dirty="0"/>
              <a:t>Model Building</a:t>
            </a:r>
            <a:endParaRPr dirty="0"/>
          </a:p>
          <a:p>
            <a:pPr marL="342900" lvl="0" indent="-342900" algn="l" rtl="0">
              <a:spcBef>
                <a:spcPts val="640"/>
              </a:spcBef>
              <a:spcAft>
                <a:spcPts val="0"/>
              </a:spcAft>
              <a:buClr>
                <a:schemeClr val="dk1"/>
              </a:buClr>
              <a:buSzPts val="3200"/>
              <a:buChar char="•"/>
            </a:pPr>
            <a:r>
              <a:rPr lang="en-US" dirty="0"/>
              <a:t>Evaluation</a:t>
            </a:r>
            <a:endParaRPr dirty="0"/>
          </a:p>
          <a:p>
            <a:pPr marL="342900" lvl="0" indent="-342900" algn="l" rtl="0">
              <a:spcBef>
                <a:spcPts val="640"/>
              </a:spcBef>
              <a:spcAft>
                <a:spcPts val="0"/>
              </a:spcAft>
              <a:buClr>
                <a:schemeClr val="dk1"/>
              </a:buClr>
              <a:buSzPts val="3200"/>
              <a:buChar char="•"/>
            </a:pPr>
            <a:r>
              <a:rPr lang="en-US" dirty="0"/>
              <a:t>Insights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1E8A-E0BC-43B0-802F-1BA1B68A39FA}"/>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8387DC14-4DBF-4E9A-911E-94BBE96EBCB2}"/>
              </a:ext>
            </a:extLst>
          </p:cNvPr>
          <p:cNvSpPr>
            <a:spLocks noGrp="1"/>
          </p:cNvSpPr>
          <p:nvPr>
            <p:ph idx="1"/>
          </p:nvPr>
        </p:nvSpPr>
        <p:spPr/>
        <p:txBody>
          <a:bodyPr/>
          <a:lstStyle/>
          <a:p>
            <a:r>
              <a:rPr lang="en-US" sz="2400" dirty="0"/>
              <a:t>It contains administrative data from employer’s Applications for Permanent Employment Certification and certification determinations processed by the Department’s Office of Foreign Labor Certification, Employment and Training Administration.</a:t>
            </a:r>
            <a:endParaRPr lang="en-IN" sz="2400" dirty="0"/>
          </a:p>
          <a:p>
            <a:r>
              <a:rPr lang="en-IN" sz="2400" dirty="0">
                <a:hlinkClick r:id="rId2"/>
              </a:rPr>
              <a:t>https://www.foreignlaborcert.doleta.gov/docs/Performance_Data/Disclosure/FY16Q2/PERM_FY16_Record_Layout.pdf</a:t>
            </a:r>
            <a:endParaRPr lang="en-IN" sz="2400" dirty="0"/>
          </a:p>
          <a:p>
            <a:r>
              <a:rPr lang="en-IN" sz="2400" dirty="0"/>
              <a:t>Above is the link for data information pdf.</a:t>
            </a:r>
          </a:p>
        </p:txBody>
      </p:sp>
    </p:spTree>
    <p:extLst>
      <p:ext uri="{BB962C8B-B14F-4D97-AF65-F5344CB8AC3E}">
        <p14:creationId xmlns:p14="http://schemas.microsoft.com/office/powerpoint/2010/main" val="266295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E663-E363-4CAE-9C5E-BD1509664625}"/>
              </a:ext>
            </a:extLst>
          </p:cNvPr>
          <p:cNvSpPr>
            <a:spLocks noGrp="1"/>
          </p:cNvSpPr>
          <p:nvPr>
            <p:ph type="title"/>
          </p:nvPr>
        </p:nvSpPr>
        <p:spPr/>
        <p:txBody>
          <a:bodyPr/>
          <a:lstStyle/>
          <a:p>
            <a:r>
              <a:rPr lang="en-IN" dirty="0"/>
              <a:t>Sample Data</a:t>
            </a:r>
          </a:p>
        </p:txBody>
      </p:sp>
      <p:pic>
        <p:nvPicPr>
          <p:cNvPr id="6" name="Content Placeholder 5">
            <a:extLst>
              <a:ext uri="{FF2B5EF4-FFF2-40B4-BE49-F238E27FC236}">
                <a16:creationId xmlns:a16="http://schemas.microsoft.com/office/drawing/2014/main" id="{BBAC40F1-07C6-48D9-9EB3-7A772ED2B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8229600" cy="2151466"/>
          </a:xfrm>
        </p:spPr>
      </p:pic>
      <p:pic>
        <p:nvPicPr>
          <p:cNvPr id="4" name="Picture 3">
            <a:extLst>
              <a:ext uri="{FF2B5EF4-FFF2-40B4-BE49-F238E27FC236}">
                <a16:creationId xmlns:a16="http://schemas.microsoft.com/office/drawing/2014/main" id="{29CACC3F-E734-4380-8263-D7997D9B89F3}"/>
              </a:ext>
            </a:extLst>
          </p:cNvPr>
          <p:cNvPicPr>
            <a:picLocks noChangeAspect="1"/>
          </p:cNvPicPr>
          <p:nvPr/>
        </p:nvPicPr>
        <p:blipFill>
          <a:blip r:embed="rId3"/>
          <a:stretch>
            <a:fillRect/>
          </a:stretch>
        </p:blipFill>
        <p:spPr>
          <a:xfrm>
            <a:off x="457200" y="3955323"/>
            <a:ext cx="8229600" cy="2170840"/>
          </a:xfrm>
          <a:prstGeom prst="rect">
            <a:avLst/>
          </a:prstGeom>
        </p:spPr>
      </p:pic>
    </p:spTree>
    <p:extLst>
      <p:ext uri="{BB962C8B-B14F-4D97-AF65-F5344CB8AC3E}">
        <p14:creationId xmlns:p14="http://schemas.microsoft.com/office/powerpoint/2010/main" val="373462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F4D0-A555-4A25-A234-AF90BAC80505}"/>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303CC3F7-9FE0-4844-914C-B4C7B835CA82}"/>
              </a:ext>
            </a:extLst>
          </p:cNvPr>
          <p:cNvSpPr>
            <a:spLocks noGrp="1"/>
          </p:cNvSpPr>
          <p:nvPr>
            <p:ph idx="1"/>
          </p:nvPr>
        </p:nvSpPr>
        <p:spPr/>
        <p:txBody>
          <a:bodyPr/>
          <a:lstStyle/>
          <a:p>
            <a:r>
              <a:rPr lang="en-US" sz="2400" dirty="0"/>
              <a:t>Prepared target variable: Certified and Denied status.</a:t>
            </a:r>
          </a:p>
          <a:p>
            <a:r>
              <a:rPr lang="en-US" sz="2400" dirty="0"/>
              <a:t>Merged attributes that had same meaningful data. Basically, checked for overlapping values, then filled NA.</a:t>
            </a:r>
          </a:p>
          <a:p>
            <a:r>
              <a:rPr lang="en-US" sz="2400" dirty="0"/>
              <a:t>Calculated </a:t>
            </a:r>
            <a:r>
              <a:rPr lang="en-IN" sz="2400" dirty="0"/>
              <a:t>Prevailing wage yearly and performed binning. (Some values were hourly, some monthly, etc)</a:t>
            </a:r>
          </a:p>
          <a:p>
            <a:r>
              <a:rPr lang="en-IN" sz="2400" dirty="0"/>
              <a:t>Edited attribute with job titles, removed the level of each title and made it a general title. Example: </a:t>
            </a:r>
            <a:r>
              <a:rPr lang="en-US" altLang="en-US" sz="2400" dirty="0">
                <a:latin typeface="var(--jp-code-font-family)"/>
              </a:rPr>
              <a:t>Computer Systems Analyst – II, Computer Systems Analyst - V</a:t>
            </a:r>
            <a:r>
              <a:rPr lang="en-IN" altLang="en-US" sz="2400" dirty="0">
                <a:latin typeface="var(--jp-code-font-family)"/>
              </a:rPr>
              <a:t> to </a:t>
            </a:r>
            <a:r>
              <a:rPr lang="en-US" altLang="en-US" sz="2400" dirty="0">
                <a:latin typeface="var(--jp-code-font-family)"/>
              </a:rPr>
              <a:t>Computer Systems Analyst</a:t>
            </a:r>
          </a:p>
          <a:p>
            <a:r>
              <a:rPr lang="en-US" sz="2400" dirty="0"/>
              <a:t>Leaving columns which have more than 250000 non-missing observations</a:t>
            </a:r>
          </a:p>
        </p:txBody>
      </p:sp>
    </p:spTree>
    <p:extLst>
      <p:ext uri="{BB962C8B-B14F-4D97-AF65-F5344CB8AC3E}">
        <p14:creationId xmlns:p14="http://schemas.microsoft.com/office/powerpoint/2010/main" val="2784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Workflow</a:t>
            </a:r>
            <a:endParaRPr dirty="0"/>
          </a:p>
        </p:txBody>
      </p:sp>
      <p:sp>
        <p:nvSpPr>
          <p:cNvPr id="135" name="Google Shape;135;p20"/>
          <p:cNvSpPr txBox="1">
            <a:spLocks noGrp="1"/>
          </p:cNvSpPr>
          <p:nvPr>
            <p:ph type="body" idx="1"/>
          </p:nvPr>
        </p:nvSpPr>
        <p:spPr>
          <a:xfrm>
            <a:off x="457200" y="1434894"/>
            <a:ext cx="8229600" cy="4525963"/>
          </a:xfrm>
          <a:prstGeom prst="rect">
            <a:avLst/>
          </a:prstGeom>
          <a:noFill/>
          <a:ln>
            <a:noFill/>
          </a:ln>
        </p:spPr>
        <p:txBody>
          <a:bodyPr spcFirstLastPara="1" wrap="square" lIns="91425" tIns="45700" rIns="91425" bIns="45700" anchor="t" anchorCtr="0">
            <a:noAutofit/>
          </a:bodyPr>
          <a:lstStyle/>
          <a:p>
            <a:r>
              <a:rPr lang="en-US" sz="2000" dirty="0"/>
              <a:t>Prepared target variable: Certified and Denied status.</a:t>
            </a:r>
          </a:p>
          <a:p>
            <a:r>
              <a:rPr lang="en-US" sz="2000" dirty="0"/>
              <a:t>Data cleaning</a:t>
            </a:r>
          </a:p>
          <a:p>
            <a:r>
              <a:rPr lang="en-US" sz="2000" dirty="0"/>
              <a:t>Leaving columns which have more than 250000 non-missing observations</a:t>
            </a:r>
          </a:p>
          <a:p>
            <a:pPr>
              <a:spcBef>
                <a:spcPts val="0"/>
              </a:spcBef>
              <a:spcAft>
                <a:spcPts val="0"/>
              </a:spcAft>
              <a:buClr>
                <a:schemeClr val="dk1"/>
              </a:buClr>
              <a:buSzPts val="2000"/>
            </a:pPr>
            <a:r>
              <a:rPr lang="en-US" sz="2000" dirty="0"/>
              <a:t>Checking and imputing NA values</a:t>
            </a:r>
            <a:endParaRPr lang="en-US" sz="2000" dirty="0">
              <a:solidFill>
                <a:schemeClr val="dk1"/>
              </a:solidFill>
              <a:ea typeface="Calibri"/>
              <a:cs typeface="Calibri"/>
              <a:sym typeface="Calibri"/>
            </a:endParaRPr>
          </a:p>
          <a:p>
            <a:pPr>
              <a:spcBef>
                <a:spcPts val="0"/>
              </a:spcBef>
              <a:spcAft>
                <a:spcPts val="0"/>
              </a:spcAft>
              <a:buClr>
                <a:schemeClr val="dk1"/>
              </a:buClr>
              <a:buSzPts val="2000"/>
            </a:pPr>
            <a:r>
              <a:rPr lang="en-US" sz="2000" dirty="0">
                <a:solidFill>
                  <a:schemeClr val="dk1"/>
                </a:solidFill>
                <a:ea typeface="Calibri"/>
                <a:cs typeface="Calibri"/>
                <a:sym typeface="Calibri"/>
              </a:rPr>
              <a:t>Feature Selection and Engineering</a:t>
            </a:r>
          </a:p>
          <a:p>
            <a:pPr>
              <a:spcBef>
                <a:spcPts val="0"/>
              </a:spcBef>
              <a:spcAft>
                <a:spcPts val="0"/>
              </a:spcAft>
              <a:buClr>
                <a:schemeClr val="dk1"/>
              </a:buClr>
              <a:buSzPts val="2000"/>
            </a:pPr>
            <a:r>
              <a:rPr lang="en-IN" sz="2000" dirty="0"/>
              <a:t>Data type conversion</a:t>
            </a:r>
          </a:p>
          <a:p>
            <a:pPr>
              <a:spcBef>
                <a:spcPts val="0"/>
              </a:spcBef>
              <a:spcAft>
                <a:spcPts val="0"/>
              </a:spcAft>
              <a:buClr>
                <a:schemeClr val="dk1"/>
              </a:buClr>
              <a:buSzPts val="2000"/>
            </a:pPr>
            <a:r>
              <a:rPr lang="en-IN" sz="2000" dirty="0"/>
              <a:t>Applying Tree-based model</a:t>
            </a:r>
          </a:p>
          <a:p>
            <a:pPr lvl="1">
              <a:spcBef>
                <a:spcPts val="0"/>
              </a:spcBef>
              <a:spcAft>
                <a:spcPts val="0"/>
              </a:spcAft>
              <a:buClr>
                <a:schemeClr val="dk1"/>
              </a:buClr>
              <a:buSzPts val="2000"/>
            </a:pPr>
            <a:r>
              <a:rPr lang="en-IN" sz="1800" dirty="0"/>
              <a:t>Random Forest</a:t>
            </a:r>
          </a:p>
          <a:p>
            <a:pPr lvl="1">
              <a:spcBef>
                <a:spcPts val="0"/>
              </a:spcBef>
              <a:spcAft>
                <a:spcPts val="0"/>
              </a:spcAft>
              <a:buClr>
                <a:schemeClr val="dk1"/>
              </a:buClr>
              <a:buSzPts val="2000"/>
            </a:pPr>
            <a:r>
              <a:rPr lang="en-IN" sz="1800" dirty="0"/>
              <a:t>Decision Tree</a:t>
            </a:r>
          </a:p>
          <a:p>
            <a:pPr lvl="1">
              <a:spcBef>
                <a:spcPts val="0"/>
              </a:spcBef>
              <a:spcAft>
                <a:spcPts val="0"/>
              </a:spcAft>
              <a:buClr>
                <a:schemeClr val="dk1"/>
              </a:buClr>
              <a:buSzPts val="2000"/>
            </a:pPr>
            <a:r>
              <a:rPr lang="en-IN" sz="1800" dirty="0"/>
              <a:t>Gradient Boosting Classifier</a:t>
            </a:r>
            <a:endParaRPr lang="en-IN" sz="1800" dirty="0">
              <a:solidFill>
                <a:schemeClr val="dk1"/>
              </a:solidFill>
              <a:cs typeface="Calibri"/>
              <a:sym typeface="Calibri"/>
            </a:endParaRPr>
          </a:p>
          <a:p>
            <a:pPr>
              <a:spcBef>
                <a:spcPts val="0"/>
              </a:spcBef>
              <a:spcAft>
                <a:spcPts val="0"/>
              </a:spcAft>
              <a:buClr>
                <a:schemeClr val="dk1"/>
              </a:buClr>
              <a:buSzPts val="2000"/>
            </a:pPr>
            <a:r>
              <a:rPr lang="en-IN" sz="2000" dirty="0"/>
              <a:t>Applying over sampling and under sampling  techniques (SMOTE and </a:t>
            </a:r>
            <a:r>
              <a:rPr lang="en-IN" sz="2000" dirty="0" err="1"/>
              <a:t>NearMiss</a:t>
            </a:r>
            <a:r>
              <a:rPr lang="en-IN" sz="2000" dirty="0"/>
              <a:t> respectively)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495900" y="2836200"/>
            <a:ext cx="8152200" cy="1185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Exploratory Data Analysis</a:t>
            </a:r>
            <a:endParaRPr dirty="0"/>
          </a:p>
        </p:txBody>
      </p:sp>
    </p:spTree>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egis Template PPT" id="{3091FB6A-F278-4456-80D1-C00993D7A519}" vid="{347610F7-1EA4-4B56-9F9D-77FF0D85D8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Aegis Template PPT</Template>
  <TotalTime>1087</TotalTime>
  <Words>609</Words>
  <Application>Microsoft Office PowerPoint</Application>
  <PresentationFormat>On-screen Show (4:3)</PresentationFormat>
  <Paragraphs>105</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var(--jp-code-font-family)</vt:lpstr>
      <vt:lpstr>Presentation3</vt:lpstr>
      <vt:lpstr>U.S Perm Visa Case status Classification</vt:lpstr>
      <vt:lpstr>Introduction</vt:lpstr>
      <vt:lpstr>Objective</vt:lpstr>
      <vt:lpstr>Design</vt:lpstr>
      <vt:lpstr>Data Understanding</vt:lpstr>
      <vt:lpstr>Sample Data</vt:lpstr>
      <vt:lpstr>Data Preparation</vt:lpstr>
      <vt:lpstr>Workflow</vt:lpstr>
      <vt:lpstr>Exploratory Data Analysis</vt:lpstr>
      <vt:lpstr>Correlation</vt:lpstr>
      <vt:lpstr>Target variable</vt:lpstr>
      <vt:lpstr>PowerPoint Presentation</vt:lpstr>
      <vt:lpstr>PowerPoint Presentation</vt:lpstr>
      <vt:lpstr>Techniques used and its metrics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Shefali Kolge</dc:creator>
  <cp:lastModifiedBy>Shefali Kolge</cp:lastModifiedBy>
  <cp:revision>57</cp:revision>
  <dcterms:created xsi:type="dcterms:W3CDTF">2019-03-22T16:58:37Z</dcterms:created>
  <dcterms:modified xsi:type="dcterms:W3CDTF">2019-05-18T09:39:01Z</dcterms:modified>
</cp:coreProperties>
</file>