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sldIdLst>
    <p:sldId id="256" r:id="rId2"/>
    <p:sldId id="258" r:id="rId3"/>
    <p:sldId id="259" r:id="rId4"/>
    <p:sldId id="260" r:id="rId5"/>
    <p:sldId id="261" r:id="rId6"/>
    <p:sldId id="268" r:id="rId7"/>
    <p:sldId id="263" r:id="rId8"/>
    <p:sldId id="264" r:id="rId9"/>
    <p:sldId id="265" r:id="rId10"/>
    <p:sldId id="266" r:id="rId11"/>
    <p:sldId id="269" r:id="rId12"/>
    <p:sldId id="270" r:id="rId13"/>
    <p:sldId id="271" r:id="rId14"/>
    <p:sldId id="272" r:id="rId15"/>
    <p:sldId id="273" r:id="rId16"/>
    <p:sldId id="274"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EB61B0-D893-415B-BDAD-72BD34198EDE}" v="390" dt="2021-05-24T11:47:14.097"/>
    <p1510:client id="{42AADE0A-3DB8-4614-A3D8-DFD8308A59D6}" v="376" dt="2021-05-24T12:09:24.7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41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2343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01963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6621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90844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02653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790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8663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037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7510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387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559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0869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189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6946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286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599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597861264"/>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u="sng" dirty="0">
                <a:solidFill>
                  <a:schemeClr val="tx1">
                    <a:lumMod val="95000"/>
                    <a:lumOff val="5000"/>
                  </a:schemeClr>
                </a:solidFill>
                <a:cs typeface="Calibri Light"/>
              </a:rPr>
              <a:t>Customer Retention Dataset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F25F9-3C51-4BD7-9D48-4F7E14701B2E}"/>
              </a:ext>
            </a:extLst>
          </p:cNvPr>
          <p:cNvSpPr txBox="1"/>
          <p:nvPr/>
        </p:nvSpPr>
        <p:spPr>
          <a:xfrm>
            <a:off x="209909" y="166777"/>
            <a:ext cx="11915954" cy="640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ea typeface="+mn-lt"/>
                <a:cs typeface="+mn-lt"/>
              </a:rPr>
              <a:t>df.info()</a:t>
            </a:r>
            <a:r>
              <a:rPr lang="en-US">
                <a:ea typeface="+mn-lt"/>
                <a:cs typeface="+mn-lt"/>
              </a:rPr>
              <a:t> </a:t>
            </a:r>
            <a:r>
              <a:rPr lang="en-IN">
                <a:latin typeface="Consolas"/>
              </a:rPr>
              <a:t> </a:t>
            </a:r>
            <a:endParaRPr lang="en-US"/>
          </a:p>
          <a:p>
            <a:endParaRPr lang="en-IN">
              <a:latin typeface="Consolas"/>
            </a:endParaRPr>
          </a:p>
          <a:p>
            <a:r>
              <a:rPr lang="en-US">
                <a:latin typeface="Consolas"/>
              </a:rPr>
              <a:t>&lt;class '</a:t>
            </a:r>
            <a:r>
              <a:rPr lang="en-US" err="1">
                <a:latin typeface="Consolas"/>
              </a:rPr>
              <a:t>pandas.core.frame.DataFrame</a:t>
            </a:r>
            <a:r>
              <a:rPr lang="en-US">
                <a:latin typeface="Consolas"/>
              </a:rPr>
              <a:t>'&gt;</a:t>
            </a:r>
            <a:r>
              <a:rPr lang="en-US" err="1">
                <a:latin typeface="Consolas"/>
              </a:rPr>
              <a:t>RangeIndex</a:t>
            </a:r>
            <a:r>
              <a:rPr lang="en-US">
                <a:latin typeface="Consolas"/>
              </a:rPr>
              <a:t>: 269 entries, 0 to 268Data columns (total 71 columns): #   Column                                                                                                                                                                                                          Non-Null Count  </a:t>
            </a:r>
            <a:r>
              <a:rPr lang="en-US" err="1">
                <a:latin typeface="Consolas"/>
              </a:rPr>
              <a:t>Dtype</a:t>
            </a:r>
            <a:r>
              <a:rPr lang="en-US">
                <a:latin typeface="Consolas"/>
              </a:rPr>
              <a:t> ---  ------                                                                                                                                                                                                          --------------  -----  0   1Gender of respondent                                                                                                                                                                                           269 non-null    object 1   2 How old are you?                                                                                                                                                                                              269 non-null    object 2   3 Which city do you shop online from?                                                                                                                                                                           269 non-null    object 3   4 What is the Pin Code of where you shop online from?                                                                                                                                                           269 non-null    int64  4   5 Since How Long You are Shopping Online ?                                                                                                                                                                      269 non-null    object 5   6 How many times you have made an online purchase in the past 1 year?                                                                                                                                           269 non-null    object 6   7 How do you access the internet while shopping on-line?                                                                                                                                                        269 non-null    object 7   8 Which device do you use to access the online shopping?                                                                                                                                                        269 non-null    object 8   9 What is the screen size of your mobile device?                                                                                                                                                                                 269 non-null    object 9   10 What is the operating system (OS) of your device?                                                                                                                                                                       269 non-null    object 10  11 What browser do you run on your device to access the website?                                                                                                                                                        269 non-null    object 11  12 Which channel did you follow to arrive at your favorite online store for the first time?                                                                                                                     269 non-null    object 12  13 After first visit, how do you reach the online retail store?                                                                                                                                                              269 non-null    object 13  14 How much time do you explore the e- retail store before making a purchase decision?                                                                                                                          269 non-null    object 14  15 What is your preferred payment Option?                                                                                                                                                                                  269 non-null    object 15  16 How frequently do you abandon (selecting an items and leaving without making payment) your shopping cart?                                                                                                                      269 non-null    object 16  17 Why did you abandon the “Bag”, “Shopping Cart”?                                                                                                                                                                         269 non-null    object 17  18 The content on the website must be easy to read and understand                                                                                                                                               269 non-null    object 18  19 Information on similar product to the one highlighted  is important for product comparison                                                                                                                   269 non-null    object 19  20 Complete information on listed seller and product being offered is important for purchase decision.                                                                                                          269 non-null    object 20  21 All relevant information on listed products must be stated clearly                                                                                                                                           269 non-null    object 21  22 Ease of navigation in website                                                                                                                                                                                269 non-null    object 22  23 Loading and processing speed                                                                                                                                                                                 269 non-null    object 23  24 User friendly Interface of the website                                                                                                                                                                       269 non-null    object 24  25 Convenient Payment methods                                                                                                                                                                                   269 non-null    object 25  26 Trust that the online retail store will fulfill its part of the transaction at the stipulated time                                                                                                           269 non-null    object 26  27 Empathy (readiness to assist with queries) towards the customers                                                                                                                                             269 non-null    object 27  28 Being able to guarantee the privacy of the customer                                                                                                                                                          269 non-null    object 28  29 Responsiveness, availability of several communication channels (email, online rep, twitter, phone etc.)                                                                                                      269 non-null    object 29  30 Online shopping gives monetary benefit and discounts                                                                                                                                                         269 non-null    object 30  31 Enjoyment is derived from shopping online                                                                                                                                                                    269 non-null    object 31  32 Shopping online is convenient and flexible                                                                                                                                                                   269 non-null    object 32  33 Return and replacement policy of the e-tailer is important for purchase decision                                                                                                                             269 non-null    object 33  34 Gaining access to loyalty programs is a benefit of shopping online                                                                                                                                           269 non-null    object 34  35 Displaying quality Information on the website improves satisfaction of customers                                                                                                                             269 non-null    object 35  36 User derive satisfaction while shopping on a good quality website or application                                                                                                                             269 non-null    object 36  37 Net Benefit derived from shopping online can lead to users satisfaction                                                                                                                                      269 non-null    object 37  38 User satisfaction cannot exist without trust                                                                                                                                                                 269 non-null    object 38  39 Offering a wide variety of listed product in several category                                                                                                                                                269 non-null    object 39  40 Provision of complete and relevant product information                                                                                                                                                       269 non-null    object 40  41 Monetary savings                                                                                                                                                                                             269 non-null    object 41  42 The Convenience of patronizing the online retailer                                                                                                                                                           269 non-null    object 42  43 Shopping on the website gives you the sense of adventure                                                                                                                                                     269 non-null    object 43  44 Shopping on your preferred e-tailer enhances your social status                                                                                                                                              269 non-null    object 44  45 You feel gratification shopping on your favorite e-tailer                                                                                                                                                    269 non-null    object 45  46 Shopping on the website helps you fulfill certain roles                                                                                                                                                      269 non-null    object 46  47 Getting value for money spent                                                                                                                                                                                269 non-null    object 47  From the following, tick any (or all) of the online retailers you have shopped from;                                                                                                                            269 non-null    object 48  Easy to use website or application                                                                                                                                                                              269 non-null    object 49  Visual appealing web-page layout                                                                                                                                                                                269 non-null    object 50  Wild variety of product on offer                                                                                                                                                                                269 non-null    object 51  Complete, relevant description information of products                                                                                                                                                          269 non-null    object 52  Fast loading website speed of website and application                                                                                                                                                           269 non-null    object 53  Reliability of the website or application                                                                                                                                                                       269 non-null    object 54  Quickness to complete purchase                                                                                                                                                                                  269 non-null    object 55  Availability of several payment options                                                                                                                                                                         269 non-null    object 56  Speedy order delivery                                                                                                                                                                                           269 non-null    object 57  Privacy of customers’ information                                                                                                                                                                               269 non-null    object 58  Security of customer financial information                                                                                                                                                                      269 non-null    object 59  Perceived Trustworthiness                                                                                                                                                                                       269 non-null    object 60  Presence of online assistance through multi-channel                                                                                                                                                             269 non-null    object 61  Longer time to get logged in (promotion, sales period)                                                                                                                                                          269 non-null    object 62  Longer time in displaying graphics and photos (promotion, sales period)                                                                                                                                         269 non-null    object 63  Late declaration of price (promotion, sales period)                                                                                                                                                             269 non-null    object 64  Longer page loading time (promotion, sales period)                                                                                                                                                              269 non-null    object 65  Limited mode of payment on most products (promotion, sales period)                                                                                                                                              269 non-null    object 66  Longer delivery period                                                                                                                                                                                          269 non-null    object 67  Change in website/Application design                                                                                                                                                                            269 non-null    object 68  Frequent disruption when moving from one page to another                                                                                                                                                        269 non-null    object 69  Website is as efficient as before                                                                                                                                                                               269 non-null    object 70  Which of the Indian online retailer would you recommend to a friend?                                                                                                                                            269 non-null    </a:t>
            </a:r>
            <a:r>
              <a:rPr lang="en-US" err="1">
                <a:latin typeface="Consolas"/>
              </a:rPr>
              <a:t>objectdtypes</a:t>
            </a:r>
            <a:r>
              <a:rPr lang="en-US">
                <a:latin typeface="Consolas"/>
              </a:rPr>
              <a:t>: int64(1), object(70)memory usage: 149.3+ KB 
</a:t>
            </a:r>
            <a:endParaRPr lang="en-US"/>
          </a:p>
          <a:p>
            <a:r>
              <a:rPr lang="en-IN">
                <a:latin typeface="Consolas"/>
              </a:rPr>
              <a:t>There is in 71 columns, we have 70 object data types
and 1 is integer data type.</a:t>
            </a:r>
            <a:r>
              <a:rPr lang="en-US">
                <a:latin typeface="Consolas"/>
              </a:rPr>
              <a:t>
</a:t>
            </a:r>
            <a:endParaRPr lang="en-US"/>
          </a:p>
        </p:txBody>
      </p:sp>
    </p:spTree>
    <p:extLst>
      <p:ext uri="{BB962C8B-B14F-4D97-AF65-F5344CB8AC3E}">
        <p14:creationId xmlns:p14="http://schemas.microsoft.com/office/powerpoint/2010/main" val="198305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6A5F4A-135C-46C8-9E66-AA121D14C7C7}"/>
              </a:ext>
            </a:extLst>
          </p:cNvPr>
          <p:cNvSpPr txBox="1"/>
          <p:nvPr/>
        </p:nvSpPr>
        <p:spPr>
          <a:xfrm>
            <a:off x="181155" y="195532"/>
            <a:ext cx="1184406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ea typeface="+mn-lt"/>
                <a:cs typeface="+mn-lt"/>
              </a:rPr>
              <a:t>SUMMARY STATISTICS</a:t>
            </a:r>
            <a:r>
              <a:rPr lang="en-US" dirty="0">
                <a:ea typeface="+mn-lt"/>
                <a:cs typeface="+mn-lt"/>
              </a:rPr>
              <a:t> </a:t>
            </a:r>
            <a:endParaRPr lang="en-US"/>
          </a:p>
          <a:p>
            <a:r>
              <a:rPr lang="en-IN" b="1" dirty="0">
                <a:ea typeface="+mn-lt"/>
                <a:cs typeface="+mn-lt"/>
              </a:rPr>
              <a:t> </a:t>
            </a:r>
            <a:r>
              <a:rPr lang="en-US" dirty="0">
                <a:ea typeface="+mn-lt"/>
                <a:cs typeface="+mn-lt"/>
              </a:rPr>
              <a:t> </a:t>
            </a:r>
            <a:endParaRPr lang="en-US"/>
          </a:p>
          <a:p>
            <a:r>
              <a:rPr lang="en-IN" b="1" dirty="0" err="1">
                <a:ea typeface="+mn-lt"/>
                <a:cs typeface="+mn-lt"/>
              </a:rPr>
              <a:t>df.describe</a:t>
            </a:r>
            <a:r>
              <a:rPr lang="en-IN" b="1" dirty="0">
                <a:ea typeface="+mn-lt"/>
                <a:cs typeface="+mn-lt"/>
              </a:rPr>
              <a:t>()</a:t>
            </a:r>
            <a:r>
              <a:rPr lang="en-US" dirty="0">
                <a:ea typeface="+mn-lt"/>
                <a:cs typeface="+mn-lt"/>
              </a:rPr>
              <a:t> </a:t>
            </a:r>
            <a:endParaRPr lang="en-US"/>
          </a:p>
          <a:p>
            <a:r>
              <a:rPr lang="en-IN" b="1" dirty="0">
                <a:ea typeface="+mn-lt"/>
                <a:cs typeface="+mn-lt"/>
              </a:rPr>
              <a:t> </a:t>
            </a:r>
            <a:r>
              <a:rPr lang="en-US" dirty="0">
                <a:ea typeface="+mn-lt"/>
                <a:cs typeface="+mn-lt"/>
              </a:rPr>
              <a:t> </a:t>
            </a:r>
            <a:endParaRPr lang="en-US">
              <a:ea typeface="+mn-lt"/>
              <a:cs typeface="+mn-lt"/>
            </a:endParaRPr>
          </a:p>
          <a:p>
            <a:endParaRPr lang="en-US" dirty="0"/>
          </a:p>
        </p:txBody>
      </p:sp>
      <p:graphicFrame>
        <p:nvGraphicFramePr>
          <p:cNvPr id="4" name="Table 3">
            <a:extLst>
              <a:ext uri="{FF2B5EF4-FFF2-40B4-BE49-F238E27FC236}">
                <a16:creationId xmlns:a16="http://schemas.microsoft.com/office/drawing/2014/main" id="{0DF7D0F4-1AD8-4886-9B08-7ECA06171B99}"/>
              </a:ext>
            </a:extLst>
          </p:cNvPr>
          <p:cNvGraphicFramePr>
            <a:graphicFrameLocks noGrp="1"/>
          </p:cNvGraphicFramePr>
          <p:nvPr>
            <p:extLst>
              <p:ext uri="{D42A27DB-BD31-4B8C-83A1-F6EECF244321}">
                <p14:modId xmlns:p14="http://schemas.microsoft.com/office/powerpoint/2010/main" val="3604303554"/>
              </p:ext>
            </p:extLst>
          </p:nvPr>
        </p:nvGraphicFramePr>
        <p:xfrm>
          <a:off x="28754" y="1365849"/>
          <a:ext cx="12050194" cy="3738113"/>
        </p:xfrm>
        <a:graphic>
          <a:graphicData uri="http://schemas.openxmlformats.org/drawingml/2006/table">
            <a:tbl>
              <a:tblPr firstRow="1" firstCol="1" bandRow="1">
                <a:tableStyleId>{5C22544A-7EE6-4342-B048-85BDC9FD1C3A}</a:tableStyleId>
              </a:tblPr>
              <a:tblGrid>
                <a:gridCol w="6025097">
                  <a:extLst>
                    <a:ext uri="{9D8B030D-6E8A-4147-A177-3AD203B41FA5}">
                      <a16:colId xmlns:a16="http://schemas.microsoft.com/office/drawing/2014/main" val="4036938580"/>
                    </a:ext>
                  </a:extLst>
                </a:gridCol>
                <a:gridCol w="6025097">
                  <a:extLst>
                    <a:ext uri="{9D8B030D-6E8A-4147-A177-3AD203B41FA5}">
                      <a16:colId xmlns:a16="http://schemas.microsoft.com/office/drawing/2014/main" val="3668323045"/>
                    </a:ext>
                  </a:extLst>
                </a:gridCol>
              </a:tblGrid>
              <a:tr h="439777">
                <a:tc>
                  <a:txBody>
                    <a:bodyPr/>
                    <a:lstStyle/>
                    <a:p>
                      <a:endParaRPr lang="en-US">
                        <a:effectLst/>
                      </a:endParaRPr>
                    </a:p>
                  </a:txBody>
                  <a:tcPr marL="76200" marR="76200" marT="76200" marB="76200" anchor="ctr"/>
                </a:tc>
                <a:tc>
                  <a:txBody>
                    <a:bodyPr/>
                    <a:lstStyle/>
                    <a:p>
                      <a:pPr algn="r">
                        <a:spcBef>
                          <a:spcPts val="1200"/>
                        </a:spcBef>
                        <a:spcAft>
                          <a:spcPts val="0"/>
                        </a:spcAft>
                      </a:pPr>
                      <a:r>
                        <a:rPr lang="en-US" sz="1600" dirty="0">
                          <a:effectLst/>
                        </a:rPr>
                        <a:t>4 What is the Pin Code of where you shop online from?</a:t>
                      </a:r>
                      <a:endParaRPr lang="en-US" dirty="0">
                        <a:effectLst/>
                      </a:endParaRPr>
                    </a:p>
                  </a:txBody>
                  <a:tcPr marL="76200" marR="76200" marT="76200" marB="76200" anchor="ctr"/>
                </a:tc>
                <a:extLst>
                  <a:ext uri="{0D108BD9-81ED-4DB2-BD59-A6C34878D82A}">
                    <a16:rowId xmlns:a16="http://schemas.microsoft.com/office/drawing/2014/main" val="937871316"/>
                  </a:ext>
                </a:extLst>
              </a:tr>
              <a:tr h="412292">
                <a:tc>
                  <a:txBody>
                    <a:bodyPr/>
                    <a:lstStyle/>
                    <a:p>
                      <a:pPr algn="r">
                        <a:spcBef>
                          <a:spcPts val="1200"/>
                        </a:spcBef>
                        <a:spcAft>
                          <a:spcPts val="0"/>
                        </a:spcAft>
                      </a:pPr>
                      <a:r>
                        <a:rPr lang="en-US" sz="1600" dirty="0">
                          <a:effectLst/>
                        </a:rPr>
                        <a:t>count</a:t>
                      </a:r>
                      <a:endParaRPr lang="en-US" dirty="0">
                        <a:effectLst/>
                      </a:endParaRPr>
                    </a:p>
                  </a:txBody>
                  <a:tcPr marL="76200" marR="76200" marT="76200" marB="76200" anchor="ctr"/>
                </a:tc>
                <a:tc>
                  <a:txBody>
                    <a:bodyPr/>
                    <a:lstStyle/>
                    <a:p>
                      <a:pPr algn="r">
                        <a:spcBef>
                          <a:spcPts val="1200"/>
                        </a:spcBef>
                        <a:spcAft>
                          <a:spcPts val="0"/>
                        </a:spcAft>
                      </a:pPr>
                      <a:r>
                        <a:rPr lang="en-US" sz="1600" dirty="0">
                          <a:effectLst/>
                        </a:rPr>
                        <a:t>269.000000</a:t>
                      </a:r>
                      <a:endParaRPr lang="en-US" dirty="0">
                        <a:effectLst/>
                      </a:endParaRPr>
                    </a:p>
                  </a:txBody>
                  <a:tcPr marL="76200" marR="76200" marT="76200" marB="76200" anchor="ctr"/>
                </a:tc>
                <a:extLst>
                  <a:ext uri="{0D108BD9-81ED-4DB2-BD59-A6C34878D82A}">
                    <a16:rowId xmlns:a16="http://schemas.microsoft.com/office/drawing/2014/main" val="1737679174"/>
                  </a:ext>
                </a:extLst>
              </a:tr>
              <a:tr h="412292">
                <a:tc>
                  <a:txBody>
                    <a:bodyPr/>
                    <a:lstStyle/>
                    <a:p>
                      <a:pPr algn="r">
                        <a:spcBef>
                          <a:spcPts val="1200"/>
                        </a:spcBef>
                        <a:spcAft>
                          <a:spcPts val="0"/>
                        </a:spcAft>
                      </a:pPr>
                      <a:r>
                        <a:rPr lang="en-US" sz="1600" dirty="0">
                          <a:effectLst/>
                        </a:rPr>
                        <a:t>mean</a:t>
                      </a:r>
                      <a:endParaRPr lang="en-US" dirty="0">
                        <a:effectLst/>
                      </a:endParaRPr>
                    </a:p>
                  </a:txBody>
                  <a:tcPr marL="76200" marR="76200" marT="76200" marB="76200" anchor="ctr"/>
                </a:tc>
                <a:tc>
                  <a:txBody>
                    <a:bodyPr/>
                    <a:lstStyle/>
                    <a:p>
                      <a:pPr algn="r">
                        <a:spcBef>
                          <a:spcPts val="1200"/>
                        </a:spcBef>
                        <a:spcAft>
                          <a:spcPts val="0"/>
                        </a:spcAft>
                      </a:pPr>
                      <a:r>
                        <a:rPr lang="en-US" sz="1600" dirty="0">
                          <a:effectLst/>
                        </a:rPr>
                        <a:t>220465.747212</a:t>
                      </a:r>
                      <a:endParaRPr lang="en-US" dirty="0">
                        <a:effectLst/>
                      </a:endParaRPr>
                    </a:p>
                  </a:txBody>
                  <a:tcPr marL="76200" marR="76200" marT="76200" marB="76200" anchor="ctr"/>
                </a:tc>
                <a:extLst>
                  <a:ext uri="{0D108BD9-81ED-4DB2-BD59-A6C34878D82A}">
                    <a16:rowId xmlns:a16="http://schemas.microsoft.com/office/drawing/2014/main" val="885960197"/>
                  </a:ext>
                </a:extLst>
              </a:tr>
              <a:tr h="412292">
                <a:tc>
                  <a:txBody>
                    <a:bodyPr/>
                    <a:lstStyle/>
                    <a:p>
                      <a:pPr algn="r">
                        <a:spcBef>
                          <a:spcPts val="1200"/>
                        </a:spcBef>
                        <a:spcAft>
                          <a:spcPts val="0"/>
                        </a:spcAft>
                      </a:pPr>
                      <a:r>
                        <a:rPr lang="en-US" sz="1600" dirty="0">
                          <a:effectLst/>
                        </a:rPr>
                        <a:t>std</a:t>
                      </a:r>
                      <a:endParaRPr lang="en-US" dirty="0">
                        <a:effectLst/>
                      </a:endParaRPr>
                    </a:p>
                  </a:txBody>
                  <a:tcPr marL="76200" marR="76200" marT="76200" marB="76200" anchor="ctr"/>
                </a:tc>
                <a:tc>
                  <a:txBody>
                    <a:bodyPr/>
                    <a:lstStyle/>
                    <a:p>
                      <a:pPr algn="r">
                        <a:spcBef>
                          <a:spcPts val="1200"/>
                        </a:spcBef>
                        <a:spcAft>
                          <a:spcPts val="0"/>
                        </a:spcAft>
                      </a:pPr>
                      <a:r>
                        <a:rPr lang="en-US" sz="1600" dirty="0">
                          <a:effectLst/>
                        </a:rPr>
                        <a:t>140524.341051</a:t>
                      </a:r>
                      <a:endParaRPr lang="en-US" dirty="0">
                        <a:effectLst/>
                      </a:endParaRPr>
                    </a:p>
                  </a:txBody>
                  <a:tcPr marL="76200" marR="76200" marT="76200" marB="76200" anchor="ctr"/>
                </a:tc>
                <a:extLst>
                  <a:ext uri="{0D108BD9-81ED-4DB2-BD59-A6C34878D82A}">
                    <a16:rowId xmlns:a16="http://schemas.microsoft.com/office/drawing/2014/main" val="17968695"/>
                  </a:ext>
                </a:extLst>
              </a:tr>
              <a:tr h="412292">
                <a:tc>
                  <a:txBody>
                    <a:bodyPr/>
                    <a:lstStyle/>
                    <a:p>
                      <a:pPr algn="r">
                        <a:spcBef>
                          <a:spcPts val="1200"/>
                        </a:spcBef>
                        <a:spcAft>
                          <a:spcPts val="0"/>
                        </a:spcAft>
                      </a:pPr>
                      <a:r>
                        <a:rPr lang="en-US" sz="1600" dirty="0">
                          <a:effectLst/>
                        </a:rPr>
                        <a:t>min</a:t>
                      </a:r>
                      <a:endParaRPr lang="en-US" dirty="0">
                        <a:effectLst/>
                      </a:endParaRPr>
                    </a:p>
                  </a:txBody>
                  <a:tcPr marL="76200" marR="76200" marT="76200" marB="76200" anchor="ctr"/>
                </a:tc>
                <a:tc>
                  <a:txBody>
                    <a:bodyPr/>
                    <a:lstStyle/>
                    <a:p>
                      <a:pPr algn="r">
                        <a:spcBef>
                          <a:spcPts val="1200"/>
                        </a:spcBef>
                        <a:spcAft>
                          <a:spcPts val="0"/>
                        </a:spcAft>
                      </a:pPr>
                      <a:r>
                        <a:rPr lang="en-US" sz="1600" dirty="0">
                          <a:effectLst/>
                        </a:rPr>
                        <a:t>110008.000000</a:t>
                      </a:r>
                      <a:endParaRPr lang="en-US" dirty="0">
                        <a:effectLst/>
                      </a:endParaRPr>
                    </a:p>
                  </a:txBody>
                  <a:tcPr marL="76200" marR="76200" marT="76200" marB="76200" anchor="ctr"/>
                </a:tc>
                <a:extLst>
                  <a:ext uri="{0D108BD9-81ED-4DB2-BD59-A6C34878D82A}">
                    <a16:rowId xmlns:a16="http://schemas.microsoft.com/office/drawing/2014/main" val="4241724639"/>
                  </a:ext>
                </a:extLst>
              </a:tr>
              <a:tr h="412292">
                <a:tc>
                  <a:txBody>
                    <a:bodyPr/>
                    <a:lstStyle/>
                    <a:p>
                      <a:pPr algn="r">
                        <a:spcBef>
                          <a:spcPts val="1200"/>
                        </a:spcBef>
                        <a:spcAft>
                          <a:spcPts val="0"/>
                        </a:spcAft>
                      </a:pPr>
                      <a:r>
                        <a:rPr lang="en-US" sz="1600" dirty="0">
                          <a:effectLst/>
                        </a:rPr>
                        <a:t>25%</a:t>
                      </a:r>
                      <a:endParaRPr lang="en-US" dirty="0">
                        <a:effectLst/>
                      </a:endParaRPr>
                    </a:p>
                  </a:txBody>
                  <a:tcPr marL="76200" marR="76200" marT="76200" marB="76200" anchor="ctr"/>
                </a:tc>
                <a:tc>
                  <a:txBody>
                    <a:bodyPr/>
                    <a:lstStyle/>
                    <a:p>
                      <a:pPr algn="r">
                        <a:spcBef>
                          <a:spcPts val="1200"/>
                        </a:spcBef>
                        <a:spcAft>
                          <a:spcPts val="0"/>
                        </a:spcAft>
                      </a:pPr>
                      <a:r>
                        <a:rPr lang="en-US" sz="1600" dirty="0">
                          <a:effectLst/>
                        </a:rPr>
                        <a:t>122018.000000</a:t>
                      </a:r>
                      <a:endParaRPr lang="en-US" dirty="0">
                        <a:effectLst/>
                      </a:endParaRPr>
                    </a:p>
                  </a:txBody>
                  <a:tcPr marL="76200" marR="76200" marT="76200" marB="76200" anchor="ctr"/>
                </a:tc>
                <a:extLst>
                  <a:ext uri="{0D108BD9-81ED-4DB2-BD59-A6C34878D82A}">
                    <a16:rowId xmlns:a16="http://schemas.microsoft.com/office/drawing/2014/main" val="2916794767"/>
                  </a:ext>
                </a:extLst>
              </a:tr>
              <a:tr h="412292">
                <a:tc>
                  <a:txBody>
                    <a:bodyPr/>
                    <a:lstStyle/>
                    <a:p>
                      <a:pPr algn="r">
                        <a:spcBef>
                          <a:spcPts val="1200"/>
                        </a:spcBef>
                        <a:spcAft>
                          <a:spcPts val="0"/>
                        </a:spcAft>
                      </a:pPr>
                      <a:r>
                        <a:rPr lang="en-US" sz="1600" dirty="0">
                          <a:effectLst/>
                        </a:rPr>
                        <a:t>50%</a:t>
                      </a:r>
                      <a:endParaRPr lang="en-US" dirty="0">
                        <a:effectLst/>
                      </a:endParaRPr>
                    </a:p>
                  </a:txBody>
                  <a:tcPr marL="76200" marR="76200" marT="76200" marB="76200" anchor="ctr"/>
                </a:tc>
                <a:tc>
                  <a:txBody>
                    <a:bodyPr/>
                    <a:lstStyle/>
                    <a:p>
                      <a:pPr algn="r">
                        <a:spcBef>
                          <a:spcPts val="1200"/>
                        </a:spcBef>
                        <a:spcAft>
                          <a:spcPts val="0"/>
                        </a:spcAft>
                      </a:pPr>
                      <a:r>
                        <a:rPr lang="en-US" sz="1600" dirty="0">
                          <a:effectLst/>
                        </a:rPr>
                        <a:t>201303.000000</a:t>
                      </a:r>
                      <a:endParaRPr lang="en-US" dirty="0">
                        <a:effectLst/>
                      </a:endParaRPr>
                    </a:p>
                  </a:txBody>
                  <a:tcPr marL="76200" marR="76200" marT="76200" marB="76200" anchor="ctr"/>
                </a:tc>
                <a:extLst>
                  <a:ext uri="{0D108BD9-81ED-4DB2-BD59-A6C34878D82A}">
                    <a16:rowId xmlns:a16="http://schemas.microsoft.com/office/drawing/2014/main" val="298466414"/>
                  </a:ext>
                </a:extLst>
              </a:tr>
              <a:tr h="412292">
                <a:tc>
                  <a:txBody>
                    <a:bodyPr/>
                    <a:lstStyle/>
                    <a:p>
                      <a:pPr algn="r">
                        <a:spcBef>
                          <a:spcPts val="1200"/>
                        </a:spcBef>
                        <a:spcAft>
                          <a:spcPts val="0"/>
                        </a:spcAft>
                      </a:pPr>
                      <a:r>
                        <a:rPr lang="en-US" sz="1600" dirty="0">
                          <a:effectLst/>
                        </a:rPr>
                        <a:t>75%</a:t>
                      </a:r>
                      <a:endParaRPr lang="en-US" dirty="0">
                        <a:effectLst/>
                      </a:endParaRPr>
                    </a:p>
                  </a:txBody>
                  <a:tcPr marL="76200" marR="76200" marT="76200" marB="76200" anchor="ctr"/>
                </a:tc>
                <a:tc>
                  <a:txBody>
                    <a:bodyPr/>
                    <a:lstStyle/>
                    <a:p>
                      <a:pPr algn="r">
                        <a:spcBef>
                          <a:spcPts val="1200"/>
                        </a:spcBef>
                        <a:spcAft>
                          <a:spcPts val="0"/>
                        </a:spcAft>
                      </a:pPr>
                      <a:r>
                        <a:rPr lang="en-US" sz="1600" dirty="0">
                          <a:effectLst/>
                        </a:rPr>
                        <a:t>201310.000000</a:t>
                      </a:r>
                      <a:endParaRPr lang="en-US" dirty="0">
                        <a:effectLst/>
                      </a:endParaRPr>
                    </a:p>
                  </a:txBody>
                  <a:tcPr marL="76200" marR="76200" marT="76200" marB="76200" anchor="ctr"/>
                </a:tc>
                <a:extLst>
                  <a:ext uri="{0D108BD9-81ED-4DB2-BD59-A6C34878D82A}">
                    <a16:rowId xmlns:a16="http://schemas.microsoft.com/office/drawing/2014/main" val="2867108236"/>
                  </a:ext>
                </a:extLst>
              </a:tr>
              <a:tr h="412292">
                <a:tc>
                  <a:txBody>
                    <a:bodyPr/>
                    <a:lstStyle/>
                    <a:p>
                      <a:pPr algn="r">
                        <a:spcBef>
                          <a:spcPts val="1200"/>
                        </a:spcBef>
                        <a:spcAft>
                          <a:spcPts val="0"/>
                        </a:spcAft>
                      </a:pPr>
                      <a:r>
                        <a:rPr lang="en-US" sz="1600" dirty="0">
                          <a:effectLst/>
                        </a:rPr>
                        <a:t>max</a:t>
                      </a:r>
                      <a:endParaRPr lang="en-US" dirty="0">
                        <a:effectLst/>
                      </a:endParaRPr>
                    </a:p>
                  </a:txBody>
                  <a:tcPr marL="76200" marR="76200" marT="76200" marB="76200" anchor="ctr"/>
                </a:tc>
                <a:tc>
                  <a:txBody>
                    <a:bodyPr/>
                    <a:lstStyle/>
                    <a:p>
                      <a:pPr algn="r">
                        <a:spcBef>
                          <a:spcPts val="1200"/>
                        </a:spcBef>
                        <a:spcAft>
                          <a:spcPts val="0"/>
                        </a:spcAft>
                      </a:pPr>
                      <a:r>
                        <a:rPr lang="en-US" sz="1600" dirty="0">
                          <a:effectLst/>
                        </a:rPr>
                        <a:t>560037.000000</a:t>
                      </a:r>
                      <a:endParaRPr lang="en-US" dirty="0">
                        <a:effectLst/>
                      </a:endParaRPr>
                    </a:p>
                  </a:txBody>
                  <a:tcPr marL="76200" marR="76200" marT="76200" marB="76200" anchor="ctr"/>
                </a:tc>
                <a:extLst>
                  <a:ext uri="{0D108BD9-81ED-4DB2-BD59-A6C34878D82A}">
                    <a16:rowId xmlns:a16="http://schemas.microsoft.com/office/drawing/2014/main" val="2403842426"/>
                  </a:ext>
                </a:extLst>
              </a:tr>
            </a:tbl>
          </a:graphicData>
        </a:graphic>
      </p:graphicFrame>
      <p:sp>
        <p:nvSpPr>
          <p:cNvPr id="5" name="TextBox 4">
            <a:extLst>
              <a:ext uri="{FF2B5EF4-FFF2-40B4-BE49-F238E27FC236}">
                <a16:creationId xmlns:a16="http://schemas.microsoft.com/office/drawing/2014/main" id="{A42CAE4B-0511-4EA7-8EB2-0DE93577B5E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70E9A19F-322C-4389-85F7-5429559BBC37}"/>
              </a:ext>
            </a:extLst>
          </p:cNvPr>
          <p:cNvSpPr txBox="1"/>
          <p:nvPr/>
        </p:nvSpPr>
        <p:spPr>
          <a:xfrm>
            <a:off x="93992" y="5672408"/>
            <a:ext cx="119303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dirty="0">
                <a:ea typeface="+mn-lt"/>
                <a:cs typeface="+mn-lt"/>
              </a:rPr>
              <a:t>In this we can see that median is higher than minimum. So our data is not skewed.</a:t>
            </a:r>
            <a:r>
              <a:rPr lang="en-US" dirty="0">
                <a:ea typeface="+mn-lt"/>
                <a:cs typeface="+mn-lt"/>
              </a:rPr>
              <a:t> </a:t>
            </a:r>
            <a:endParaRPr lang="en-US"/>
          </a:p>
          <a:p>
            <a:pPr marL="285750" indent="-285750">
              <a:buFont typeface="Arial"/>
              <a:buChar char="•"/>
            </a:pPr>
            <a:r>
              <a:rPr lang="en-IN" dirty="0">
                <a:ea typeface="+mn-lt"/>
                <a:cs typeface="+mn-lt"/>
              </a:rPr>
              <a:t>The count is 269 as our rows in dataset it means there is no null values.</a:t>
            </a:r>
            <a:endParaRPr lang="en-US" dirty="0"/>
          </a:p>
        </p:txBody>
      </p:sp>
    </p:spTree>
    <p:extLst>
      <p:ext uri="{BB962C8B-B14F-4D97-AF65-F5344CB8AC3E}">
        <p14:creationId xmlns:p14="http://schemas.microsoft.com/office/powerpoint/2010/main" val="332510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CC982-A9A7-43AE-935F-96C9021BA4E5}"/>
              </a:ext>
            </a:extLst>
          </p:cNvPr>
          <p:cNvSpPr txBox="1"/>
          <p:nvPr/>
        </p:nvSpPr>
        <p:spPr>
          <a:xfrm>
            <a:off x="152400" y="166777"/>
            <a:ext cx="119303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 </a:t>
            </a:r>
            <a:r>
              <a:rPr lang="en-US" dirty="0">
                <a:ea typeface="+mn-lt"/>
                <a:cs typeface="+mn-lt"/>
              </a:rPr>
              <a:t> </a:t>
            </a:r>
            <a:r>
              <a:rPr lang="en-IN" dirty="0">
                <a:ea typeface="+mn-lt"/>
                <a:cs typeface="+mn-lt"/>
              </a:rPr>
              <a:t>Now we will understand the data using boxplot.</a:t>
            </a:r>
            <a:r>
              <a:rPr lang="en-US" dirty="0">
                <a:ea typeface="+mn-lt"/>
                <a:cs typeface="+mn-lt"/>
              </a:rPr>
              <a:t> </a:t>
            </a:r>
          </a:p>
          <a:p>
            <a:endParaRPr lang="en-US" dirty="0"/>
          </a:p>
          <a:p>
            <a:r>
              <a:rPr lang="en-IN" b="1" dirty="0" err="1">
                <a:ea typeface="+mn-lt"/>
                <a:cs typeface="+mn-lt"/>
              </a:rPr>
              <a:t>df.boxplot</a:t>
            </a:r>
            <a:r>
              <a:rPr lang="en-IN" b="1" dirty="0">
                <a:ea typeface="+mn-lt"/>
                <a:cs typeface="+mn-lt"/>
              </a:rPr>
              <a:t>()</a:t>
            </a:r>
            <a:r>
              <a:rPr lang="en-US" dirty="0">
                <a:ea typeface="+mn-lt"/>
                <a:cs typeface="+mn-lt"/>
              </a:rPr>
              <a:t> </a:t>
            </a:r>
            <a:endParaRPr lang="en-US">
              <a:ea typeface="+mn-lt"/>
              <a:cs typeface="+mn-lt"/>
            </a:endParaRPr>
          </a:p>
          <a:p>
            <a:endParaRPr lang="en-US" dirty="0"/>
          </a:p>
          <a:p>
            <a:endParaRPr lang="en-US" dirty="0"/>
          </a:p>
        </p:txBody>
      </p:sp>
      <p:pic>
        <p:nvPicPr>
          <p:cNvPr id="3" name="Picture 3" descr="Chart, box and whisker chart&#10;&#10;Description automatically generated">
            <a:extLst>
              <a:ext uri="{FF2B5EF4-FFF2-40B4-BE49-F238E27FC236}">
                <a16:creationId xmlns:a16="http://schemas.microsoft.com/office/drawing/2014/main" id="{B75FC69E-AD9C-45FD-A283-C3C5A5F44DC4}"/>
              </a:ext>
            </a:extLst>
          </p:cNvPr>
          <p:cNvPicPr>
            <a:picLocks noChangeAspect="1"/>
          </p:cNvPicPr>
          <p:nvPr/>
        </p:nvPicPr>
        <p:blipFill>
          <a:blip r:embed="rId2"/>
          <a:stretch>
            <a:fillRect/>
          </a:stretch>
        </p:blipFill>
        <p:spPr>
          <a:xfrm>
            <a:off x="152400" y="1483675"/>
            <a:ext cx="11844067" cy="5055215"/>
          </a:xfrm>
          <a:prstGeom prst="rect">
            <a:avLst/>
          </a:prstGeom>
        </p:spPr>
      </p:pic>
    </p:spTree>
    <p:extLst>
      <p:ext uri="{BB962C8B-B14F-4D97-AF65-F5344CB8AC3E}">
        <p14:creationId xmlns:p14="http://schemas.microsoft.com/office/powerpoint/2010/main" val="51525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E4C2C-C87B-4FD6-BD1F-47BA820B5CAD}"/>
              </a:ext>
            </a:extLst>
          </p:cNvPr>
          <p:cNvSpPr txBox="1"/>
          <p:nvPr/>
        </p:nvSpPr>
        <p:spPr>
          <a:xfrm>
            <a:off x="368060" y="238664"/>
            <a:ext cx="115996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 </a:t>
            </a:r>
            <a:r>
              <a:rPr lang="en-US" dirty="0">
                <a:ea typeface="+mn-lt"/>
                <a:cs typeface="+mn-lt"/>
              </a:rPr>
              <a:t> </a:t>
            </a:r>
            <a:endParaRPr lang="en-US"/>
          </a:p>
          <a:p>
            <a:r>
              <a:rPr lang="en-IN" dirty="0">
                <a:ea typeface="+mn-lt"/>
                <a:cs typeface="+mn-lt"/>
              </a:rPr>
              <a:t>Now we will use the Histogram method</a:t>
            </a:r>
            <a:r>
              <a:rPr lang="en-US" dirty="0">
                <a:ea typeface="+mn-lt"/>
                <a:cs typeface="+mn-lt"/>
              </a:rPr>
              <a:t> </a:t>
            </a:r>
            <a:endParaRPr lang="en-US">
              <a:ea typeface="+mn-lt"/>
              <a:cs typeface="+mn-lt"/>
            </a:endParaRPr>
          </a:p>
          <a:p>
            <a:endParaRPr lang="en-US" dirty="0"/>
          </a:p>
          <a:p>
            <a:endParaRPr lang="en-US" dirty="0"/>
          </a:p>
        </p:txBody>
      </p:sp>
      <p:pic>
        <p:nvPicPr>
          <p:cNvPr id="3" name="Picture 3" descr="Chart&#10;&#10;Description automatically generated">
            <a:extLst>
              <a:ext uri="{FF2B5EF4-FFF2-40B4-BE49-F238E27FC236}">
                <a16:creationId xmlns:a16="http://schemas.microsoft.com/office/drawing/2014/main" id="{C8CAD067-0A5B-46B4-96E9-A6B54AE55C85}"/>
              </a:ext>
            </a:extLst>
          </p:cNvPr>
          <p:cNvPicPr>
            <a:picLocks noChangeAspect="1"/>
          </p:cNvPicPr>
          <p:nvPr/>
        </p:nvPicPr>
        <p:blipFill>
          <a:blip r:embed="rId2"/>
          <a:stretch>
            <a:fillRect/>
          </a:stretch>
        </p:blipFill>
        <p:spPr>
          <a:xfrm>
            <a:off x="267419" y="1041594"/>
            <a:ext cx="11657162" cy="5694962"/>
          </a:xfrm>
          <a:prstGeom prst="rect">
            <a:avLst/>
          </a:prstGeom>
        </p:spPr>
      </p:pic>
    </p:spTree>
    <p:extLst>
      <p:ext uri="{BB962C8B-B14F-4D97-AF65-F5344CB8AC3E}">
        <p14:creationId xmlns:p14="http://schemas.microsoft.com/office/powerpoint/2010/main" val="17292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AE8D8B-B950-4408-BBA2-226C002940C0}"/>
              </a:ext>
            </a:extLst>
          </p:cNvPr>
          <p:cNvSpPr txBox="1"/>
          <p:nvPr/>
        </p:nvSpPr>
        <p:spPr>
          <a:xfrm>
            <a:off x="166776" y="122344"/>
            <a:ext cx="117434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Now will go thru Data cleaning process</a:t>
            </a:r>
            <a:r>
              <a:rPr lang="en-US" dirty="0">
                <a:ea typeface="+mn-lt"/>
                <a:cs typeface="+mn-lt"/>
              </a:rPr>
              <a:t> </a:t>
            </a:r>
            <a:endParaRPr lang="en-US"/>
          </a:p>
          <a:p>
            <a:r>
              <a:rPr lang="en-IN" b="1" dirty="0">
                <a:ea typeface="+mn-lt"/>
                <a:cs typeface="+mn-lt"/>
              </a:rPr>
              <a:t>Data Cleaning</a:t>
            </a:r>
            <a:r>
              <a:rPr lang="en-US" dirty="0">
                <a:ea typeface="+mn-lt"/>
                <a:cs typeface="+mn-lt"/>
              </a:rPr>
              <a:t> </a:t>
            </a:r>
            <a:endParaRPr lang="en-US"/>
          </a:p>
          <a:p>
            <a:r>
              <a:rPr lang="en-IN" dirty="0">
                <a:ea typeface="+mn-lt"/>
                <a:cs typeface="+mn-lt"/>
              </a:rPr>
              <a:t>Count the number of missing values in the </a:t>
            </a:r>
            <a:r>
              <a:rPr lang="en-IN" dirty="0" err="1">
                <a:ea typeface="+mn-lt"/>
                <a:cs typeface="+mn-lt"/>
              </a:rPr>
              <a:t>Dataframe</a:t>
            </a:r>
            <a:r>
              <a:rPr lang="en-IN" dirty="0">
                <a:ea typeface="+mn-lt"/>
                <a:cs typeface="+mn-lt"/>
              </a:rPr>
              <a:t> </a:t>
            </a:r>
          </a:p>
          <a:p>
            <a:endParaRPr lang="en-IN" b="1" dirty="0">
              <a:ea typeface="+mn-lt"/>
              <a:cs typeface="+mn-lt"/>
            </a:endParaRPr>
          </a:p>
          <a:p>
            <a:r>
              <a:rPr lang="en-IN" b="1" dirty="0" err="1">
                <a:ea typeface="+mn-lt"/>
                <a:cs typeface="+mn-lt"/>
              </a:rPr>
              <a:t>df.isnull</a:t>
            </a:r>
            <a:r>
              <a:rPr lang="en-IN" b="1" dirty="0">
                <a:ea typeface="+mn-lt"/>
                <a:cs typeface="+mn-lt"/>
              </a:rPr>
              <a:t>()</a:t>
            </a:r>
            <a:r>
              <a:rPr lang="en-IN" dirty="0">
                <a:ea typeface="+mn-lt"/>
                <a:cs typeface="+mn-lt"/>
              </a:rPr>
              <a:t> </a:t>
            </a:r>
          </a:p>
          <a:p>
            <a:endParaRPr lang="en-IN" dirty="0"/>
          </a:p>
        </p:txBody>
      </p:sp>
      <p:pic>
        <p:nvPicPr>
          <p:cNvPr id="3" name="Picture 3" descr="Table&#10;&#10;Description automatically generated">
            <a:extLst>
              <a:ext uri="{FF2B5EF4-FFF2-40B4-BE49-F238E27FC236}">
                <a16:creationId xmlns:a16="http://schemas.microsoft.com/office/drawing/2014/main" id="{F549A3EB-705F-46C7-8B91-194E3AD9F495}"/>
              </a:ext>
            </a:extLst>
          </p:cNvPr>
          <p:cNvPicPr>
            <a:picLocks noChangeAspect="1"/>
          </p:cNvPicPr>
          <p:nvPr/>
        </p:nvPicPr>
        <p:blipFill>
          <a:blip r:embed="rId2"/>
          <a:stretch>
            <a:fillRect/>
          </a:stretch>
        </p:blipFill>
        <p:spPr>
          <a:xfrm>
            <a:off x="166778" y="1708942"/>
            <a:ext cx="11743425" cy="3713286"/>
          </a:xfrm>
          <a:prstGeom prst="rect">
            <a:avLst/>
          </a:prstGeom>
        </p:spPr>
      </p:pic>
    </p:spTree>
    <p:extLst>
      <p:ext uri="{BB962C8B-B14F-4D97-AF65-F5344CB8AC3E}">
        <p14:creationId xmlns:p14="http://schemas.microsoft.com/office/powerpoint/2010/main" val="228407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B51089-6A1D-4248-A631-F1B457281DEA}"/>
              </a:ext>
            </a:extLst>
          </p:cNvPr>
          <p:cNvSpPr txBox="1"/>
          <p:nvPr/>
        </p:nvSpPr>
        <p:spPr>
          <a:xfrm>
            <a:off x="152400" y="138023"/>
            <a:ext cx="1190157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err="1">
                <a:ea typeface="+mn-lt"/>
                <a:cs typeface="+mn-lt"/>
              </a:rPr>
              <a:t>df.isnull</a:t>
            </a:r>
            <a:r>
              <a:rPr lang="en-IN" b="1" dirty="0">
                <a:ea typeface="+mn-lt"/>
                <a:cs typeface="+mn-lt"/>
              </a:rPr>
              <a:t>().</a:t>
            </a:r>
            <a:r>
              <a:rPr lang="en-IN" b="1" dirty="0" err="1">
                <a:ea typeface="+mn-lt"/>
                <a:cs typeface="+mn-lt"/>
              </a:rPr>
              <a:t>values.any</a:t>
            </a:r>
            <a:r>
              <a:rPr lang="en-IN" b="1" dirty="0">
                <a:ea typeface="+mn-lt"/>
                <a:cs typeface="+mn-lt"/>
              </a:rPr>
              <a:t>()</a:t>
            </a:r>
            <a:endParaRPr lang="en-US" dirty="0">
              <a:ea typeface="+mn-lt"/>
              <a:cs typeface="+mn-lt"/>
            </a:endParaRPr>
          </a:p>
          <a:p>
            <a:endParaRPr lang="en-US" dirty="0">
              <a:ea typeface="+mn-lt"/>
              <a:cs typeface="+mn-lt"/>
            </a:endParaRPr>
          </a:p>
          <a:p>
            <a:r>
              <a:rPr lang="en-US" dirty="0">
                <a:ea typeface="+mn-lt"/>
                <a:cs typeface="+mn-lt"/>
              </a:rPr>
              <a:t> </a:t>
            </a:r>
            <a:r>
              <a:rPr lang="en-US" b="1" dirty="0">
                <a:latin typeface="Consolas"/>
              </a:rPr>
              <a:t>False</a:t>
            </a:r>
            <a:r>
              <a:rPr lang="en-US" dirty="0">
                <a:latin typeface="Consolas"/>
              </a:rPr>
              <a:t>
</a:t>
            </a:r>
            <a:endParaRPr lang="en-US" b="1">
              <a:latin typeface="Consolas"/>
            </a:endParaRPr>
          </a:p>
          <a:p>
            <a:r>
              <a:rPr lang="en-IN" dirty="0">
                <a:latin typeface="Consolas"/>
              </a:rPr>
              <a:t>#count the number of missing values in each column</a:t>
            </a:r>
            <a:r>
              <a:rPr lang="en-US" dirty="0">
                <a:latin typeface="Consolas"/>
              </a:rPr>
              <a:t>
</a:t>
            </a:r>
            <a:r>
              <a:rPr lang="en-IN" b="1" dirty="0" err="1">
                <a:latin typeface="Consolas"/>
              </a:rPr>
              <a:t>df.isnull</a:t>
            </a:r>
            <a:r>
              <a:rPr lang="en-IN" b="1" dirty="0">
                <a:latin typeface="Consolas"/>
              </a:rPr>
              <a:t>().sum()</a:t>
            </a:r>
            <a:endParaRPr lang="en-US" dirty="0">
              <a:latin typeface="Century Gothic" panose="020B0502020202020204"/>
            </a:endParaRPr>
          </a:p>
          <a:p>
            <a:endParaRPr lang="en-US" dirty="0">
              <a:latin typeface="Consolas"/>
            </a:endParaRPr>
          </a:p>
          <a:p>
            <a:r>
              <a:rPr lang="en-US" dirty="0">
                <a:latin typeface="Consolas"/>
              </a:rPr>
              <a:t>1Gender of respondent                                                   02 How old are you?                                                      03 Which city do you shop online from?                                   04 What is the Pin Code of where you shop online from?                   05 Since How Long You are Shopping Online ?                              0                                                                       ..Longer delivery period                                                  0Change in website/Application design                                    0Frequent disruption when moving from one page to another                0Website is as efficient as before                                       0Which of the Indian online retailer would you recommend to a friend?    0Length: 71, </a:t>
            </a:r>
            <a:r>
              <a:rPr lang="en-US" dirty="0" err="1">
                <a:latin typeface="Consolas"/>
              </a:rPr>
              <a:t>dtype</a:t>
            </a:r>
            <a:r>
              <a:rPr lang="en-US" dirty="0">
                <a:latin typeface="Consolas"/>
              </a:rPr>
              <a:t>: int64 </a:t>
            </a:r>
            <a:endParaRPr lang="en-US" dirty="0">
              <a:latin typeface="Century Gothic" panose="020B0502020202020204"/>
            </a:endParaRPr>
          </a:p>
          <a:p>
            <a:endParaRPr lang="en-US" dirty="0">
              <a:latin typeface="Consolas"/>
            </a:endParaRPr>
          </a:p>
          <a:p>
            <a:endParaRPr lang="en-US" dirty="0">
              <a:latin typeface="Consolas"/>
            </a:endParaRPr>
          </a:p>
          <a:p>
            <a:r>
              <a:rPr lang="en-US" dirty="0">
                <a:latin typeface="Consolas"/>
              </a:rPr>
              <a:t>It shows there are no null values.
</a:t>
            </a:r>
            <a:endParaRPr lang="en-US"/>
          </a:p>
        </p:txBody>
      </p:sp>
    </p:spTree>
    <p:extLst>
      <p:ext uri="{BB962C8B-B14F-4D97-AF65-F5344CB8AC3E}">
        <p14:creationId xmlns:p14="http://schemas.microsoft.com/office/powerpoint/2010/main" val="369483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F220D-90DC-4702-AA17-82F6B246E5F8}"/>
              </a:ext>
            </a:extLst>
          </p:cNvPr>
          <p:cNvSpPr txBox="1"/>
          <p:nvPr/>
        </p:nvSpPr>
        <p:spPr>
          <a:xfrm>
            <a:off x="181155" y="238664"/>
            <a:ext cx="1172904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Now we will see the null values using heatmap</a:t>
            </a:r>
            <a:r>
              <a:rPr lang="en-US" dirty="0">
                <a:ea typeface="+mn-lt"/>
                <a:cs typeface="+mn-lt"/>
              </a:rPr>
              <a:t> </a:t>
            </a:r>
            <a:endParaRPr lang="en-US">
              <a:ea typeface="+mn-lt"/>
              <a:cs typeface="+mn-lt"/>
            </a:endParaRPr>
          </a:p>
          <a:p>
            <a:endParaRPr lang="en-US" dirty="0"/>
          </a:p>
          <a:p>
            <a:r>
              <a:rPr lang="en-IN" b="1" dirty="0" err="1">
                <a:ea typeface="+mn-lt"/>
                <a:cs typeface="+mn-lt"/>
              </a:rPr>
              <a:t>sns.heatmap</a:t>
            </a:r>
            <a:r>
              <a:rPr lang="en-IN" b="1" dirty="0">
                <a:ea typeface="+mn-lt"/>
                <a:cs typeface="+mn-lt"/>
              </a:rPr>
              <a:t>(</a:t>
            </a:r>
            <a:r>
              <a:rPr lang="en-IN" b="1" dirty="0" err="1">
                <a:ea typeface="+mn-lt"/>
                <a:cs typeface="+mn-lt"/>
              </a:rPr>
              <a:t>df.isnull</a:t>
            </a:r>
            <a:r>
              <a:rPr lang="en-IN" b="1" dirty="0">
                <a:ea typeface="+mn-lt"/>
                <a:cs typeface="+mn-lt"/>
              </a:rPr>
              <a:t>())</a:t>
            </a:r>
            <a:r>
              <a:rPr lang="en-US" dirty="0">
                <a:ea typeface="+mn-lt"/>
                <a:cs typeface="+mn-lt"/>
              </a:rPr>
              <a:t> </a:t>
            </a:r>
            <a:endParaRPr lang="en-US"/>
          </a:p>
          <a:p>
            <a:r>
              <a:rPr lang="en-IN" b="1" dirty="0" err="1">
                <a:ea typeface="+mn-lt"/>
                <a:cs typeface="+mn-lt"/>
              </a:rPr>
              <a:t>plt.show</a:t>
            </a:r>
            <a:r>
              <a:rPr lang="en-IN" b="1" dirty="0">
                <a:ea typeface="+mn-lt"/>
                <a:cs typeface="+mn-lt"/>
              </a:rPr>
              <a:t>()</a:t>
            </a:r>
            <a:r>
              <a:rPr lang="en-US" dirty="0">
                <a:ea typeface="+mn-lt"/>
                <a:cs typeface="+mn-lt"/>
              </a:rPr>
              <a:t> </a:t>
            </a:r>
            <a:endParaRPr lang="en-US">
              <a:ea typeface="+mn-lt"/>
              <a:cs typeface="+mn-lt"/>
            </a:endParaRPr>
          </a:p>
          <a:p>
            <a:endParaRPr lang="en-US" dirty="0"/>
          </a:p>
          <a:p>
            <a:endParaRPr lang="en-US" dirty="0"/>
          </a:p>
        </p:txBody>
      </p:sp>
      <p:pic>
        <p:nvPicPr>
          <p:cNvPr id="3" name="Picture 3" descr="Chart&#10;&#10;Description automatically generated">
            <a:extLst>
              <a:ext uri="{FF2B5EF4-FFF2-40B4-BE49-F238E27FC236}">
                <a16:creationId xmlns:a16="http://schemas.microsoft.com/office/drawing/2014/main" id="{AB78179B-AA5A-421F-8ADC-524327546F32}"/>
              </a:ext>
            </a:extLst>
          </p:cNvPr>
          <p:cNvPicPr>
            <a:picLocks noChangeAspect="1"/>
          </p:cNvPicPr>
          <p:nvPr/>
        </p:nvPicPr>
        <p:blipFill>
          <a:blip r:embed="rId2"/>
          <a:stretch>
            <a:fillRect/>
          </a:stretch>
        </p:blipFill>
        <p:spPr>
          <a:xfrm>
            <a:off x="181155" y="1606839"/>
            <a:ext cx="11685916" cy="4938283"/>
          </a:xfrm>
          <a:prstGeom prst="rect">
            <a:avLst/>
          </a:prstGeom>
        </p:spPr>
      </p:pic>
    </p:spTree>
    <p:extLst>
      <p:ext uri="{BB962C8B-B14F-4D97-AF65-F5344CB8AC3E}">
        <p14:creationId xmlns:p14="http://schemas.microsoft.com/office/powerpoint/2010/main" val="25261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0E5B26-37B8-488B-ACA0-A6D10FCE254E}"/>
              </a:ext>
            </a:extLst>
          </p:cNvPr>
          <p:cNvSpPr txBox="1"/>
          <p:nvPr/>
        </p:nvSpPr>
        <p:spPr>
          <a:xfrm>
            <a:off x="454325" y="310551"/>
            <a:ext cx="1151338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 </a:t>
            </a:r>
            <a:r>
              <a:rPr lang="en-US" dirty="0">
                <a:ea typeface="+mn-lt"/>
                <a:cs typeface="+mn-lt"/>
              </a:rPr>
              <a:t> </a:t>
            </a:r>
            <a:endParaRPr lang="en-US"/>
          </a:p>
          <a:p>
            <a:r>
              <a:rPr lang="en-IN" dirty="0">
                <a:ea typeface="+mn-lt"/>
                <a:cs typeface="+mn-lt"/>
              </a:rPr>
              <a:t>There is no null values in this Dataset.</a:t>
            </a:r>
            <a:r>
              <a:rPr lang="en-US" dirty="0">
                <a:ea typeface="+mn-lt"/>
                <a:cs typeface="+mn-lt"/>
              </a:rPr>
              <a:t> </a:t>
            </a:r>
            <a:endParaRPr lang="en-US">
              <a:ea typeface="+mn-lt"/>
              <a:cs typeface="+mn-lt"/>
            </a:endParaRPr>
          </a:p>
          <a:p>
            <a:endParaRPr lang="en-US" dirty="0"/>
          </a:p>
          <a:p>
            <a:endParaRPr lang="en-US" dirty="0">
              <a:ea typeface="+mn-lt"/>
              <a:cs typeface="+mn-lt"/>
            </a:endParaRPr>
          </a:p>
          <a:p>
            <a:r>
              <a:rPr lang="en-IN" dirty="0">
                <a:ea typeface="+mn-lt"/>
                <a:cs typeface="+mn-lt"/>
              </a:rPr>
              <a:t> </a:t>
            </a:r>
            <a:r>
              <a:rPr lang="en-US" dirty="0">
                <a:ea typeface="+mn-lt"/>
                <a:cs typeface="+mn-lt"/>
              </a:rPr>
              <a:t> </a:t>
            </a:r>
            <a:endParaRPr lang="en-US"/>
          </a:p>
          <a:p>
            <a:r>
              <a:rPr lang="en-IN" b="1" dirty="0">
                <a:ea typeface="+mn-lt"/>
                <a:cs typeface="+mn-lt"/>
              </a:rPr>
              <a:t>This Detailed Data Analysis of Customer Retention Dataset.</a:t>
            </a:r>
            <a:r>
              <a:rPr lang="en-US" dirty="0">
                <a:ea typeface="+mn-lt"/>
                <a:cs typeface="+mn-lt"/>
              </a:rPr>
              <a:t> </a:t>
            </a:r>
            <a:endParaRPr lang="en-US"/>
          </a:p>
          <a:p>
            <a:r>
              <a:rPr lang="en-IN" dirty="0">
                <a:ea typeface="+mn-lt"/>
                <a:cs typeface="+mn-lt"/>
              </a:rPr>
              <a:t> </a:t>
            </a:r>
            <a:r>
              <a:rPr lang="en-US" dirty="0">
                <a:ea typeface="+mn-lt"/>
                <a:cs typeface="+mn-lt"/>
              </a:rPr>
              <a:t> </a:t>
            </a:r>
            <a:endParaRPr lang="en-US"/>
          </a:p>
        </p:txBody>
      </p:sp>
      <p:sp>
        <p:nvSpPr>
          <p:cNvPr id="3" name="TextBox 2">
            <a:extLst>
              <a:ext uri="{FF2B5EF4-FFF2-40B4-BE49-F238E27FC236}">
                <a16:creationId xmlns:a16="http://schemas.microsoft.com/office/drawing/2014/main" id="{624913CB-6482-40DE-9BEA-5E1799A4D639}"/>
              </a:ext>
            </a:extLst>
          </p:cNvPr>
          <p:cNvSpPr txBox="1"/>
          <p:nvPr/>
        </p:nvSpPr>
        <p:spPr>
          <a:xfrm>
            <a:off x="5284218" y="4392822"/>
            <a:ext cx="2743200"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dirty="0"/>
              <a:t>Thank You</a:t>
            </a:r>
          </a:p>
          <a:p>
            <a:pPr algn="ctr"/>
            <a:endParaRPr lang="en-US" dirty="0"/>
          </a:p>
          <a:p>
            <a:pPr algn="ctr"/>
            <a:r>
              <a:rPr lang="en-US" dirty="0"/>
              <a:t>Submitted by:</a:t>
            </a:r>
          </a:p>
          <a:p>
            <a:pPr algn="ctr"/>
            <a:endParaRPr lang="en-US" dirty="0"/>
          </a:p>
          <a:p>
            <a:pPr algn="ctr"/>
            <a:r>
              <a:rPr lang="en-US" sz="2000" b="1" i="1" u="sng" dirty="0"/>
              <a:t>SHEFALI MEVADA</a:t>
            </a:r>
          </a:p>
        </p:txBody>
      </p:sp>
    </p:spTree>
    <p:extLst>
      <p:ext uri="{BB962C8B-B14F-4D97-AF65-F5344CB8AC3E}">
        <p14:creationId xmlns:p14="http://schemas.microsoft.com/office/powerpoint/2010/main" val="256268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83857-BA17-47AE-B18D-3BAA05C2363F}"/>
              </a:ext>
            </a:extLst>
          </p:cNvPr>
          <p:cNvSpPr txBox="1"/>
          <p:nvPr/>
        </p:nvSpPr>
        <p:spPr>
          <a:xfrm>
            <a:off x="253042" y="209910"/>
            <a:ext cx="11829690" cy="452431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b="1" dirty="0"/>
              <a:t>ACKNOWLEDGMENT</a:t>
            </a:r>
            <a:r>
              <a:rPr lang="en-US" dirty="0"/>
              <a:t> </a:t>
            </a:r>
            <a:endParaRPr lang="en-US" dirty="0">
              <a:ea typeface="+mn-lt"/>
              <a:cs typeface="+mn-lt"/>
            </a:endParaRPr>
          </a:p>
          <a:p>
            <a:pPr algn="ctr"/>
            <a:r>
              <a:rPr lang="en-IN" dirty="0"/>
              <a:t> </a:t>
            </a:r>
            <a:r>
              <a:rPr lang="en-US" dirty="0"/>
              <a:t> </a:t>
            </a:r>
            <a:endParaRPr lang="en-US" dirty="0">
              <a:ea typeface="+mn-lt"/>
              <a:cs typeface="+mn-lt"/>
            </a:endParaRPr>
          </a:p>
          <a:p>
            <a:pPr algn="ctr"/>
            <a:r>
              <a:rPr lang="en-IN" b="1" dirty="0"/>
              <a:t>E-retail factors for customer activation and retention:</a:t>
            </a:r>
            <a:endParaRPr lang="en-US" dirty="0"/>
          </a:p>
          <a:p>
            <a:endParaRPr lang="en-IN" dirty="0"/>
          </a:p>
          <a:p>
            <a:r>
              <a:rPr lang="en-IN" dirty="0"/>
              <a:t>This is a Case study from Indian E-Commerce customers.</a:t>
            </a:r>
            <a:r>
              <a:rPr lang="en-US" dirty="0"/>
              <a:t> </a:t>
            </a:r>
            <a:endParaRPr lang="en-US">
              <a:ea typeface="+mn-lt"/>
              <a:cs typeface="+mn-lt"/>
            </a:endParaRPr>
          </a:p>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a:t>
            </a:r>
            <a:r>
              <a:rPr lang="en-IN" b="1" dirty="0"/>
              <a:t>- service quality, system quality, information quality, trust and net benefit</a:t>
            </a:r>
            <a:r>
              <a:rPr lang="en-IN" dirty="0"/>
              <a: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r>
              <a:rPr lang="en-US" dirty="0"/>
              <a:t> </a:t>
            </a: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95926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3F23B-A44C-4A91-B056-A250811D120E}"/>
              </a:ext>
            </a:extLst>
          </p:cNvPr>
          <p:cNvSpPr txBox="1"/>
          <p:nvPr/>
        </p:nvSpPr>
        <p:spPr>
          <a:xfrm>
            <a:off x="123646" y="109268"/>
            <a:ext cx="1195908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ea typeface="+mn-lt"/>
                <a:cs typeface="+mn-lt"/>
              </a:rPr>
              <a:t>As per said in project, Data analysis report on Customer Retention Dataset is explained   below:</a:t>
            </a:r>
            <a:r>
              <a:rPr lang="en-US" sz="2000" dirty="0">
                <a:ea typeface="+mn-lt"/>
                <a:cs typeface="+mn-lt"/>
              </a:rPr>
              <a:t> </a:t>
            </a:r>
            <a:endParaRPr lang="en-US" sz="2000"/>
          </a:p>
          <a:p>
            <a:r>
              <a:rPr lang="en-IN" sz="2000" dirty="0">
                <a:ea typeface="+mn-lt"/>
                <a:cs typeface="+mn-lt"/>
              </a:rPr>
              <a:t>First of all in Data Analysis process, we required libraries</a:t>
            </a:r>
            <a:r>
              <a:rPr lang="en-US" sz="2000" dirty="0">
                <a:ea typeface="+mn-lt"/>
                <a:cs typeface="+mn-lt"/>
              </a:rPr>
              <a:t> </a:t>
            </a:r>
            <a:endParaRPr lang="en-US" sz="2000"/>
          </a:p>
          <a:p>
            <a:r>
              <a:rPr lang="en-IN" sz="2000" dirty="0">
                <a:ea typeface="+mn-lt"/>
                <a:cs typeface="+mn-lt"/>
              </a:rPr>
              <a:t> </a:t>
            </a:r>
            <a:r>
              <a:rPr lang="en-US" sz="2000" dirty="0">
                <a:ea typeface="+mn-lt"/>
                <a:cs typeface="+mn-lt"/>
              </a:rPr>
              <a:t> </a:t>
            </a:r>
            <a:endParaRPr lang="en-US" sz="2000"/>
          </a:p>
          <a:p>
            <a:endParaRPr lang="en-IN" sz="2000" u="sng" dirty="0">
              <a:ea typeface="+mn-lt"/>
              <a:cs typeface="+mn-lt"/>
            </a:endParaRPr>
          </a:p>
          <a:p>
            <a:r>
              <a:rPr lang="en-IN" sz="2000" u="sng" dirty="0">
                <a:ea typeface="+mn-lt"/>
                <a:cs typeface="+mn-lt"/>
              </a:rPr>
              <a:t>Importing the Required Modules</a:t>
            </a:r>
            <a:r>
              <a:rPr lang="en-US" sz="2000" dirty="0">
                <a:ea typeface="+mn-lt"/>
                <a:cs typeface="+mn-lt"/>
              </a:rPr>
              <a:t> </a:t>
            </a:r>
            <a:endParaRPr lang="en-US" sz="2000"/>
          </a:p>
          <a:p>
            <a:endParaRPr lang="en-US" dirty="0">
              <a:ea typeface="+mn-lt"/>
              <a:cs typeface="+mn-lt"/>
            </a:endParaRPr>
          </a:p>
          <a:p>
            <a:r>
              <a:rPr lang="en-IN" dirty="0">
                <a:ea typeface="+mn-lt"/>
                <a:cs typeface="+mn-lt"/>
              </a:rPr>
              <a:t> </a:t>
            </a:r>
            <a:r>
              <a:rPr lang="en-US" dirty="0">
                <a:ea typeface="+mn-lt"/>
                <a:cs typeface="+mn-lt"/>
              </a:rPr>
              <a:t> </a:t>
            </a:r>
            <a:endParaRPr lang="en-US"/>
          </a:p>
          <a:p>
            <a:r>
              <a:rPr lang="en-IN" sz="2400" b="1" dirty="0">
                <a:ea typeface="+mn-lt"/>
                <a:cs typeface="+mn-lt"/>
              </a:rPr>
              <a:t>import pandas as pd</a:t>
            </a:r>
            <a:r>
              <a:rPr lang="en-US" sz="2400" dirty="0">
                <a:ea typeface="+mn-lt"/>
                <a:cs typeface="+mn-lt"/>
              </a:rPr>
              <a:t> </a:t>
            </a:r>
            <a:endParaRPr lang="en-US" sz="2400"/>
          </a:p>
          <a:p>
            <a:r>
              <a:rPr lang="en-IN" sz="2400" b="1" dirty="0">
                <a:ea typeface="+mn-lt"/>
                <a:cs typeface="+mn-lt"/>
              </a:rPr>
              <a:t>import </a:t>
            </a:r>
            <a:r>
              <a:rPr lang="en-IN" sz="2400" b="1" dirty="0" err="1">
                <a:ea typeface="+mn-lt"/>
                <a:cs typeface="+mn-lt"/>
              </a:rPr>
              <a:t>numpy</a:t>
            </a:r>
            <a:r>
              <a:rPr lang="en-IN" sz="2400" b="1" dirty="0">
                <a:ea typeface="+mn-lt"/>
                <a:cs typeface="+mn-lt"/>
              </a:rPr>
              <a:t> as np</a:t>
            </a:r>
            <a:r>
              <a:rPr lang="en-US" sz="2400" dirty="0">
                <a:ea typeface="+mn-lt"/>
                <a:cs typeface="+mn-lt"/>
              </a:rPr>
              <a:t> </a:t>
            </a:r>
            <a:endParaRPr lang="en-US" sz="2400"/>
          </a:p>
          <a:p>
            <a:r>
              <a:rPr lang="en-IN" sz="2400" b="1" dirty="0">
                <a:ea typeface="+mn-lt"/>
                <a:cs typeface="+mn-lt"/>
              </a:rPr>
              <a:t>import seaborn as </a:t>
            </a:r>
            <a:r>
              <a:rPr lang="en-IN" sz="2400" b="1" dirty="0" err="1">
                <a:ea typeface="+mn-lt"/>
                <a:cs typeface="+mn-lt"/>
              </a:rPr>
              <a:t>sns</a:t>
            </a:r>
            <a:r>
              <a:rPr lang="en-US" sz="2400" dirty="0">
                <a:ea typeface="+mn-lt"/>
                <a:cs typeface="+mn-lt"/>
              </a:rPr>
              <a:t> </a:t>
            </a:r>
            <a:endParaRPr lang="en-US" sz="2400"/>
          </a:p>
          <a:p>
            <a:r>
              <a:rPr lang="en-IN" sz="2400" b="1" dirty="0">
                <a:ea typeface="+mn-lt"/>
                <a:cs typeface="+mn-lt"/>
              </a:rPr>
              <a:t>import </a:t>
            </a:r>
            <a:r>
              <a:rPr lang="en-IN" sz="2400" b="1" dirty="0" err="1">
                <a:ea typeface="+mn-lt"/>
                <a:cs typeface="+mn-lt"/>
              </a:rPr>
              <a:t>matplotlib.pyplot</a:t>
            </a:r>
            <a:r>
              <a:rPr lang="en-IN" sz="2400" b="1" dirty="0">
                <a:ea typeface="+mn-lt"/>
                <a:cs typeface="+mn-lt"/>
              </a:rPr>
              <a:t> as </a:t>
            </a:r>
            <a:r>
              <a:rPr lang="en-IN" sz="2400" b="1" dirty="0" err="1">
                <a:ea typeface="+mn-lt"/>
                <a:cs typeface="+mn-lt"/>
              </a:rPr>
              <a:t>plt</a:t>
            </a:r>
            <a:r>
              <a:rPr lang="en-US" sz="2400" dirty="0">
                <a:ea typeface="+mn-lt"/>
                <a:cs typeface="+mn-lt"/>
              </a:rPr>
              <a:t> </a:t>
            </a:r>
            <a:endParaRPr lang="en-US" sz="2400"/>
          </a:p>
          <a:p>
            <a:r>
              <a:rPr lang="en-IN" sz="2400" b="1" dirty="0">
                <a:ea typeface="+mn-lt"/>
                <a:cs typeface="+mn-lt"/>
              </a:rPr>
              <a:t>%matplotlib inline</a:t>
            </a:r>
            <a:r>
              <a:rPr lang="en-US" sz="2400" dirty="0">
                <a:ea typeface="+mn-lt"/>
                <a:cs typeface="+mn-lt"/>
              </a:rPr>
              <a:t> </a:t>
            </a:r>
          </a:p>
        </p:txBody>
      </p:sp>
    </p:spTree>
    <p:extLst>
      <p:ext uri="{BB962C8B-B14F-4D97-AF65-F5344CB8AC3E}">
        <p14:creationId xmlns:p14="http://schemas.microsoft.com/office/powerpoint/2010/main" val="186247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419802-8161-4A9B-AD42-A034733FA86F}"/>
              </a:ext>
            </a:extLst>
          </p:cNvPr>
          <p:cNvSpPr txBox="1"/>
          <p:nvPr/>
        </p:nvSpPr>
        <p:spPr>
          <a:xfrm>
            <a:off x="209910" y="253042"/>
            <a:ext cx="1180093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ea typeface="+mn-lt"/>
                <a:cs typeface="+mn-lt"/>
              </a:rPr>
              <a:t> </a:t>
            </a:r>
            <a:r>
              <a:rPr lang="en-US" dirty="0">
                <a:ea typeface="+mn-lt"/>
                <a:cs typeface="+mn-lt"/>
              </a:rPr>
              <a:t> </a:t>
            </a:r>
            <a:endParaRPr lang="en-US"/>
          </a:p>
          <a:p>
            <a:r>
              <a:rPr lang="en-IN" dirty="0">
                <a:ea typeface="+mn-lt"/>
                <a:cs typeface="+mn-lt"/>
              </a:rPr>
              <a:t>Now we will read the Excel file</a:t>
            </a:r>
            <a:r>
              <a:rPr lang="en-US" dirty="0">
                <a:ea typeface="+mn-lt"/>
                <a:cs typeface="+mn-lt"/>
              </a:rPr>
              <a:t> </a:t>
            </a:r>
            <a:endParaRPr lang="en-US"/>
          </a:p>
          <a:p>
            <a:r>
              <a:rPr lang="en-IN" dirty="0">
                <a:ea typeface="+mn-lt"/>
                <a:cs typeface="+mn-lt"/>
              </a:rPr>
              <a:t> </a:t>
            </a:r>
            <a:r>
              <a:rPr lang="en-US" dirty="0">
                <a:ea typeface="+mn-lt"/>
                <a:cs typeface="+mn-lt"/>
              </a:rPr>
              <a:t> </a:t>
            </a:r>
            <a:endParaRPr lang="en-US"/>
          </a:p>
          <a:p>
            <a:r>
              <a:rPr lang="en-IN" b="1" dirty="0">
                <a:ea typeface="+mn-lt"/>
                <a:cs typeface="+mn-lt"/>
              </a:rPr>
              <a:t>df=</a:t>
            </a:r>
            <a:r>
              <a:rPr lang="en-IN" b="1" dirty="0" err="1">
                <a:ea typeface="+mn-lt"/>
                <a:cs typeface="+mn-lt"/>
              </a:rPr>
              <a:t>pd.read_excel</a:t>
            </a:r>
            <a:r>
              <a:rPr lang="en-IN" b="1" dirty="0">
                <a:ea typeface="+mn-lt"/>
                <a:cs typeface="+mn-lt"/>
              </a:rPr>
              <a:t>("customer_retention_dataset.xlsx")</a:t>
            </a:r>
            <a:r>
              <a:rPr lang="en-US" dirty="0">
                <a:ea typeface="+mn-lt"/>
                <a:cs typeface="+mn-lt"/>
              </a:rPr>
              <a:t> </a:t>
            </a:r>
          </a:p>
          <a:p>
            <a:r>
              <a:rPr lang="en-IN" b="1" dirty="0">
                <a:ea typeface="+mn-lt"/>
                <a:cs typeface="+mn-lt"/>
              </a:rPr>
              <a:t>df</a:t>
            </a:r>
            <a:endParaRPr lang="en-US" dirty="0">
              <a:ea typeface="+mn-lt"/>
              <a:cs typeface="+mn-lt"/>
            </a:endParaRPr>
          </a:p>
          <a:p>
            <a:endParaRPr lang="en-IN" b="1" dirty="0"/>
          </a:p>
        </p:txBody>
      </p:sp>
      <p:pic>
        <p:nvPicPr>
          <p:cNvPr id="3" name="Picture 3" descr="Graphical user interface, text, application&#10;&#10;Description automatically generated">
            <a:extLst>
              <a:ext uri="{FF2B5EF4-FFF2-40B4-BE49-F238E27FC236}">
                <a16:creationId xmlns:a16="http://schemas.microsoft.com/office/drawing/2014/main" id="{67D348CE-406C-4B67-B3CA-F9501C3F366B}"/>
              </a:ext>
            </a:extLst>
          </p:cNvPr>
          <p:cNvPicPr>
            <a:picLocks noChangeAspect="1"/>
          </p:cNvPicPr>
          <p:nvPr/>
        </p:nvPicPr>
        <p:blipFill>
          <a:blip r:embed="rId2"/>
          <a:stretch>
            <a:fillRect/>
          </a:stretch>
        </p:blipFill>
        <p:spPr>
          <a:xfrm>
            <a:off x="209910" y="1805390"/>
            <a:ext cx="10363199" cy="4886239"/>
          </a:xfrm>
          <a:prstGeom prst="rect">
            <a:avLst/>
          </a:prstGeom>
        </p:spPr>
      </p:pic>
    </p:spTree>
    <p:extLst>
      <p:ext uri="{BB962C8B-B14F-4D97-AF65-F5344CB8AC3E}">
        <p14:creationId xmlns:p14="http://schemas.microsoft.com/office/powerpoint/2010/main" val="2618797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439C7E-02F0-4559-A098-C308EA81066E}"/>
              </a:ext>
            </a:extLst>
          </p:cNvPr>
          <p:cNvSpPr txBox="1"/>
          <p:nvPr/>
        </p:nvSpPr>
        <p:spPr>
          <a:xfrm>
            <a:off x="123646" y="181155"/>
            <a:ext cx="73439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Now we will Understanding the data</a:t>
            </a:r>
            <a:r>
              <a:rPr lang="en-US" dirty="0">
                <a:ea typeface="+mn-lt"/>
                <a:cs typeface="+mn-lt"/>
              </a:rPr>
              <a:t> </a:t>
            </a:r>
            <a:endParaRPr lang="en-US"/>
          </a:p>
          <a:p>
            <a:r>
              <a:rPr lang="en-IN" dirty="0">
                <a:ea typeface="+mn-lt"/>
                <a:cs typeface="+mn-lt"/>
              </a:rPr>
              <a:t>#showing some upper columns</a:t>
            </a:r>
            <a:r>
              <a:rPr lang="en-US" dirty="0">
                <a:ea typeface="+mn-lt"/>
                <a:cs typeface="+mn-lt"/>
              </a:rPr>
              <a:t> </a:t>
            </a:r>
            <a:endParaRPr lang="en-US"/>
          </a:p>
          <a:p>
            <a:r>
              <a:rPr lang="en-IN" b="1" dirty="0" err="1">
                <a:ea typeface="+mn-lt"/>
                <a:cs typeface="+mn-lt"/>
              </a:rPr>
              <a:t>df.head</a:t>
            </a:r>
            <a:r>
              <a:rPr lang="en-IN" b="1" dirty="0">
                <a:ea typeface="+mn-lt"/>
                <a:cs typeface="+mn-lt"/>
              </a:rPr>
              <a:t>()</a:t>
            </a:r>
            <a:r>
              <a:rPr lang="en-US" dirty="0">
                <a:ea typeface="+mn-lt"/>
                <a:cs typeface="+mn-lt"/>
              </a:rPr>
              <a:t> </a:t>
            </a:r>
            <a:endParaRPr lang="en-US">
              <a:ea typeface="+mn-lt"/>
              <a:cs typeface="+mn-lt"/>
            </a:endParaRPr>
          </a:p>
          <a:p>
            <a:endParaRPr lang="en-US" dirty="0"/>
          </a:p>
          <a:p>
            <a:endParaRPr lang="en-US" dirty="0"/>
          </a:p>
        </p:txBody>
      </p:sp>
      <p:pic>
        <p:nvPicPr>
          <p:cNvPr id="3" name="Picture 3" descr="Graphical user interface, text, application, email&#10;&#10;Description automatically generated">
            <a:extLst>
              <a:ext uri="{FF2B5EF4-FFF2-40B4-BE49-F238E27FC236}">
                <a16:creationId xmlns:a16="http://schemas.microsoft.com/office/drawing/2014/main" id="{795F2205-9F51-4869-8A8E-A6FA4ACF0C35}"/>
              </a:ext>
            </a:extLst>
          </p:cNvPr>
          <p:cNvPicPr>
            <a:picLocks noChangeAspect="1"/>
          </p:cNvPicPr>
          <p:nvPr/>
        </p:nvPicPr>
        <p:blipFill>
          <a:blip r:embed="rId2"/>
          <a:stretch>
            <a:fillRect/>
          </a:stretch>
        </p:blipFill>
        <p:spPr>
          <a:xfrm>
            <a:off x="166778" y="1273428"/>
            <a:ext cx="11915953" cy="5475711"/>
          </a:xfrm>
          <a:prstGeom prst="rect">
            <a:avLst/>
          </a:prstGeom>
        </p:spPr>
      </p:pic>
    </p:spTree>
    <p:extLst>
      <p:ext uri="{BB962C8B-B14F-4D97-AF65-F5344CB8AC3E}">
        <p14:creationId xmlns:p14="http://schemas.microsoft.com/office/powerpoint/2010/main" val="343092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187C5-5469-4688-957C-51C8CDF0E4E7}"/>
              </a:ext>
            </a:extLst>
          </p:cNvPr>
          <p:cNvSpPr txBox="1"/>
          <p:nvPr/>
        </p:nvSpPr>
        <p:spPr>
          <a:xfrm>
            <a:off x="310551" y="109268"/>
            <a:ext cx="11470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#showing some lower columns</a:t>
            </a:r>
          </a:p>
          <a:p>
            <a:endParaRPr lang="en-IN" sz="1600" dirty="0"/>
          </a:p>
          <a:p>
            <a:r>
              <a:rPr lang="en-IN" sz="1600" b="1" dirty="0" err="1"/>
              <a:t>df.tail</a:t>
            </a:r>
            <a:r>
              <a:rPr lang="en-IN" sz="1600" b="1" dirty="0"/>
              <a:t>()</a:t>
            </a:r>
          </a:p>
          <a:p>
            <a:endParaRPr lang="en-IN" sz="1600" b="1" dirty="0"/>
          </a:p>
        </p:txBody>
      </p:sp>
      <p:pic>
        <p:nvPicPr>
          <p:cNvPr id="3" name="Picture 3" descr="Graphical user interface, text, application&#10;&#10;Description automatically generated">
            <a:extLst>
              <a:ext uri="{FF2B5EF4-FFF2-40B4-BE49-F238E27FC236}">
                <a16:creationId xmlns:a16="http://schemas.microsoft.com/office/drawing/2014/main" id="{CA3619E0-B45F-4C7C-81F5-75280E2F95A9}"/>
              </a:ext>
            </a:extLst>
          </p:cNvPr>
          <p:cNvPicPr>
            <a:picLocks noChangeAspect="1"/>
          </p:cNvPicPr>
          <p:nvPr/>
        </p:nvPicPr>
        <p:blipFill>
          <a:blip r:embed="rId2"/>
          <a:stretch>
            <a:fillRect/>
          </a:stretch>
        </p:blipFill>
        <p:spPr>
          <a:xfrm>
            <a:off x="152400" y="1144030"/>
            <a:ext cx="11815313" cy="5547599"/>
          </a:xfrm>
          <a:prstGeom prst="rect">
            <a:avLst/>
          </a:prstGeom>
        </p:spPr>
      </p:pic>
    </p:spTree>
    <p:extLst>
      <p:ext uri="{BB962C8B-B14F-4D97-AF65-F5344CB8AC3E}">
        <p14:creationId xmlns:p14="http://schemas.microsoft.com/office/powerpoint/2010/main" val="273741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371DC-8452-4CF9-A7B7-138BEC74FF72}"/>
              </a:ext>
            </a:extLst>
          </p:cNvPr>
          <p:cNvSpPr txBox="1"/>
          <p:nvPr/>
        </p:nvSpPr>
        <p:spPr>
          <a:xfrm>
            <a:off x="166777" y="152400"/>
            <a:ext cx="11858445"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Now we will see the shape of dataset</a:t>
            </a:r>
          </a:p>
          <a:p>
            <a:endParaRPr lang="en-IN" sz="1600" dirty="0"/>
          </a:p>
          <a:p>
            <a:r>
              <a:rPr lang="en-IN" sz="1600" b="1" dirty="0" err="1"/>
              <a:t>df.shape</a:t>
            </a:r>
          </a:p>
          <a:p>
            <a:endParaRPr lang="en-IN" sz="1600"/>
          </a:p>
          <a:p>
            <a:r>
              <a:rPr lang="en-IN" sz="1600" dirty="0">
                <a:solidFill>
                  <a:srgbClr val="000000"/>
                </a:solidFill>
                <a:latin typeface="Courier New"/>
                <a:ea typeface="Courier New"/>
                <a:cs typeface="Courier New"/>
              </a:rPr>
              <a:t>(269, 71)</a:t>
            </a:r>
          </a:p>
          <a:p>
            <a:endParaRPr lang="en-US"/>
          </a:p>
          <a:p>
            <a:endParaRPr lang="en-US" dirty="0"/>
          </a:p>
          <a:p>
            <a:r>
              <a:rPr lang="en-IN" dirty="0">
                <a:ea typeface="+mn-lt"/>
                <a:cs typeface="+mn-lt"/>
              </a:rPr>
              <a:t>There are 269 rows and  71 Columns in this Dataset.</a:t>
            </a:r>
            <a:r>
              <a:rPr lang="en-US" dirty="0">
                <a:ea typeface="+mn-lt"/>
                <a:cs typeface="+mn-lt"/>
              </a:rPr>
              <a:t> </a:t>
            </a:r>
            <a:endParaRPr lang="en-US">
              <a:ea typeface="+mn-lt"/>
              <a:cs typeface="+mn-lt"/>
            </a:endParaRPr>
          </a:p>
          <a:p>
            <a:endParaRPr lang="en-US" dirty="0"/>
          </a:p>
          <a:p>
            <a:endParaRPr lang="en-US" dirty="0"/>
          </a:p>
        </p:txBody>
      </p:sp>
    </p:spTree>
    <p:extLst>
      <p:ext uri="{BB962C8B-B14F-4D97-AF65-F5344CB8AC3E}">
        <p14:creationId xmlns:p14="http://schemas.microsoft.com/office/powerpoint/2010/main" val="143743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C0E52-5F1A-425B-AAF8-6BD16BAB6CD7}"/>
              </a:ext>
            </a:extLst>
          </p:cNvPr>
          <p:cNvSpPr txBox="1"/>
          <p:nvPr/>
        </p:nvSpPr>
        <p:spPr>
          <a:xfrm>
            <a:off x="80513" y="8626"/>
            <a:ext cx="11930332" cy="111722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dirty="0" err="1"/>
              <a:t>Df.columns</a:t>
            </a:r>
            <a:endParaRPr lang="en-US" dirty="0" err="1"/>
          </a:p>
          <a:p>
            <a:endParaRPr lang="en-IN" sz="1600" b="1" dirty="0"/>
          </a:p>
          <a:p>
            <a:r>
              <a:rPr lang="en-US" sz="1600" dirty="0"/>
              <a:t>Index(['1Gender of respondent', '2 How old are you? ',       '3 Which city do you shop online from?',       '4 What is the Pin Code of where you shop online from?',       '5 Since How Long You are Shopping Online ?',       '6 How many times you have made an online purchase in the past 1 year?',       '7 How do you access the internet while shopping on-line?',       '8 Which device do you use to access the online shopping?',       '9 What is the screen size of your mobile device?\t\t\t\t\t\t                                        ',       '10 What is the operating system (OS) of your device?\t\t\t\t                                          ',       '11 What browser do you run on your device to access the website?\t\t\t                                                          ',       '12 Which channel did you follow to arrive at your favorite online store for the first time?                                                                   ',       '13 After first visit, how do you reach the online retail store?\t\t\t\t                                                   ',       '14 How much time do you explore the e- retail store before making a purchase decision?                                                                   ',       '15 What is your preferred payment Option?\t\t\t\t\t                                                                                                                               ',       '16 How frequently do you abandon (selecting an items and leaving without making payment) your shopping cart?\t\t\t\t\t\t\t                                                   ',       '17 Why did you abandon the “Bag”, “Shopping Cart”?\t\t\t\t\t                                                                                                                                                       ',       '18 The content on the website must be easy to read and understand',       '19 Information on similar product to the one highlighted  is important for product comparison',       '20 Complete information on listed seller and product being offered is important for purchase decision.',       '21 All relevant information on listed products must be stated clearly',       '22 Ease of navigation in website', '23 Loading and processing speed',       '24 User friendly Interface of the website',       '25 Convenient Payment methods',       '26 Trust that the online retail store will fulfill its part of the transaction at the stipulated time',       '27 Empathy (readiness to assist with queries) towards the customers',       '28 Being able to guarantee the privacy of the customer',       '29 Responsiveness, availability of several communication channels (email, online rep, twitter, phone etc.)',       '30 Online shopping gives monetary benefit and discounts',       '31 Enjoyment is derived from shopping online',       '32 Shopping online is convenient and flexible',       '33 Return and replacement policy of the e-tailer is important for purchase decision',       '34 Gaining access to loyalty programs is a benefit of shopping online',       '35 Displaying quality Information on the website improves satisfaction of customers',       '36 User derive satisfaction while shopping on a good quality website or application',       '37 Net Benefit derived from shopping online can lead to users satisfaction',       '38 User satisfaction cannot exist without trust',       '39 Offering a wide variety of listed product in several category',       '40 Provision of complete and relevant product information',       '41 Monetary savings',       '42 The Convenience of patronizing the online retailer',       '43 Shopping on the website gives you the sense of adventure',       '44 Shopping on your preferred e-tailer enhances your social status',       '45 You feel gratification shopping on your favorite e-tailer',       '46 Shopping on the website helps you fulfill certain roles',       '47 Getting value for money spent',       'From the following, tick any (or all) of the online retailers you have shopped from;                                                                           ',       'Easy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'Speedy order delivery ',       'Privacy of customers’ information',       'Security of customer financial information',       'Perceived Trustworthiness',       'Presence of online assistance through multi-channel',       'Longer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       'Website is as efficient as before',       'Which of the Indian online retailer would you recommend to a friend?'],      </a:t>
            </a:r>
            <a:r>
              <a:rPr lang="en-US" sz="1600" dirty="0" err="1"/>
              <a:t>dtype</a:t>
            </a:r>
            <a:r>
              <a:rPr lang="en-US" sz="1600" dirty="0"/>
              <a:t>='object')</a:t>
            </a:r>
            <a:endParaRPr lang="en-US" dirty="0"/>
          </a:p>
        </p:txBody>
      </p:sp>
    </p:spTree>
    <p:extLst>
      <p:ext uri="{BB962C8B-B14F-4D97-AF65-F5344CB8AC3E}">
        <p14:creationId xmlns:p14="http://schemas.microsoft.com/office/powerpoint/2010/main" val="391050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4910C-628D-4DE9-8453-C564D2B63B97}"/>
              </a:ext>
            </a:extLst>
          </p:cNvPr>
          <p:cNvSpPr txBox="1"/>
          <p:nvPr/>
        </p:nvSpPr>
        <p:spPr>
          <a:xfrm>
            <a:off x="94891" y="195532"/>
            <a:ext cx="11973464" cy="19759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err="1">
                <a:ea typeface="+mn-lt"/>
                <a:cs typeface="+mn-lt"/>
              </a:rPr>
              <a:t>df.columns.values</a:t>
            </a:r>
            <a:r>
              <a:rPr lang="en-US" dirty="0">
                <a:ea typeface="+mn-lt"/>
                <a:cs typeface="+mn-lt"/>
              </a:rPr>
              <a:t> </a:t>
            </a:r>
            <a:endParaRPr lang="en-US">
              <a:latin typeface="Century Gothic" panose="020B0502020202020204"/>
            </a:endParaRPr>
          </a:p>
          <a:p>
            <a:endParaRPr lang="en-US" dirty="0">
              <a:latin typeface="Consolas"/>
            </a:endParaRPr>
          </a:p>
          <a:p>
            <a:r>
              <a:rPr lang="en-US" dirty="0">
                <a:latin typeface="Consolas"/>
              </a:rPr>
              <a:t>array(['1Gender of respondent', '2 How old are you? ',       '3 Which city do you shop online from?',       '4 What is the Pin Code of where you shop online from?',       '5 Since How Long You are Shopping Online ?',       '6 How many times you have made an online purchase in the past 1 year?',       '7 How do you access the internet while shopping on-line?',       '8 Which device do you use to access the online shopping?',       '9 What is the screen size of your mobile device?\t\t\t\t\t\t                                        ',       '10 What is the operating system (OS) of your device?\t\t\t\t                                          ',       '11 What browser do you run on your device to access the website?\t\t\t                                                          ',       '12 Which channel did you follow to arrive at your favorite online store for the first time?                                                                   ',       '13 After first visit, how do you reach the online retail store?\t\t\t\t                                                   ',       '14 How much time do you explore the e- retail store before making a purchase decision?                                                                   ',       '15 What is your preferred payment Option?\t\t\t\t\t                                                                                                                               ',       '16 How frequently do you abandon (selecting an items and leaving without making payment) your shopping cart?\t\t\t\t\t\t\t                                                   ',       '17 Why did you abandon the “Bag”, “Shopping Cart”?\t\t\t\t\t                                                                                                                                                       ',       '18 The content on the website must be easy to read and understand',       '19 Information on similar product to the one highlighted  is important for product comparison',       '20 Complete information on listed seller and product being offered is important for purchase decision.',       '21 All relevant information on listed products must be stated clearly',       '22 Ease of navigation in website',       '23 Loading and processing speed',       '24 User friendly Interface of the website',       '25 Convenient Payment methods',       '26 Trust that the online retail store will fulfill its part of the transaction at the stipulated time',       '27 Empathy (readiness to assist with queries) towards the customers',       '28 Being able to guarantee the privacy of the customer',       '29 Responsiveness, availability of several communication channels (email, online rep, twitter, phone etc.)',       '30 Online shopping gives monetary benefit and discounts',       '31 Enjoyment is derived from shopping online',       '32 Shopping online is convenient and flexible',       '33 Return and replacement policy of the e-tailer is important for purchase decision',       '34 Gaining access to loyalty programs is a benefit of shopping online',       '35 Displaying quality Information on the website improves satisfaction of customers',       '36 User derive satisfaction while shopping on a good quality website or application',       '37 Net Benefit derived from shopping online can lead to users satisfaction',       '38 User satisfaction cannot exist without trust',       '39 Offering a wide variety of listed product in several category',       '40 Provision of complete and relevant product information',       '41 Monetary savings',       '42 The Convenience of patronizing the online retailer',       '43 Shopping on the website gives you the sense of adventure',       '44 Shopping on your preferred e-tailer enhances your social status',       '45 You feel gratification shopping on your favorite e-tailer',       '46 Shopping on the website helps you fulfill certain roles',       '47 Getting value for money spent',       'From the following, tick any (or all) of the online retailers you have shopped from;                                                                           ',       'Easy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'Speedy order delivery ', 'Privacy of customers’ information',       'Security of customer financial information',       'Perceived Trustworthiness',       'Presence of online assistance through multi-channel',       'Longer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       'Website is as efficient as before',       'Which of the Indian online retailer would you recommend to a friend?'],      </a:t>
            </a:r>
            <a:r>
              <a:rPr lang="en-US" dirty="0" err="1">
                <a:latin typeface="Consolas"/>
              </a:rPr>
              <a:t>dtype</a:t>
            </a:r>
            <a:r>
              <a:rPr lang="en-US" dirty="0">
                <a:latin typeface="Consolas"/>
              </a:rPr>
              <a:t>=object)
</a:t>
            </a:r>
            <a:endParaRPr lang="en-US"/>
          </a:p>
          <a:p>
            <a:r>
              <a:rPr lang="en-IN" dirty="0">
                <a:latin typeface="Consolas"/>
              </a:rPr>
              <a:t> </a:t>
            </a:r>
            <a:r>
              <a:rPr lang="en-US" dirty="0">
                <a:latin typeface="Consolas"/>
              </a:rPr>
              <a:t>
</a:t>
            </a:r>
            <a:endParaRPr lang="en-US" dirty="0"/>
          </a:p>
        </p:txBody>
      </p:sp>
    </p:spTree>
    <p:extLst>
      <p:ext uri="{BB962C8B-B14F-4D97-AF65-F5344CB8AC3E}">
        <p14:creationId xmlns:p14="http://schemas.microsoft.com/office/powerpoint/2010/main" val="1083149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Customer Retention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327</cp:revision>
  <dcterms:created xsi:type="dcterms:W3CDTF">2021-05-24T11:16:15Z</dcterms:created>
  <dcterms:modified xsi:type="dcterms:W3CDTF">2021-05-24T12:10:29Z</dcterms:modified>
</cp:coreProperties>
</file>