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791890-5385-49E8-B93C-DAAF96D3F4E6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22E842B-4D4B-4977-B91A-2C38DE0853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7187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Submitted by:</a:t>
            </a:r>
          </a:p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Team Name</a:t>
            </a:r>
            <a:r>
              <a:rPr lang="en-IN" i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Debuggers</a:t>
            </a:r>
          </a:p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Shefali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Goyal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[Team Leader]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Shriyansh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Sharma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IN" dirty="0" err="1" smtClean="0">
                <a:solidFill>
                  <a:schemeClr val="bg2">
                    <a:lumMod val="10000"/>
                  </a:schemeClr>
                </a:solidFill>
              </a:rPr>
              <a:t>Saumya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 Singh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Method Trace Analyser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>
            <a:noAutofit/>
          </a:bodyPr>
          <a:lstStyle/>
          <a:p>
            <a:r>
              <a:rPr lang="en-IN" sz="2800" b="1" i="1" dirty="0" smtClean="0">
                <a:solidFill>
                  <a:schemeClr val="accent3">
                    <a:lumMod val="50000"/>
                  </a:schemeClr>
                </a:solidFill>
              </a:rPr>
              <a:t>Instructions for button ”rerun code 1” &amp;showing trace file as well as graphical analysis:--</a:t>
            </a:r>
            <a:endParaRPr lang="en-US" sz="28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617" name="Rounded Rectangle 37"/>
          <p:cNvSpPr>
            <a:spLocks noChangeArrowheads="1"/>
          </p:cNvSpPr>
          <p:nvPr/>
        </p:nvSpPr>
        <p:spPr bwMode="auto">
          <a:xfrm>
            <a:off x="642910" y="2500306"/>
            <a:ext cx="18669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Run a Factorial Code using recursion with input creating exception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40"/>
          <p:cNvSpPr>
            <a:spLocks noChangeArrowheads="1"/>
          </p:cNvSpPr>
          <p:nvPr/>
        </p:nvSpPr>
        <p:spPr bwMode="auto">
          <a:xfrm>
            <a:off x="4071934" y="1643050"/>
            <a:ext cx="1638300" cy="457200"/>
          </a:xfrm>
          <a:prstGeom prst="rect">
            <a:avLst/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Log2.java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5" name="Rectangle 38"/>
          <p:cNvSpPr>
            <a:spLocks noChangeArrowheads="1"/>
          </p:cNvSpPr>
          <p:nvPr/>
        </p:nvSpPr>
        <p:spPr bwMode="auto">
          <a:xfrm>
            <a:off x="6929454" y="2285992"/>
            <a:ext cx="1552575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Log3.java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4" name="Rectangle 39"/>
          <p:cNvSpPr>
            <a:spLocks noChangeArrowheads="1"/>
          </p:cNvSpPr>
          <p:nvPr/>
        </p:nvSpPr>
        <p:spPr bwMode="auto">
          <a:xfrm>
            <a:off x="6858016" y="1428736"/>
            <a:ext cx="1504950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Graph.java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3" name="Oval 35"/>
          <p:cNvSpPr>
            <a:spLocks noChangeArrowheads="1"/>
          </p:cNvSpPr>
          <p:nvPr/>
        </p:nvSpPr>
        <p:spPr bwMode="auto">
          <a:xfrm>
            <a:off x="5072066" y="3286124"/>
            <a:ext cx="1447800" cy="1133475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“open trace file”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ibutton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Flowchart: Data 36"/>
          <p:cNvSpPr>
            <a:spLocks noChangeArrowheads="1"/>
          </p:cNvSpPr>
          <p:nvPr/>
        </p:nvSpPr>
        <p:spPr bwMode="auto">
          <a:xfrm>
            <a:off x="500034" y="3643314"/>
            <a:ext cx="2152650" cy="762000"/>
          </a:xfrm>
          <a:prstGeom prst="flowChartInputOutput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input in popup window and click “OK”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21" name="Flowchart: Data 31"/>
          <p:cNvSpPr>
            <a:spLocks noChangeArrowheads="1"/>
          </p:cNvSpPr>
          <p:nvPr/>
        </p:nvSpPr>
        <p:spPr bwMode="auto">
          <a:xfrm>
            <a:off x="4357686" y="5072074"/>
            <a:ext cx="4572000" cy="1062039"/>
          </a:xfrm>
          <a:prstGeom prst="flowChartInputOutput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 the “execptions.log” trace file from browse menu:-C:\Users\Lenovo\eclipse\java-photon-2\eclipse\ibm\src\ibm\execptions.log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20" name="Rounded Rectangle 32"/>
          <p:cNvSpPr>
            <a:spLocks noChangeArrowheads="1"/>
          </p:cNvSpPr>
          <p:nvPr/>
        </p:nvSpPr>
        <p:spPr bwMode="auto">
          <a:xfrm>
            <a:off x="2143108" y="5214950"/>
            <a:ext cx="176212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 the contents of trace file in text field area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Rounded Rectangle 34"/>
          <p:cNvSpPr>
            <a:spLocks noChangeArrowheads="1"/>
          </p:cNvSpPr>
          <p:nvPr/>
        </p:nvSpPr>
        <p:spPr bwMode="auto">
          <a:xfrm>
            <a:off x="2928926" y="3286124"/>
            <a:ext cx="1800225" cy="1209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shows the graphical representation of code- includes “execution time, performance, error, exception, line of code”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Down Arrow 66"/>
          <p:cNvSpPr>
            <a:spLocks noChangeArrowheads="1"/>
          </p:cNvSpPr>
          <p:nvPr/>
        </p:nvSpPr>
        <p:spPr bwMode="auto">
          <a:xfrm>
            <a:off x="1357290" y="3429000"/>
            <a:ext cx="209550" cy="219075"/>
          </a:xfrm>
          <a:prstGeom prst="downArrow">
            <a:avLst>
              <a:gd name="adj1" fmla="val 50000"/>
              <a:gd name="adj2" fmla="val 4999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Down Arrow 67"/>
          <p:cNvSpPr>
            <a:spLocks noChangeArrowheads="1"/>
          </p:cNvSpPr>
          <p:nvPr/>
        </p:nvSpPr>
        <p:spPr bwMode="auto">
          <a:xfrm>
            <a:off x="1500166" y="2285992"/>
            <a:ext cx="171450" cy="209550"/>
          </a:xfrm>
          <a:prstGeom prst="downArrow">
            <a:avLst>
              <a:gd name="adj1" fmla="val 50000"/>
              <a:gd name="adj2" fmla="val 4999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Right Arrow 68"/>
          <p:cNvSpPr>
            <a:spLocks noChangeArrowheads="1"/>
          </p:cNvSpPr>
          <p:nvPr/>
        </p:nvSpPr>
        <p:spPr bwMode="auto">
          <a:xfrm>
            <a:off x="2571736" y="3714752"/>
            <a:ext cx="333375" cy="161925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ight Arrow 69"/>
          <p:cNvSpPr>
            <a:spLocks noChangeArrowheads="1"/>
          </p:cNvSpPr>
          <p:nvPr/>
        </p:nvSpPr>
        <p:spPr bwMode="auto">
          <a:xfrm>
            <a:off x="4786314" y="3714752"/>
            <a:ext cx="219075" cy="2476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Right Arrow 70"/>
          <p:cNvSpPr>
            <a:spLocks noChangeArrowheads="1"/>
          </p:cNvSpPr>
          <p:nvPr/>
        </p:nvSpPr>
        <p:spPr bwMode="auto">
          <a:xfrm>
            <a:off x="6643702" y="3714752"/>
            <a:ext cx="209550" cy="209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Down Arrow 71"/>
          <p:cNvSpPr>
            <a:spLocks noChangeArrowheads="1"/>
          </p:cNvSpPr>
          <p:nvPr/>
        </p:nvSpPr>
        <p:spPr bwMode="auto">
          <a:xfrm>
            <a:off x="7429520" y="4643446"/>
            <a:ext cx="333375" cy="22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9" name="Left Arrow 72"/>
          <p:cNvSpPr>
            <a:spLocks noChangeArrowheads="1"/>
          </p:cNvSpPr>
          <p:nvPr/>
        </p:nvSpPr>
        <p:spPr bwMode="auto">
          <a:xfrm>
            <a:off x="4000496" y="5500702"/>
            <a:ext cx="476250" cy="2381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Straight Arrow Connector 11"/>
          <p:cNvSpPr>
            <a:spLocks noChangeShapeType="1"/>
          </p:cNvSpPr>
          <p:nvPr/>
        </p:nvSpPr>
        <p:spPr bwMode="auto">
          <a:xfrm>
            <a:off x="2357422" y="1785926"/>
            <a:ext cx="1714512" cy="71438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Straight Arrow Connector 13"/>
          <p:cNvSpPr>
            <a:spLocks noChangeShapeType="1"/>
          </p:cNvSpPr>
          <p:nvPr/>
        </p:nvSpPr>
        <p:spPr bwMode="auto">
          <a:xfrm flipV="1">
            <a:off x="5643570" y="1571611"/>
            <a:ext cx="1143008" cy="3524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" name="Straight Arrow Connector 20"/>
          <p:cNvSpPr>
            <a:spLocks noChangeShapeType="1"/>
          </p:cNvSpPr>
          <p:nvPr/>
        </p:nvSpPr>
        <p:spPr bwMode="auto">
          <a:xfrm>
            <a:off x="5572132" y="2000240"/>
            <a:ext cx="1285884" cy="571504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8" name="Straight Connector 25"/>
          <p:cNvSpPr>
            <a:spLocks noChangeShapeType="1"/>
          </p:cNvSpPr>
          <p:nvPr/>
        </p:nvSpPr>
        <p:spPr bwMode="auto">
          <a:xfrm flipV="1">
            <a:off x="857224" y="6416695"/>
            <a:ext cx="7467600" cy="45719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34" name="Oval 41"/>
          <p:cNvSpPr>
            <a:spLocks noChangeArrowheads="1"/>
          </p:cNvSpPr>
          <p:nvPr/>
        </p:nvSpPr>
        <p:spPr bwMode="auto">
          <a:xfrm>
            <a:off x="857224" y="1214422"/>
            <a:ext cx="1533525" cy="1066800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Click on Button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“Rerun Code 1”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58016" y="3357562"/>
            <a:ext cx="1500198" cy="1143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shows the file chooser window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 smtClean="0">
                <a:solidFill>
                  <a:schemeClr val="tx2">
                    <a:lumMod val="50000"/>
                  </a:schemeClr>
                </a:solidFill>
              </a:rPr>
              <a:t>Instructions for button ”rerun code 2” &amp;showing trace file as well as graphical analysis:--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643" name="Rounded Rectangle 49"/>
          <p:cNvSpPr>
            <a:spLocks noChangeArrowheads="1"/>
          </p:cNvSpPr>
          <p:nvPr/>
        </p:nvSpPr>
        <p:spPr bwMode="auto">
          <a:xfrm>
            <a:off x="1000100" y="3000372"/>
            <a:ext cx="18669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Run a Factorial Code using for loop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42" name="Rectangle 52"/>
          <p:cNvSpPr>
            <a:spLocks noChangeArrowheads="1"/>
          </p:cNvSpPr>
          <p:nvPr/>
        </p:nvSpPr>
        <p:spPr bwMode="auto">
          <a:xfrm>
            <a:off x="4286248" y="2000240"/>
            <a:ext cx="1638300" cy="457200"/>
          </a:xfrm>
          <a:prstGeom prst="rect">
            <a:avLst/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Main2.java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41" name="Rectangle 50"/>
          <p:cNvSpPr>
            <a:spLocks noChangeArrowheads="1"/>
          </p:cNvSpPr>
          <p:nvPr/>
        </p:nvSpPr>
        <p:spPr bwMode="auto">
          <a:xfrm>
            <a:off x="7000892" y="2428868"/>
            <a:ext cx="1552575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Log4.java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40" name="Rectangle 51"/>
          <p:cNvSpPr>
            <a:spLocks noChangeArrowheads="1"/>
          </p:cNvSpPr>
          <p:nvPr/>
        </p:nvSpPr>
        <p:spPr bwMode="auto">
          <a:xfrm>
            <a:off x="7000892" y="1500174"/>
            <a:ext cx="1504950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Graph.java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9" name="Oval 47"/>
          <p:cNvSpPr>
            <a:spLocks noChangeArrowheads="1"/>
          </p:cNvSpPr>
          <p:nvPr/>
        </p:nvSpPr>
        <p:spPr bwMode="auto">
          <a:xfrm>
            <a:off x="3357554" y="4143380"/>
            <a:ext cx="1457325" cy="1104900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“open trace file” </a:t>
            </a:r>
            <a:r>
              <a:rPr lang="en-US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button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7" name="Flowchart: Data 43"/>
          <p:cNvSpPr>
            <a:spLocks noChangeArrowheads="1"/>
          </p:cNvSpPr>
          <p:nvPr/>
        </p:nvSpPr>
        <p:spPr bwMode="auto">
          <a:xfrm>
            <a:off x="7072330" y="4071942"/>
            <a:ext cx="1800225" cy="1152525"/>
          </a:xfrm>
          <a:prstGeom prst="flowChartInputOutput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 the “execptions.log” trace file from browse menu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6" name="Rounded Rectangle 44"/>
          <p:cNvSpPr>
            <a:spLocks noChangeArrowheads="1"/>
          </p:cNvSpPr>
          <p:nvPr/>
        </p:nvSpPr>
        <p:spPr bwMode="auto">
          <a:xfrm>
            <a:off x="6858016" y="5715016"/>
            <a:ext cx="176212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 the contents of trace file in text field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5" name="Rounded Rectangle 46"/>
          <p:cNvSpPr>
            <a:spLocks noChangeArrowheads="1"/>
          </p:cNvSpPr>
          <p:nvPr/>
        </p:nvSpPr>
        <p:spPr bwMode="auto">
          <a:xfrm>
            <a:off x="1071538" y="4143380"/>
            <a:ext cx="1800225" cy="1209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shows the graphical representation of code- includes “execution time, performance, error, exception, line of code”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4" name="Down Arrow 73"/>
          <p:cNvSpPr>
            <a:spLocks noChangeArrowheads="1"/>
          </p:cNvSpPr>
          <p:nvPr/>
        </p:nvSpPr>
        <p:spPr bwMode="auto">
          <a:xfrm>
            <a:off x="1857356" y="2786058"/>
            <a:ext cx="257175" cy="2000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Down Arrow 74"/>
          <p:cNvSpPr>
            <a:spLocks noChangeArrowheads="1"/>
          </p:cNvSpPr>
          <p:nvPr/>
        </p:nvSpPr>
        <p:spPr bwMode="auto">
          <a:xfrm>
            <a:off x="1785918" y="3929066"/>
            <a:ext cx="342900" cy="1714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Right Arrow 75"/>
          <p:cNvSpPr>
            <a:spLocks noChangeArrowheads="1"/>
          </p:cNvSpPr>
          <p:nvPr/>
        </p:nvSpPr>
        <p:spPr bwMode="auto">
          <a:xfrm>
            <a:off x="3000364" y="4643446"/>
            <a:ext cx="295275" cy="1905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Right Arrow 76"/>
          <p:cNvSpPr>
            <a:spLocks noChangeArrowheads="1"/>
          </p:cNvSpPr>
          <p:nvPr/>
        </p:nvSpPr>
        <p:spPr bwMode="auto">
          <a:xfrm>
            <a:off x="4857752" y="4572008"/>
            <a:ext cx="219075" cy="1905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ight Arrow 77"/>
          <p:cNvSpPr>
            <a:spLocks noChangeArrowheads="1"/>
          </p:cNvSpPr>
          <p:nvPr/>
        </p:nvSpPr>
        <p:spPr bwMode="auto">
          <a:xfrm>
            <a:off x="6786578" y="4500570"/>
            <a:ext cx="266700" cy="1905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Down Arrow 78"/>
          <p:cNvSpPr>
            <a:spLocks noChangeArrowheads="1"/>
          </p:cNvSpPr>
          <p:nvPr/>
        </p:nvSpPr>
        <p:spPr bwMode="auto">
          <a:xfrm>
            <a:off x="7572396" y="5286388"/>
            <a:ext cx="219075" cy="4381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Straight Arrow Connector 21"/>
          <p:cNvSpPr>
            <a:spLocks noChangeShapeType="1"/>
          </p:cNvSpPr>
          <p:nvPr/>
        </p:nvSpPr>
        <p:spPr bwMode="auto">
          <a:xfrm>
            <a:off x="2643174" y="2214553"/>
            <a:ext cx="1643074" cy="4571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Straight Arrow Connector 22"/>
          <p:cNvSpPr>
            <a:spLocks noChangeShapeType="1"/>
          </p:cNvSpPr>
          <p:nvPr/>
        </p:nvSpPr>
        <p:spPr bwMode="auto">
          <a:xfrm flipV="1">
            <a:off x="5929322" y="1857363"/>
            <a:ext cx="1071570" cy="22860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Straight Arrow Connector 23"/>
          <p:cNvSpPr>
            <a:spLocks noChangeShapeType="1"/>
          </p:cNvSpPr>
          <p:nvPr/>
        </p:nvSpPr>
        <p:spPr bwMode="auto">
          <a:xfrm>
            <a:off x="5929322" y="2214554"/>
            <a:ext cx="1014413" cy="64770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5" name="Straight Connector 26"/>
          <p:cNvSpPr>
            <a:spLocks noChangeShapeType="1"/>
          </p:cNvSpPr>
          <p:nvPr/>
        </p:nvSpPr>
        <p:spPr bwMode="auto">
          <a:xfrm flipV="1">
            <a:off x="785786" y="6500834"/>
            <a:ext cx="7524750" cy="349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55" name="Oval 53"/>
          <p:cNvSpPr>
            <a:spLocks noChangeArrowheads="1"/>
          </p:cNvSpPr>
          <p:nvPr/>
        </p:nvSpPr>
        <p:spPr bwMode="auto">
          <a:xfrm>
            <a:off x="1214414" y="1643050"/>
            <a:ext cx="1457325" cy="1066800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Click on Button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“Run Code 2”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43504" y="4000504"/>
            <a:ext cx="1500198" cy="1143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shows the file chooser window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952500"/>
            <a:ext cx="7772400" cy="119061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Elephant" pitchFamily="18" charset="0"/>
              </a:rPr>
              <a:t>Project outcomes/results:-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Elephant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9577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project will display a GUI application for method tracing.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project will surely be helpful in saving a lot of time in  analyzing and debugging a code. It will give us a graphical representation which will be the proof of analyzed code and will show us the performance of the code, the line of code, execution time, errors and exceptions if any.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While execution of the code trace file will be generated itself showing: Date, Time, Line Number, Class/Method Name, the output at each input in code, exceptions and  errors if any, total execution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214422"/>
            <a:ext cx="7772400" cy="1571636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chemeClr val="accent2">
                    <a:lumMod val="75000"/>
                  </a:schemeClr>
                </a:solidFill>
                <a:latin typeface="Elephant" pitchFamily="18" charset="0"/>
              </a:rPr>
              <a:t>Advantages:--</a:t>
            </a:r>
            <a:r>
              <a:rPr lang="en-IN" sz="2700" b="1" i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27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700" b="1" i="1" dirty="0" smtClean="0">
                <a:solidFill>
                  <a:schemeClr val="accent2">
                    <a:lumMod val="75000"/>
                  </a:schemeClr>
                </a:solidFill>
              </a:rPr>
              <a:t>This application is used to assist developer in debugging code and reduce the analysis time. Method tracing is most commonly used method to identify problems (post mortem debugging)</a:t>
            </a:r>
            <a:r>
              <a:rPr lang="en-US" sz="2700" b="1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81458"/>
          </a:xfrm>
        </p:spPr>
        <p:txBody>
          <a:bodyPr>
            <a:normAutofit fontScale="85000" lnSpcReduction="10000"/>
          </a:bodyPr>
          <a:lstStyle/>
          <a:p>
            <a:r>
              <a:rPr lang="en-IN" sz="2800" u="sng" dirty="0" smtClean="0">
                <a:solidFill>
                  <a:schemeClr val="accent1">
                    <a:lumMod val="50000"/>
                  </a:schemeClr>
                </a:solidFill>
                <a:latin typeface="Elephant" pitchFamily="18" charset="0"/>
              </a:rPr>
              <a:t>Graphical representation: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Elephant" pitchFamily="18" charset="0"/>
            </a:endParaRP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The Graph thus generated will be the proof of the analysed code and will show us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of the code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Line of Code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Execution Time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Error or not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Exception or not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u="sng" dirty="0" smtClean="0">
                <a:solidFill>
                  <a:schemeClr val="accent1">
                    <a:lumMod val="50000"/>
                  </a:schemeClr>
                </a:solidFill>
                <a:latin typeface="Elephant" pitchFamily="18" charset="0"/>
              </a:rPr>
              <a:t>Trace file: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Elephant" pitchFamily="18" charset="0"/>
            </a:endParaRP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While execution of code, trace file will be generated by itself showing:- Date, Time, line number, class/method name, the output at each input in code(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:- in loop etc), and the exceptions /errors occur if any, total execution time.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500174"/>
            <a:ext cx="7772400" cy="1362075"/>
          </a:xfrm>
        </p:spPr>
        <p:txBody>
          <a:bodyPr>
            <a:normAutofit fontScale="90000"/>
          </a:bodyPr>
          <a:lstStyle/>
          <a:p>
            <a:pPr lvl="0"/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  <a:latin typeface="Elephant" pitchFamily="18" charset="0"/>
              </a:rPr>
              <a:t>Technical details:-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Language:- 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b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:-  Java AWT, Java Swing</a:t>
            </a:r>
            <a:b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Libraries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700" b="1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Jfreechart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Jcommon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log4j</a:t>
            </a:r>
            <a:b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Eclipse Photon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10020"/>
          </a:xfrm>
        </p:spPr>
        <p:txBody>
          <a:bodyPr>
            <a:normAutofit fontScale="92500" lnSpcReduction="10000"/>
          </a:bodyPr>
          <a:lstStyle/>
          <a:p>
            <a:r>
              <a:rPr lang="en-IN" sz="3200" b="1" i="1" dirty="0" smtClean="0">
                <a:solidFill>
                  <a:schemeClr val="accent2">
                    <a:lumMod val="50000"/>
                  </a:schemeClr>
                </a:solidFill>
              </a:rPr>
              <a:t>References:--</a:t>
            </a:r>
          </a:p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Internet</a:t>
            </a:r>
          </a:p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</a:rPr>
              <a:t>head first java book</a:t>
            </a:r>
          </a:p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THANK YOU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7772400" cy="1362075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Elephant" pitchFamily="18" charset="0"/>
              </a:rPr>
              <a:t>Problem Statement:-</a:t>
            </a:r>
            <a:endParaRPr lang="en-US" sz="5400" dirty="0">
              <a:latin typeface="Elephan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243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challenge is aimed at developing an application to assist developers in debugging code. Method tracing is one of the commonly used post-mortem diagnostic methods to identify problems. It consists of timestamp of entry and exit points for each method invocation. They may also contain stack-trace for each invocation. Depending upon the time for which trace data is collected, the file-size for these traces can be huge. Parsing them manually is a time-consuming and error-prone task.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7772400" cy="1362075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Elephant" pitchFamily="18" charset="0"/>
              </a:rPr>
              <a:t>Problem Description:-</a:t>
            </a:r>
            <a:endParaRPr lang="en-US" sz="4800" dirty="0">
              <a:latin typeface="Elephan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1672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For post-mortem debugging, method trace is one of the reliable options. For example, in case of hang / performance related issues - The time taken for each method invocation becomes a key factor. Number of method invocations can be another clue. In case of functional issues – Change in code-flow / Stack-trace. Gathering and comparing these data is time-consuming and prone to human error. The challenge is to create an application to aid developers in debugging Java method trace files.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We have developed a Java based GUI application which can parse and compare multiple method trace files. The primary goals would be to,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 Compare two trace files: one from failing and passing case each and find out the anomaly.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 Parse one or more trace file and suggest anomalies - I.e. Flag methods which are not completing their execution / Taking longer to execute. This will be helpful in addressing hang and performance related problems.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Parse one or more trace files and create a tabular and graphical view for the number of times each method is invoked. Comparative view in case of multiple files. 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Compare code-flow and stack trace for failing and passing case and find anomalies.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1"/>
          <p:cNvSpPr>
            <a:spLocks noChangeArrowheads="1"/>
          </p:cNvSpPr>
          <p:nvPr/>
        </p:nvSpPr>
        <p:spPr bwMode="auto">
          <a:xfrm>
            <a:off x="1214414" y="714356"/>
            <a:ext cx="3000375" cy="40957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Methodtrace.java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Oval 2"/>
          <p:cNvSpPr>
            <a:spLocks noChangeArrowheads="1"/>
          </p:cNvSpPr>
          <p:nvPr/>
        </p:nvSpPr>
        <p:spPr bwMode="auto">
          <a:xfrm>
            <a:off x="1714480" y="1571612"/>
            <a:ext cx="1400175" cy="1009650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Button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“Run Code 1”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ounded Rectangle 5"/>
          <p:cNvSpPr>
            <a:spLocks noChangeArrowheads="1"/>
          </p:cNvSpPr>
          <p:nvPr/>
        </p:nvSpPr>
        <p:spPr bwMode="auto">
          <a:xfrm>
            <a:off x="1285852" y="2928934"/>
            <a:ext cx="18669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Run a Factorial Code using recursion with smaller input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8"/>
          <p:cNvSpPr>
            <a:spLocks noChangeArrowheads="1"/>
          </p:cNvSpPr>
          <p:nvPr/>
        </p:nvSpPr>
        <p:spPr bwMode="auto">
          <a:xfrm>
            <a:off x="4286248" y="1857364"/>
            <a:ext cx="1638300" cy="457200"/>
          </a:xfrm>
          <a:prstGeom prst="rect">
            <a:avLst/>
          </a:prstGeom>
          <a:solidFill>
            <a:srgbClr val="5B9BD5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Log2.java file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Rectangle 10"/>
          <p:cNvSpPr>
            <a:spLocks noChangeArrowheads="1"/>
          </p:cNvSpPr>
          <p:nvPr/>
        </p:nvSpPr>
        <p:spPr bwMode="auto">
          <a:xfrm>
            <a:off x="7143768" y="2285992"/>
            <a:ext cx="1552575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Log3.java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12"/>
          <p:cNvSpPr>
            <a:spLocks noChangeArrowheads="1"/>
          </p:cNvSpPr>
          <p:nvPr/>
        </p:nvSpPr>
        <p:spPr bwMode="auto">
          <a:xfrm>
            <a:off x="7215206" y="1214422"/>
            <a:ext cx="1504950" cy="4762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Graph.java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Oval 14"/>
          <p:cNvSpPr>
            <a:spLocks noChangeArrowheads="1"/>
          </p:cNvSpPr>
          <p:nvPr/>
        </p:nvSpPr>
        <p:spPr bwMode="auto">
          <a:xfrm>
            <a:off x="5643570" y="3857628"/>
            <a:ext cx="1457325" cy="1000125"/>
          </a:xfrm>
          <a:prstGeom prst="ellipse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“open trace file” </a:t>
            </a:r>
            <a:r>
              <a:rPr lang="en-US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button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Flowchart: Data 16"/>
          <p:cNvSpPr>
            <a:spLocks noChangeArrowheads="1"/>
          </p:cNvSpPr>
          <p:nvPr/>
        </p:nvSpPr>
        <p:spPr bwMode="auto">
          <a:xfrm>
            <a:off x="1142976" y="4071942"/>
            <a:ext cx="2152650" cy="866775"/>
          </a:xfrm>
          <a:prstGeom prst="flowChartInputOutput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smaller input in popup window and click “OK”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Flowchart: Data 17"/>
          <p:cNvSpPr>
            <a:spLocks noChangeArrowheads="1"/>
          </p:cNvSpPr>
          <p:nvPr/>
        </p:nvSpPr>
        <p:spPr bwMode="auto">
          <a:xfrm>
            <a:off x="4429124" y="5429264"/>
            <a:ext cx="4419600" cy="847725"/>
          </a:xfrm>
          <a:prstGeom prst="flowChartInputOutput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 the “execptions.log” trace file from browse menu:-C:\Users\Lenovo\eclipse\java-photon-2\eclipse\ibm\src\ibm\execptions.log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ounded Rectangle 18"/>
          <p:cNvSpPr>
            <a:spLocks noChangeArrowheads="1"/>
          </p:cNvSpPr>
          <p:nvPr/>
        </p:nvSpPr>
        <p:spPr bwMode="auto">
          <a:xfrm>
            <a:off x="2285984" y="5643578"/>
            <a:ext cx="176212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 the contents of trace file in text field area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ounded Rectangle 19"/>
          <p:cNvSpPr>
            <a:spLocks noChangeArrowheads="1"/>
          </p:cNvSpPr>
          <p:nvPr/>
        </p:nvSpPr>
        <p:spPr bwMode="auto">
          <a:xfrm>
            <a:off x="3571868" y="3786190"/>
            <a:ext cx="1800225" cy="1209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shows the graphical representation of code- includes “execution time, performance, error, exception, line of code”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Down Arrow 56"/>
          <p:cNvSpPr>
            <a:spLocks noChangeArrowheads="1"/>
          </p:cNvSpPr>
          <p:nvPr/>
        </p:nvSpPr>
        <p:spPr bwMode="auto">
          <a:xfrm>
            <a:off x="2285984" y="1142984"/>
            <a:ext cx="266700" cy="438150"/>
          </a:xfrm>
          <a:prstGeom prst="down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454545"/>
              </a:gs>
              <a:gs pos="5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Down Arrow 58"/>
          <p:cNvSpPr>
            <a:spLocks noChangeArrowheads="1"/>
          </p:cNvSpPr>
          <p:nvPr/>
        </p:nvSpPr>
        <p:spPr bwMode="auto">
          <a:xfrm>
            <a:off x="2214546" y="2643182"/>
            <a:ext cx="266700" cy="295275"/>
          </a:xfrm>
          <a:prstGeom prst="downArrow">
            <a:avLst>
              <a:gd name="adj1" fmla="val 50000"/>
              <a:gd name="adj2" fmla="val 50001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Down Arrow 59"/>
          <p:cNvSpPr>
            <a:spLocks noChangeArrowheads="1"/>
          </p:cNvSpPr>
          <p:nvPr/>
        </p:nvSpPr>
        <p:spPr bwMode="auto">
          <a:xfrm>
            <a:off x="2071670" y="3857628"/>
            <a:ext cx="247650" cy="2000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Right Arrow 60"/>
          <p:cNvSpPr>
            <a:spLocks noChangeArrowheads="1"/>
          </p:cNvSpPr>
          <p:nvPr/>
        </p:nvSpPr>
        <p:spPr bwMode="auto">
          <a:xfrm>
            <a:off x="3214678" y="4286256"/>
            <a:ext cx="352425" cy="17145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ight Arrow 61"/>
          <p:cNvSpPr>
            <a:spLocks noChangeArrowheads="1"/>
          </p:cNvSpPr>
          <p:nvPr/>
        </p:nvSpPr>
        <p:spPr bwMode="auto">
          <a:xfrm>
            <a:off x="5429256" y="4286256"/>
            <a:ext cx="152400" cy="104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ight Arrow 62"/>
          <p:cNvSpPr>
            <a:spLocks noChangeArrowheads="1"/>
          </p:cNvSpPr>
          <p:nvPr/>
        </p:nvSpPr>
        <p:spPr bwMode="auto">
          <a:xfrm>
            <a:off x="7143768" y="4214818"/>
            <a:ext cx="209550" cy="17145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Down Arrow 64"/>
          <p:cNvSpPr>
            <a:spLocks noChangeArrowheads="1"/>
          </p:cNvSpPr>
          <p:nvPr/>
        </p:nvSpPr>
        <p:spPr bwMode="auto">
          <a:xfrm>
            <a:off x="8001024" y="4929198"/>
            <a:ext cx="219075" cy="409575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Left Arrow 65"/>
          <p:cNvSpPr>
            <a:spLocks noChangeArrowheads="1"/>
          </p:cNvSpPr>
          <p:nvPr/>
        </p:nvSpPr>
        <p:spPr bwMode="auto">
          <a:xfrm>
            <a:off x="4143372" y="5786454"/>
            <a:ext cx="476250" cy="2000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ounded Rectangular Callout 3"/>
          <p:cNvSpPr>
            <a:spLocks noChangeArrowheads="1"/>
          </p:cNvSpPr>
          <p:nvPr/>
        </p:nvSpPr>
        <p:spPr bwMode="auto">
          <a:xfrm>
            <a:off x="2786050" y="1214422"/>
            <a:ext cx="666750" cy="3238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4A5C74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ounded Rectangular Callout 4"/>
          <p:cNvSpPr>
            <a:spLocks noChangeArrowheads="1"/>
          </p:cNvSpPr>
          <p:nvPr/>
        </p:nvSpPr>
        <p:spPr bwMode="auto">
          <a:xfrm>
            <a:off x="4357686" y="3214686"/>
            <a:ext cx="1695450" cy="54292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gradFill rotWithShape="1">
            <a:gsLst>
              <a:gs pos="0">
                <a:srgbClr val="9B9B9B"/>
              </a:gs>
              <a:gs pos="50000">
                <a:srgbClr val="8E8E8E"/>
              </a:gs>
              <a:gs pos="100000">
                <a:srgbClr val="797979"/>
              </a:gs>
            </a:gsLst>
            <a:lin ang="5400000"/>
          </a:gra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Minimize the window (Don’t close it)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traight Arrow Connector 6"/>
          <p:cNvSpPr>
            <a:spLocks noChangeShapeType="1"/>
          </p:cNvSpPr>
          <p:nvPr/>
        </p:nvSpPr>
        <p:spPr bwMode="auto">
          <a:xfrm>
            <a:off x="3071802" y="2062472"/>
            <a:ext cx="1220790" cy="4571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Straight Arrow Connector 7"/>
          <p:cNvSpPr>
            <a:spLocks noChangeShapeType="1"/>
          </p:cNvSpPr>
          <p:nvPr/>
        </p:nvSpPr>
        <p:spPr bwMode="auto">
          <a:xfrm flipV="1">
            <a:off x="5929322" y="1643050"/>
            <a:ext cx="1247775" cy="3524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Straight Arrow Connector 9"/>
          <p:cNvSpPr>
            <a:spLocks noChangeShapeType="1"/>
          </p:cNvSpPr>
          <p:nvPr/>
        </p:nvSpPr>
        <p:spPr bwMode="auto">
          <a:xfrm>
            <a:off x="5929322" y="2143116"/>
            <a:ext cx="1247775" cy="30797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4" name="Straight Connector 24"/>
          <p:cNvSpPr>
            <a:spLocks noChangeShapeType="1"/>
          </p:cNvSpPr>
          <p:nvPr/>
        </p:nvSpPr>
        <p:spPr bwMode="auto">
          <a:xfrm flipV="1">
            <a:off x="928662" y="6500834"/>
            <a:ext cx="7553325" cy="285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285720" y="285728"/>
            <a:ext cx="8501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Instructions</a:t>
            </a:r>
            <a:r>
              <a:rPr kumimoji="0" lang="en-US" sz="16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button “run code 1” &amp; showing trace files as well as graphical analysis:--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082" y="3786190"/>
            <a:ext cx="1500198" cy="1143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This shows the file chooser window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GUI Application:-</a:t>
            </a:r>
            <a:endParaRPr lang="en-US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gui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000108"/>
            <a:ext cx="8715436" cy="55721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window using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JOptionPane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of java Swing:-</a:t>
            </a:r>
            <a:endParaRPr lang="en-US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popup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5072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129590" cy="989034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Graphical Representation on analysis of code, showing:--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performance of the code, the line of code, execution time, errors and exceptions if any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7" name="Content Placeholder 6" descr="graph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447800"/>
            <a:ext cx="8858280" cy="512447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Browsing window- selecting trace file ”execptions.log”:-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browse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8929718" cy="514353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129590" cy="1214446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27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Trace file :analysis of code showing:--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Date, Time, Line Number, Class/Method Name, the output at each input in code, exceptions and  errors if any, total execution time:-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5" name="Content Placeholder 4" descr="trace234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634847"/>
            <a:ext cx="9001156" cy="508030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</TotalTime>
  <Words>923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Method Trace Analyser</vt:lpstr>
      <vt:lpstr>Problem Statement:-</vt:lpstr>
      <vt:lpstr>Problem Description:-</vt:lpstr>
      <vt:lpstr>Slide 4</vt:lpstr>
      <vt:lpstr>GUI Application:-</vt:lpstr>
      <vt:lpstr>Input window using JOptionPane of java Swing:-</vt:lpstr>
      <vt:lpstr>Graphical Representation on analysis of code, showing:--performance of the code, the line of code, execution time, errors and exceptions if any.</vt:lpstr>
      <vt:lpstr>Browsing window- selecting trace file ”execptions.log”:-</vt:lpstr>
      <vt:lpstr>                                                                                                                                       Trace file :analysis of code showing:-- Date, Time, Line Number, Class/Method Name, the output at each input in code, exceptions and  errors if any, total execution time:-  </vt:lpstr>
      <vt:lpstr>Instructions for button ”rerun code 1” &amp;showing trace file as well as graphical analysis:--</vt:lpstr>
      <vt:lpstr>Instructions for button ”rerun code 2” &amp;showing trace file as well as graphical analysis:--</vt:lpstr>
      <vt:lpstr>Project outcomes/results:-</vt:lpstr>
      <vt:lpstr>Advantages:-- This application is used to assist developer in debugging code and reduce the analysis time. Method tracing is most commonly used method to identify problems (post mortem debugging). </vt:lpstr>
      <vt:lpstr>Technical details:- Language:- Java  Framework:-  Java AWT, Java Swing  Libraries: Jfreechart, Jcommon, log4j IDE: Eclipse Photon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Trace Analyser</dc:title>
  <dc:creator>Windows User</dc:creator>
  <cp:lastModifiedBy>Windows User</cp:lastModifiedBy>
  <cp:revision>22</cp:revision>
  <dcterms:created xsi:type="dcterms:W3CDTF">2018-10-02T15:01:45Z</dcterms:created>
  <dcterms:modified xsi:type="dcterms:W3CDTF">2018-10-04T09:42:32Z</dcterms:modified>
</cp:coreProperties>
</file>