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102AD-0F24-4449-AED4-20163224C5B2}">
  <a:tblStyle styleId="{9C7102AD-0F24-4449-AED4-20163224C5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8" autoAdjust="0"/>
    <p:restoredTop sz="94660"/>
  </p:normalViewPr>
  <p:slideViewPr>
    <p:cSldViewPr snapToGrid="0">
      <p:cViewPr>
        <p:scale>
          <a:sx n="70" d="100"/>
          <a:sy n="70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681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578040" y="6400622"/>
            <a:ext cx="339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 - 3253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 descr="Image result for u of 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757" y="5953224"/>
            <a:ext cx="1962698" cy="712270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1960"/>
              </a:srgbClr>
            </a:outerShdw>
          </a:effectLst>
        </p:spPr>
      </p:pic>
      <p:sp>
        <p:nvSpPr>
          <p:cNvPr id="87" name="Google Shape;87;p13"/>
          <p:cNvSpPr txBox="1"/>
          <p:nvPr/>
        </p:nvSpPr>
        <p:spPr>
          <a:xfrm>
            <a:off x="2861834" y="3750344"/>
            <a:ext cx="72326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Fraud Detection in Financial Transactions </a:t>
            </a:r>
            <a:endParaRPr sz="32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924882" y="5285218"/>
            <a:ext cx="16119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Shefali Bharti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Girish Kale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Behrang Shirazi</a:t>
            </a: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03624" y="433511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Aug 2019</a:t>
            </a:r>
            <a:endParaRPr sz="18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46097" y="-46571"/>
            <a:ext cx="12674005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494056" y="5004821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SGD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7761766" y="4101671"/>
            <a:ext cx="3593805" cy="659219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589493" y="6024957"/>
            <a:ext cx="38985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087743" y="5907856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 Classifier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 descr="Image result for MAchine learning mode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054" y="908768"/>
            <a:ext cx="8428517" cy="2809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1589506" y="3984696"/>
            <a:ext cx="3593700" cy="659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3016" y="1174788"/>
            <a:ext cx="9860147" cy="411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0" y="-148163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2080260" y="1737360"/>
            <a:ext cx="9524552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dimensions to 3 by using PCA.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the PCA over the original data provided 99% accuracy and 0 for Precision and Recall.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PCA on the over sampled data 38% accuracy, 0 Precision and 0.6 Recall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Experiment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 descr="Image result for ques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7957" y="4357441"/>
            <a:ext cx="1184856" cy="118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1434164" y="933650"/>
          <a:ext cx="8981150" cy="5167990"/>
        </p:xfrm>
        <a:graphic>
          <a:graphicData uri="http://schemas.openxmlformats.org/drawingml/2006/table">
            <a:tbl>
              <a:tblPr firstRow="1" firstCol="1" bandRow="1">
                <a:noFill/>
                <a:tableStyleId>{9C7102AD-0F24-4449-AED4-20163224C5B2}</a:tableStyleId>
              </a:tblPr>
              <a:tblGrid>
                <a:gridCol w="2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Model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Accuracy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Precision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Recall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AUC ROC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Confusion Matrix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SGD Classifier before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0.52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0.0604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0.53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[[189773 12] [ 202 13]]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SGD Classifier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0.906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[[182276 7500] [ 33 191]]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Logistic Regression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0.955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0.0256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0.926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Decision Tree with SMOTE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0.041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0.901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[[181882 7894] [ 35 189]]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Random Forest Classifier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0.998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0.479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0.892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0.945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[[189559 217] [ 24 200]]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Voting Classifier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0.084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0.884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0.936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[[187643 2133] [ 26 198]]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4473500" y="1235525"/>
            <a:ext cx="8136600" cy="5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towards Layers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Funnel shaped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Expansion followed by the Funnel shape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 ='relu'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= 'binary_crossentropy’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 = 'Adam', Adagrad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Rates = ‘0.001’, ‘0.01’, ‘0.1’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49.96%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6075" y="1235523"/>
            <a:ext cx="2697900" cy="54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546075" y="1691652"/>
            <a:ext cx="9932700" cy="3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feature engineering by extending the features 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Bucketing of amounts  into various ranges 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 of amounts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model optimization.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 parameter Tuning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using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ipeline for deployment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 descr="Image result for white and black pp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901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384992" y="3195575"/>
            <a:ext cx="6633300" cy="366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GitHub: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https://github.com/ml213/frauddetection</a:t>
            </a: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49346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case 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1199577" y="2252310"/>
            <a:ext cx="11410637" cy="4701383"/>
            <a:chOff x="0" y="0"/>
            <a:chExt cx="11410637" cy="4701383"/>
          </a:xfrm>
        </p:grpSpPr>
        <p:cxnSp>
          <p:nvCxnSpPr>
            <p:cNvPr id="97" name="Google Shape;97;p14"/>
            <p:cNvCxnSpPr/>
            <p:nvPr/>
          </p:nvCxnSpPr>
          <p:spPr>
            <a:xfrm>
              <a:off x="0" y="0"/>
              <a:ext cx="11410637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" name="Google Shape;98;p14"/>
            <p:cNvSpPr/>
            <p:nvPr/>
          </p:nvSpPr>
          <p:spPr>
            <a:xfrm>
              <a:off x="0" y="0"/>
              <a:ext cx="2282127" cy="4701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0"/>
              <a:ext cx="2282127" cy="4701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About data</a:t>
              </a:r>
              <a:endPara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453286" y="5526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2453286" y="5526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is for a financial transaction which has already published in Kaggle and is a sample of real transactions extracted from one month of financial logs from a mobile money service implemented in an African country.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2282127" y="1160596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4"/>
            <p:cNvSpPr/>
            <p:nvPr/>
          </p:nvSpPr>
          <p:spPr>
            <a:xfrm>
              <a:off x="2453286" y="1215863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453286" y="1215863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original published dataset has 7 features in 6 millions transactions. 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Step 2) Type 3) Amount 4) nameOrig 5) oldbalanceDest 6) newbalanceDest 7) isFraud 8) isFlaggedFraud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2282127" y="2321193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2453286" y="2376459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2453286" y="2376459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is no time series features was captured in the dataset.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" name="Google Shape;108;p14"/>
            <p:cNvCxnSpPr/>
            <p:nvPr/>
          </p:nvCxnSpPr>
          <p:spPr>
            <a:xfrm>
              <a:off x="2282127" y="3481789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14"/>
            <p:cNvSpPr/>
            <p:nvPr/>
          </p:nvSpPr>
          <p:spPr>
            <a:xfrm>
              <a:off x="2453286" y="353705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2453286" y="3537056"/>
              <a:ext cx="8957350" cy="1105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 few examples of ‘known’ fraud in the dataset.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2282127" y="4642386"/>
              <a:ext cx="9128509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C3D4E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" name="Google Shape;112;p14"/>
          <p:cNvSpPr/>
          <p:nvPr/>
        </p:nvSpPr>
        <p:spPr>
          <a:xfrm>
            <a:off x="2021304" y="1251284"/>
            <a:ext cx="9394257" cy="741145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076948" y="1360246"/>
            <a:ext cx="7213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if a transaction is fraud?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81966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Objectives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 descr="PPT Dartboard for Objectives"/>
          <p:cNvPicPr preferRelativeResize="0"/>
          <p:nvPr/>
        </p:nvPicPr>
        <p:blipFill rotWithShape="1">
          <a:blip r:embed="rId4">
            <a:alphaModFix/>
          </a:blip>
          <a:srcRect l="51224" t="33951" r="6300" b="13699"/>
          <a:stretch/>
        </p:blipFill>
        <p:spPr>
          <a:xfrm>
            <a:off x="7374293" y="3137837"/>
            <a:ext cx="5178393" cy="359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1559293" y="1145406"/>
            <a:ext cx="971189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 high fraud detection rate (True Positive) with low false alarm (False positive)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559293" y="2015950"/>
            <a:ext cx="971189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algorithms for higher accuracy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599133" y="3042279"/>
            <a:ext cx="6420260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optimality of models without overfitting and underfitting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599133" y="4081808"/>
            <a:ext cx="5775159" cy="63526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Visualize models to interpret results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923656" y="945293"/>
            <a:ext cx="6564999" cy="5191105"/>
            <a:chOff x="671344" y="-30507"/>
            <a:chExt cx="6564999" cy="5191105"/>
          </a:xfrm>
        </p:grpSpPr>
        <p:sp>
          <p:nvSpPr>
            <p:cNvPr id="132" name="Google Shape;132;p16"/>
            <p:cNvSpPr/>
            <p:nvPr/>
          </p:nvSpPr>
          <p:spPr>
            <a:xfrm>
              <a:off x="1389853" y="-30507"/>
              <a:ext cx="5127980" cy="512798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118" y="6920"/>
                  </a:moveTo>
                  <a:cubicBezTo>
                    <a:pt x="103147" y="15575"/>
                    <a:pt x="118364" y="39291"/>
                    <a:pt x="116218" y="64740"/>
                  </a:cubicBezTo>
                  <a:cubicBezTo>
                    <a:pt x="114073" y="90190"/>
                    <a:pt x="95098" y="111023"/>
                    <a:pt x="69960" y="115532"/>
                  </a:cubicBezTo>
                  <a:cubicBezTo>
                    <a:pt x="44821" y="120041"/>
                    <a:pt x="19790" y="107100"/>
                    <a:pt x="8933" y="83982"/>
                  </a:cubicBezTo>
                  <a:cubicBezTo>
                    <a:pt x="-1923" y="60865"/>
                    <a:pt x="4104" y="33338"/>
                    <a:pt x="23627" y="16873"/>
                  </a:cubicBezTo>
                  <a:lnTo>
                    <a:pt x="21583" y="13949"/>
                  </a:lnTo>
                  <a:lnTo>
                    <a:pt x="29579" y="16488"/>
                  </a:lnTo>
                  <a:lnTo>
                    <a:pt x="29499" y="25273"/>
                  </a:lnTo>
                  <a:lnTo>
                    <a:pt x="27456" y="22350"/>
                  </a:lnTo>
                  <a:lnTo>
                    <a:pt x="27456" y="22350"/>
                  </a:lnTo>
                  <a:cubicBezTo>
                    <a:pt x="10456" y="37046"/>
                    <a:pt x="5412" y="61311"/>
                    <a:pt x="15149" y="81564"/>
                  </a:cubicBezTo>
                  <a:cubicBezTo>
                    <a:pt x="24887" y="101816"/>
                    <a:pt x="46988" y="113031"/>
                    <a:pt x="69083" y="108929"/>
                  </a:cubicBezTo>
                  <a:cubicBezTo>
                    <a:pt x="91177" y="104828"/>
                    <a:pt x="107781" y="86429"/>
                    <a:pt x="109602" y="64031"/>
                  </a:cubicBezTo>
                  <a:cubicBezTo>
                    <a:pt x="111422" y="41633"/>
                    <a:pt x="98006" y="20794"/>
                    <a:pt x="76864" y="13179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751087" y="1934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809801" y="60648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	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830831" y="1512956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4889545" y="1571670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036440" y="3957842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95154" y="4016556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465735" y="3957842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1524449" y="4016556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71344" y="1512956"/>
              <a:ext cx="2405512" cy="120275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730058" y="1571670"/>
              <a:ext cx="2288084" cy="108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l="2835" t="3199" r="6037" b="3080"/>
          <a:stretch/>
        </p:blipFill>
        <p:spPr>
          <a:xfrm>
            <a:off x="1496283" y="1341064"/>
            <a:ext cx="4845087" cy="321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6654472" y="1306225"/>
            <a:ext cx="577418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 types of transactions – fraud occurs only in two of them – TRANSFER and CASH OUT.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fraudulent transactions identified as Fraudulent – True Positive (TP) = 0.021% (1252/6M)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amount transacted when Fraud occurred = 10M (Local Currency)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Fraud transactions amount = 1,821,373,636.05 (Local Currency)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5">
            <a:alphaModFix/>
          </a:blip>
          <a:srcRect l="6107" t="2697" r="4701"/>
          <a:stretch/>
        </p:blipFill>
        <p:spPr>
          <a:xfrm>
            <a:off x="7167612" y="3706332"/>
            <a:ext cx="5111015" cy="3299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1199577" y="4917651"/>
            <a:ext cx="577418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 types of transactions – Flagged fraud occurs only in one of them – TRANSFER.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Percentage of genuine transactions identified as fraudulent – False Positive (FP) = 0% (0/6M) i.e. (isFlaggedFraud == 1) &amp; (df.isFraud ==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347148" y="984458"/>
            <a:ext cx="2271562" cy="3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Fraud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8853638" y="3394147"/>
            <a:ext cx="2271562" cy="3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Flagged Fraud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0" y="-9625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3257" y="1164076"/>
            <a:ext cx="11088113" cy="484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 l="5971" t="2822" r="8710" b="-3690"/>
          <a:stretch/>
        </p:blipFill>
        <p:spPr>
          <a:xfrm>
            <a:off x="1918253" y="6013173"/>
            <a:ext cx="10553117" cy="253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12150969" y="2492943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130115" y="3983255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2120487" y="5542552"/>
            <a:ext cx="259882" cy="25988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8903368" y="394636"/>
            <a:ext cx="1761424" cy="40426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10337533" y="779356"/>
            <a:ext cx="1854467" cy="168413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18"/>
          <p:cNvCxnSpPr>
            <a:stCxn id="166" idx="2"/>
            <a:endCxn id="164" idx="0"/>
          </p:cNvCxnSpPr>
          <p:nvPr/>
        </p:nvCxnSpPr>
        <p:spPr>
          <a:xfrm>
            <a:off x="9784080" y="798897"/>
            <a:ext cx="2475900" cy="3184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18"/>
          <p:cNvCxnSpPr>
            <a:stCxn id="166" idx="1"/>
          </p:cNvCxnSpPr>
          <p:nvPr/>
        </p:nvCxnSpPr>
        <p:spPr>
          <a:xfrm>
            <a:off x="8903368" y="596767"/>
            <a:ext cx="3347100" cy="5051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5" y="-74082"/>
            <a:ext cx="12674006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 - Findings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4045" y="1329887"/>
            <a:ext cx="2312768" cy="2443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 rot="-5400000">
            <a:off x="491575" y="1900103"/>
            <a:ext cx="2755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Old Balance Destination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519450" y="1395350"/>
            <a:ext cx="7577700" cy="635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original balance in destination is more prone to Fraud than High original balance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38025" y="2833225"/>
            <a:ext cx="7577700" cy="1019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Since there are unique </a:t>
            </a:r>
            <a:r>
              <a:rPr lang="en-US" sz="1800">
                <a:solidFill>
                  <a:schemeClr val="lt1"/>
                </a:solidFill>
              </a:rPr>
              <a:t>949,802 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Origination Accounts and </a:t>
            </a:r>
            <a:r>
              <a:rPr lang="en-US" sz="1800">
                <a:solidFill>
                  <a:schemeClr val="lt1"/>
                </a:solidFill>
              </a:rPr>
              <a:t>623,785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destination accounts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538025" y="4655250"/>
            <a:ext cx="7577700" cy="1182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An attempt at one hot encoding of these accounts lead to a very sparse matrix, followed by curse of dimensionality crashing the program.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50050" y="3773225"/>
            <a:ext cx="1289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No Fraud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3755575" y="3815029"/>
            <a:ext cx="8586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Fraud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1199577" y="0"/>
            <a:ext cx="102835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1371721" y="1608375"/>
            <a:ext cx="10270982" cy="3734221"/>
            <a:chOff x="3864" y="1146710"/>
            <a:chExt cx="10270982" cy="3734221"/>
          </a:xfrm>
        </p:grpSpPr>
        <p:sp>
          <p:nvSpPr>
            <p:cNvPr id="190" name="Google Shape;190;p20"/>
            <p:cNvSpPr/>
            <p:nvPr/>
          </p:nvSpPr>
          <p:spPr>
            <a:xfrm>
              <a:off x="3864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3864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Transforming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864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3864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Transforming categorical data to numeric features.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652941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2652941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Splitting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652941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2652941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Splitting data frame to: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80% for training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20% for testing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302018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5302018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Normalization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302018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5302018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Normalized train dataset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Transformed test dataset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951095" y="1146710"/>
              <a:ext cx="2323751" cy="75700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7951095" y="1146710"/>
              <a:ext cx="2323751" cy="757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Oversampling and Under sampling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7951095" y="1903714"/>
              <a:ext cx="2323751" cy="2977217"/>
            </a:xfrm>
            <a:prstGeom prst="rect">
              <a:avLst/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7951095" y="1903714"/>
              <a:ext cx="2323751" cy="297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sampling data (SMOTE)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combination of over sampling and under sampling (SMOTETomek) [Note: 50 minutes to run]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l="14305" t="-340" r="28664" b="44375"/>
          <a:stretch/>
        </p:blipFill>
        <p:spPr>
          <a:xfrm>
            <a:off x="-63795" y="-52470"/>
            <a:ext cx="12674008" cy="700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1546086" y="394636"/>
            <a:ext cx="102835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Balancing Data (Oversampling the minority)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6086" y="1512139"/>
            <a:ext cx="54292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Widescreen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Shefali Bharti</dc:creator>
  <cp:lastModifiedBy>Shefali Bharti</cp:lastModifiedBy>
  <cp:revision>1</cp:revision>
  <dcterms:modified xsi:type="dcterms:W3CDTF">2019-08-21T23:45:20Z</dcterms:modified>
</cp:coreProperties>
</file>