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6"/>
  </p:notesMasterIdLst>
  <p:sldIdLst>
    <p:sldId id="257" r:id="rId2"/>
    <p:sldId id="258" r:id="rId3"/>
    <p:sldId id="259" r:id="rId4"/>
    <p:sldId id="260" r:id="rId5"/>
    <p:sldId id="270" r:id="rId6"/>
    <p:sldId id="261" r:id="rId7"/>
    <p:sldId id="262" r:id="rId8"/>
    <p:sldId id="263" r:id="rId9"/>
    <p:sldId id="264" r:id="rId10"/>
    <p:sldId id="265" r:id="rId11"/>
    <p:sldId id="271"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7" autoAdjust="0"/>
  </p:normalViewPr>
  <p:slideViewPr>
    <p:cSldViewPr>
      <p:cViewPr varScale="1">
        <p:scale>
          <a:sx n="61" d="100"/>
          <a:sy n="61" d="100"/>
        </p:scale>
        <p:origin x="-162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00D0C-434B-4E63-81D1-EC47F9F18D14}" type="datetimeFigureOut">
              <a:rPr lang="en-US" smtClean="0"/>
              <a:t>6/22/2016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BAFDFA-F834-4B41-8446-F4F9AB4C9DDA}" type="slidenum">
              <a:rPr lang="en-US" smtClean="0"/>
              <a:t>‹#›</a:t>
            </a:fld>
            <a:endParaRPr lang="en-US"/>
          </a:p>
        </p:txBody>
      </p:sp>
    </p:spTree>
    <p:extLst>
      <p:ext uri="{BB962C8B-B14F-4D97-AF65-F5344CB8AC3E}">
        <p14:creationId xmlns:p14="http://schemas.microsoft.com/office/powerpoint/2010/main" val="283785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A7A8FC0-104A-427A-AEFF-D79836E7D104}" type="slidenum">
              <a:rPr lang="en-US"/>
              <a:pPr/>
              <a:t>12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0" indent="0" eaLnBrk="1" hangingPunct="1">
              <a:buFontTx/>
              <a:buNone/>
            </a:pPr>
            <a:r>
              <a:rPr lang="en-US" dirty="0" err="1" smtClean="0"/>
              <a:t>Ans</a:t>
            </a:r>
            <a:r>
              <a:rPr lang="en-US" dirty="0" smtClean="0"/>
              <a:t>:</a:t>
            </a:r>
          </a:p>
          <a:p>
            <a:pPr marL="228600" indent="-228600" eaLnBrk="1" hangingPunct="1">
              <a:buFontTx/>
              <a:buAutoNum type="arabicParenR"/>
            </a:pPr>
            <a:r>
              <a:rPr lang="en-US" dirty="0" smtClean="0"/>
              <a:t>JSP</a:t>
            </a:r>
            <a:endParaRPr lang="en-US" dirty="0" smtClean="0"/>
          </a:p>
          <a:p>
            <a:pPr marL="228600" indent="-228600" eaLnBrk="1" hangingPunct="1">
              <a:buFontTx/>
              <a:buAutoNum type="arabicParenR"/>
            </a:pPr>
            <a:r>
              <a:rPr lang="en-US" dirty="0" smtClean="0"/>
              <a:t>Java</a:t>
            </a:r>
            <a:r>
              <a:rPr lang="en-US" baseline="0" dirty="0" smtClean="0"/>
              <a:t> Beans</a:t>
            </a:r>
          </a:p>
          <a:p>
            <a:pPr marL="228600" indent="-228600" eaLnBrk="1" hangingPunct="1">
              <a:buFontTx/>
              <a:buAutoNum type="arabicParenR"/>
            </a:pPr>
            <a:r>
              <a:rPr lang="en-US" baseline="0" dirty="0" smtClean="0"/>
              <a:t>Servlet</a:t>
            </a:r>
          </a:p>
          <a:p>
            <a:pPr marL="228600" indent="-228600" eaLnBrk="1" hangingPunct="1">
              <a:buFontTx/>
              <a:buAutoNum type="arabicParenR"/>
            </a:pPr>
            <a:r>
              <a:rPr lang="en-US" baseline="0" dirty="0" smtClean="0"/>
              <a:t>JSP</a:t>
            </a:r>
          </a:p>
          <a:p>
            <a:pPr marL="228600" indent="-228600" eaLnBrk="1" hangingPunct="1">
              <a:buFontTx/>
              <a:buAutoNum type="arabicParenR"/>
            </a:pPr>
            <a:r>
              <a:rPr lang="en-US" baseline="0" dirty="0" smtClean="0"/>
              <a:t>Servlet</a:t>
            </a:r>
          </a:p>
          <a:p>
            <a:pPr marL="228600" indent="-228600" eaLnBrk="1" hangingPunct="1">
              <a:buFontTx/>
              <a:buAutoNum type="arabicParenR"/>
            </a:pPr>
            <a:r>
              <a:rPr lang="en-US" baseline="0" dirty="0" smtClean="0"/>
              <a:t>Java Beans</a:t>
            </a:r>
            <a:endParaRPr lang="en-US" dirty="0" smtClean="0"/>
          </a:p>
        </p:txBody>
      </p:sp>
    </p:spTree>
    <p:extLst>
      <p:ext uri="{BB962C8B-B14F-4D97-AF65-F5344CB8AC3E}">
        <p14:creationId xmlns:p14="http://schemas.microsoft.com/office/powerpoint/2010/main" val="279217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a:spcBef>
                <a:spcPct val="0"/>
              </a:spcBef>
            </a:pPr>
            <a:endParaRPr lang="en-US" smtClean="0"/>
          </a:p>
        </p:txBody>
      </p:sp>
      <p:sp>
        <p:nvSpPr>
          <p:cNvPr id="36868" name="Slide Number Placeholder 3"/>
          <p:cNvSpPr>
            <a:spLocks noGrp="1"/>
          </p:cNvSpPr>
          <p:nvPr>
            <p:ph type="sldNum" sz="quarter" idx="5"/>
          </p:nvPr>
        </p:nvSpPr>
        <p:spPr>
          <a:noFill/>
        </p:spPr>
        <p:txBody>
          <a:bodyPr/>
          <a:lstStyle/>
          <a:p>
            <a:fld id="{8187A745-AF14-40D5-868F-2269E6ACEA0A}" type="slidenum">
              <a:rPr lang="en-US" smtClean="0"/>
              <a:pPr/>
              <a:t>14</a:t>
            </a:fld>
            <a:endParaRPr lang="en-US" smtClean="0"/>
          </a:p>
        </p:txBody>
      </p:sp>
    </p:spTree>
    <p:extLst>
      <p:ext uri="{BB962C8B-B14F-4D97-AF65-F5344CB8AC3E}">
        <p14:creationId xmlns:p14="http://schemas.microsoft.com/office/powerpoint/2010/main" val="3300925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11" descr="ridge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ltGray">
          <a:xfrm>
            <a:off x="0" y="-1"/>
            <a:ext cx="1981200"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4" descr="Mahindra 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705600" y="152400"/>
            <a:ext cx="2378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0"/>
          <p:cNvSpPr txBox="1">
            <a:spLocks noChangeArrowheads="1"/>
          </p:cNvSpPr>
          <p:nvPr/>
        </p:nvSpPr>
        <p:spPr bwMode="gray">
          <a:xfrm>
            <a:off x="6629400" y="6553200"/>
            <a:ext cx="25119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sp>
        <p:nvSpPr>
          <p:cNvPr id="9"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rgbClr val="6D6E7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itle 8"/>
          <p:cNvSpPr>
            <a:spLocks noGrp="1"/>
          </p:cNvSpPr>
          <p:nvPr>
            <p:ph type="title"/>
          </p:nvPr>
        </p:nvSpPr>
        <p:spPr bwMode="gray">
          <a:xfrm>
            <a:off x="1827213" y="2076679"/>
            <a:ext cx="5511800" cy="1446550"/>
          </a:xfrm>
        </p:spPr>
        <p:txBody>
          <a:bodyPr>
            <a:spAutoFit/>
          </a:bodyPr>
          <a:lstStyle>
            <a:lvl1pPr algn="l">
              <a:defRPr sz="4400" b="1">
                <a:solidFill>
                  <a:srgbClr val="E31819"/>
                </a:solidFill>
                <a:latin typeface="Arial" pitchFamily="34" charset="0"/>
                <a:cs typeface="Arial"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463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tx2"/>
                </a:solidFill>
                <a:latin typeface="Arial" pitchFamily="34" charset="0"/>
                <a:cs typeface="Arial" pitchFamily="34" charset="0"/>
              </a:rPr>
              <a:t>Disclaimer </a:t>
            </a:r>
          </a:p>
          <a:p>
            <a:pPr algn="just">
              <a:spcBef>
                <a:spcPts val="60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1886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5600" cy="411162"/>
          </a:xfrm>
        </p:spPr>
        <p:txBody>
          <a:bodyPr/>
          <a:lstStyle>
            <a:lvl1pPr>
              <a:defRPr>
                <a:solidFill>
                  <a:srgbClr val="6D6E71"/>
                </a:solidFill>
              </a:defRPr>
            </a:lvl1pPr>
          </a:lstStyle>
          <a:p>
            <a:r>
              <a:rPr lang="en-US" smtClean="0"/>
              <a:t>Click to edit Master title style</a:t>
            </a:r>
            <a:endParaRPr lang="en-US"/>
          </a:p>
        </p:txBody>
      </p:sp>
      <p:sp>
        <p:nvSpPr>
          <p:cNvPr id="3" name="Content Placeholder 2"/>
          <p:cNvSpPr>
            <a:spLocks noGrp="1"/>
          </p:cNvSpPr>
          <p:nvPr>
            <p:ph idx="1"/>
          </p:nvPr>
        </p:nvSpPr>
        <p:spPr>
          <a:xfrm>
            <a:off x="457200" y="1096962"/>
            <a:ext cx="8382000" cy="5486400"/>
          </a:xfrm>
        </p:spPr>
        <p:txBody>
          <a:bodyPr/>
          <a:lstStyle>
            <a:lvl1pPr>
              <a:lnSpc>
                <a:spcPct val="114000"/>
              </a:lnSpc>
              <a:buClr>
                <a:srgbClr val="C00000"/>
              </a:buClr>
              <a:defRPr sz="1800"/>
            </a:lvl1pPr>
            <a:lvl2pPr>
              <a:lnSpc>
                <a:spcPct val="114000"/>
              </a:lnSpc>
              <a:buClr>
                <a:srgbClr val="C00000"/>
              </a:buClr>
              <a:defRPr sz="1600"/>
            </a:lvl2pPr>
            <a:lvl3pPr>
              <a:lnSpc>
                <a:spcPct val="114000"/>
              </a:lnSpc>
              <a:buClr>
                <a:srgbClr val="C00000"/>
              </a:buClr>
              <a:defRPr sz="1600"/>
            </a:lvl3pPr>
            <a:lvl4pPr>
              <a:lnSpc>
                <a:spcPct val="114000"/>
              </a:lnSpc>
              <a:buClr>
                <a:srgbClr val="C00000"/>
              </a:buClr>
              <a:defRPr sz="1600"/>
            </a:lvl4pPr>
            <a:lvl5pPr>
              <a:lnSpc>
                <a:spcPct val="114000"/>
              </a:lnSpc>
              <a:buClr>
                <a:srgbClr val="C00000"/>
              </a:buCl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06308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descr="Rid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ltGray">
          <a:xfrm>
            <a:off x="0" y="0"/>
            <a:ext cx="19812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hindra 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gray">
          <a:xfrm>
            <a:off x="7543800" y="104775"/>
            <a:ext cx="15509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304800" y="427038"/>
            <a:ext cx="67056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9" name="Rectangle 3"/>
          <p:cNvSpPr>
            <a:spLocks noGrp="1" noChangeArrowheads="1"/>
          </p:cNvSpPr>
          <p:nvPr>
            <p:ph type="body" idx="1"/>
          </p:nvPr>
        </p:nvSpPr>
        <p:spPr bwMode="auto">
          <a:xfrm>
            <a:off x="304800" y="963613"/>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0" name="Rectangle 19"/>
          <p:cNvSpPr>
            <a:spLocks noChangeArrowheads="1"/>
          </p:cNvSpPr>
          <p:nvPr/>
        </p:nvSpPr>
        <p:spPr bwMode="auto">
          <a:xfrm>
            <a:off x="6096000" y="6553200"/>
            <a:ext cx="4572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algn="ctr" eaLnBrk="1" hangingPunct="1">
              <a:defRPr/>
            </a:pPr>
            <a:fld id="{A5B8A8A3-34F8-486F-98A9-CDAE73A67C11}" type="slidenum">
              <a:rPr lang="en-US" altLang="en-US" sz="800" smtClean="0">
                <a:solidFill>
                  <a:schemeClr val="tx2"/>
                </a:solidFill>
              </a:rPr>
              <a:pPr algn="ctr" eaLnBrk="1" hangingPunct="1">
                <a:defRPr/>
              </a:pPr>
              <a:t>‹#›</a:t>
            </a:fld>
            <a:endParaRPr lang="en-US" altLang="en-US" sz="800" dirty="0" smtClean="0">
              <a:solidFill>
                <a:schemeClr val="tx2"/>
              </a:solidFill>
            </a:endParaRPr>
          </a:p>
        </p:txBody>
      </p:sp>
      <p:sp>
        <p:nvSpPr>
          <p:cNvPr id="1031" name="Line 21"/>
          <p:cNvSpPr>
            <a:spLocks noChangeShapeType="1"/>
          </p:cNvSpPr>
          <p:nvPr/>
        </p:nvSpPr>
        <p:spPr bwMode="auto">
          <a:xfrm>
            <a:off x="6553200" y="6400800"/>
            <a:ext cx="0" cy="457200"/>
          </a:xfrm>
          <a:prstGeom prst="line">
            <a:avLst/>
          </a:prstGeom>
          <a:noFill/>
          <a:ln w="19050">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TextBox 20"/>
          <p:cNvSpPr txBox="1">
            <a:spLocks noChangeArrowheads="1"/>
          </p:cNvSpPr>
          <p:nvPr/>
        </p:nvSpPr>
        <p:spPr bwMode="gray">
          <a:xfrm>
            <a:off x="6629400" y="6642100"/>
            <a:ext cx="251190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Arial" pitchFamily="34" charset="0"/>
                <a:cs typeface="Arial" pitchFamily="34" charset="0"/>
              </a:defRPr>
            </a:lvl1pPr>
            <a:lvl2pPr marL="742950" indent="-285750" eaLnBrk="0" hangingPunct="0">
              <a:defRPr sz="1000">
                <a:solidFill>
                  <a:schemeClr val="tx1"/>
                </a:solidFill>
                <a:latin typeface="Arial" pitchFamily="34" charset="0"/>
                <a:cs typeface="Arial" pitchFamily="34" charset="0"/>
              </a:defRPr>
            </a:lvl2pPr>
            <a:lvl3pPr marL="1143000" indent="-228600" eaLnBrk="0" hangingPunct="0">
              <a:defRPr sz="1000">
                <a:solidFill>
                  <a:schemeClr val="tx1"/>
                </a:solidFill>
                <a:latin typeface="Arial" pitchFamily="34" charset="0"/>
                <a:cs typeface="Arial" pitchFamily="34" charset="0"/>
              </a:defRPr>
            </a:lvl3pPr>
            <a:lvl4pPr marL="1600200" indent="-228600" eaLnBrk="0" hangingPunct="0">
              <a:defRPr sz="1000">
                <a:solidFill>
                  <a:schemeClr val="tx1"/>
                </a:solidFill>
                <a:latin typeface="Arial" pitchFamily="34" charset="0"/>
                <a:cs typeface="Arial" pitchFamily="34" charset="0"/>
              </a:defRPr>
            </a:lvl4pPr>
            <a:lvl5pPr marL="2057400" indent="-228600" eaLnBrk="0" hangingPunct="0">
              <a:defRPr sz="1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cs typeface="Arial" pitchFamily="34" charset="0"/>
              </a:defRPr>
            </a:lvl9pPr>
          </a:lstStyle>
          <a:p>
            <a:pPr eaLnBrk="1" hangingPunct="1">
              <a:defRPr/>
            </a:pPr>
            <a:r>
              <a:rPr lang="en-US" sz="800" dirty="0" smtClean="0">
                <a:solidFill>
                  <a:schemeClr val="tx2"/>
                </a:solidFill>
              </a:rPr>
              <a:t>Copyright © 2015 Tech Mahindra. All Rights Reserved.</a:t>
            </a:r>
          </a:p>
        </p:txBody>
      </p:sp>
      <p:pic>
        <p:nvPicPr>
          <p:cNvPr id="2" name="Picture 2" descr="C:\Users\RS0093745\Desktop\TLS icon.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798" t="10393" r="12222" b="25218"/>
          <a:stretch/>
        </p:blipFill>
        <p:spPr bwMode="auto">
          <a:xfrm>
            <a:off x="236306" y="6502276"/>
            <a:ext cx="657546" cy="310346"/>
          </a:xfrm>
          <a:prstGeom prst="rect">
            <a:avLst/>
          </a:prstGeom>
          <a:noFill/>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2717800" y="6477000"/>
            <a:ext cx="0" cy="381000"/>
          </a:xfrm>
          <a:prstGeom prst="line">
            <a:avLst/>
          </a:prstGeom>
          <a:noFill/>
          <a:ln w="9525">
            <a:solidFill>
              <a:schemeClr val="bg1"/>
            </a:solidFill>
            <a:round/>
            <a:headEnd/>
            <a:tailEnd/>
          </a:ln>
          <a:effectLst/>
        </p:spPr>
        <p:txBody>
          <a:bodyPr/>
          <a:lstStyle/>
          <a:p>
            <a:pPr>
              <a:defRPr/>
            </a:pPr>
            <a:endParaRPr lang="en-US"/>
          </a:p>
        </p:txBody>
      </p:sp>
    </p:spTree>
    <p:extLst>
      <p:ext uri="{BB962C8B-B14F-4D97-AF65-F5344CB8AC3E}">
        <p14:creationId xmlns:p14="http://schemas.microsoft.com/office/powerpoint/2010/main" val="3578639964"/>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lang="en-US" altLang="en-US" sz="2400" b="1" dirty="0">
          <a:solidFill>
            <a:srgbClr val="6D6E71"/>
          </a:solidFill>
          <a:latin typeface="+mn-lt"/>
          <a:ea typeface="+mj-ea"/>
          <a:cs typeface="+mj-cs"/>
        </a:defRPr>
      </a:lvl1pPr>
      <a:lvl2pPr algn="l" rtl="0" eaLnBrk="1" fontAlgn="base" hangingPunct="1">
        <a:spcBef>
          <a:spcPct val="0"/>
        </a:spcBef>
        <a:spcAft>
          <a:spcPct val="0"/>
        </a:spcAft>
        <a:defRPr sz="2400" b="1">
          <a:solidFill>
            <a:srgbClr val="6D6E71"/>
          </a:solidFill>
          <a:latin typeface="Arial" charset="0"/>
        </a:defRPr>
      </a:lvl2pPr>
      <a:lvl3pPr algn="l" rtl="0" eaLnBrk="1" fontAlgn="base" hangingPunct="1">
        <a:spcBef>
          <a:spcPct val="0"/>
        </a:spcBef>
        <a:spcAft>
          <a:spcPct val="0"/>
        </a:spcAft>
        <a:defRPr sz="2400" b="1">
          <a:solidFill>
            <a:srgbClr val="6D6E71"/>
          </a:solidFill>
          <a:latin typeface="Arial" charset="0"/>
        </a:defRPr>
      </a:lvl3pPr>
      <a:lvl4pPr algn="l" rtl="0" eaLnBrk="1" fontAlgn="base" hangingPunct="1">
        <a:spcBef>
          <a:spcPct val="0"/>
        </a:spcBef>
        <a:spcAft>
          <a:spcPct val="0"/>
        </a:spcAft>
        <a:defRPr sz="2400" b="1">
          <a:solidFill>
            <a:srgbClr val="6D6E71"/>
          </a:solidFill>
          <a:latin typeface="Arial" charset="0"/>
        </a:defRPr>
      </a:lvl4pPr>
      <a:lvl5pPr algn="l" rtl="0" eaLnBrk="1" fontAlgn="base" hangingPunct="1">
        <a:spcBef>
          <a:spcPct val="0"/>
        </a:spcBef>
        <a:spcAft>
          <a:spcPct val="0"/>
        </a:spcAft>
        <a:defRPr sz="2400" b="1">
          <a:solidFill>
            <a:srgbClr val="6D6E71"/>
          </a:solidFill>
          <a:latin typeface="Arial" charset="0"/>
        </a:defRPr>
      </a:lvl5pPr>
      <a:lvl6pPr marL="457200" algn="l" rtl="0" eaLnBrk="1" fontAlgn="base" hangingPunct="1">
        <a:spcBef>
          <a:spcPct val="0"/>
        </a:spcBef>
        <a:spcAft>
          <a:spcPct val="0"/>
        </a:spcAft>
        <a:defRPr sz="2400" b="1">
          <a:solidFill>
            <a:schemeClr val="bg1"/>
          </a:solidFill>
          <a:latin typeface="Arial Narrow" pitchFamily="34" charset="0"/>
        </a:defRPr>
      </a:lvl6pPr>
      <a:lvl7pPr marL="914400" algn="l" rtl="0" eaLnBrk="1" fontAlgn="base" hangingPunct="1">
        <a:spcBef>
          <a:spcPct val="0"/>
        </a:spcBef>
        <a:spcAft>
          <a:spcPct val="0"/>
        </a:spcAft>
        <a:defRPr sz="2400" b="1">
          <a:solidFill>
            <a:schemeClr val="bg1"/>
          </a:solidFill>
          <a:latin typeface="Arial Narrow" pitchFamily="34" charset="0"/>
        </a:defRPr>
      </a:lvl7pPr>
      <a:lvl8pPr marL="1371600" algn="l" rtl="0" eaLnBrk="1" fontAlgn="base" hangingPunct="1">
        <a:spcBef>
          <a:spcPct val="0"/>
        </a:spcBef>
        <a:spcAft>
          <a:spcPct val="0"/>
        </a:spcAft>
        <a:defRPr sz="2400" b="1">
          <a:solidFill>
            <a:schemeClr val="bg1"/>
          </a:solidFill>
          <a:latin typeface="Arial Narrow" pitchFamily="34" charset="0"/>
        </a:defRPr>
      </a:lvl8pPr>
      <a:lvl9pPr marL="1828800" algn="l" rtl="0" eaLnBrk="1" fontAlgn="base" hangingPunct="1">
        <a:spcBef>
          <a:spcPct val="0"/>
        </a:spcBef>
        <a:spcAft>
          <a:spcPct val="0"/>
        </a:spcAft>
        <a:defRPr sz="2400" b="1">
          <a:solidFill>
            <a:schemeClr val="bg1"/>
          </a:solidFill>
          <a:latin typeface="Arial Narrow" pitchFamily="34" charset="0"/>
        </a:defRPr>
      </a:lvl9pPr>
    </p:titleStyle>
    <p:bodyStyle>
      <a:lvl1pPr marL="342900" indent="-342900" algn="l" rtl="0" eaLnBrk="1" fontAlgn="base" hangingPunct="1">
        <a:lnSpc>
          <a:spcPct val="114000"/>
        </a:lnSpc>
        <a:spcBef>
          <a:spcPct val="20000"/>
        </a:spcBef>
        <a:spcAft>
          <a:spcPct val="0"/>
        </a:spcAft>
        <a:buClr>
          <a:srgbClr val="C00000"/>
        </a:buClr>
        <a:buFont typeface="Wingdings" pitchFamily="2" charset="2"/>
        <a:buChar char="§"/>
        <a:defRPr>
          <a:solidFill>
            <a:schemeClr val="tx1"/>
          </a:solidFill>
          <a:latin typeface="+mn-lt"/>
          <a:ea typeface="+mn-ea"/>
          <a:cs typeface="+mn-cs"/>
        </a:defRPr>
      </a:lvl1pPr>
      <a:lvl2pPr marL="742950" indent="-285750" algn="l" rtl="0" eaLnBrk="1" fontAlgn="base" hangingPunct="1">
        <a:lnSpc>
          <a:spcPct val="114000"/>
        </a:lnSpc>
        <a:spcBef>
          <a:spcPct val="20000"/>
        </a:spcBef>
        <a:spcAft>
          <a:spcPct val="0"/>
        </a:spcAft>
        <a:buClr>
          <a:srgbClr val="C00000"/>
        </a:buClr>
        <a:buFont typeface="Wingdings" pitchFamily="2" charset="2"/>
        <a:buChar char="§"/>
        <a:defRPr sz="1600">
          <a:solidFill>
            <a:schemeClr val="tx1"/>
          </a:solidFill>
          <a:latin typeface="+mn-lt"/>
        </a:defRPr>
      </a:lvl2pPr>
      <a:lvl3pPr marL="1143000" indent="-228600" algn="l" rtl="0" eaLnBrk="1" fontAlgn="base" hangingPunct="1">
        <a:lnSpc>
          <a:spcPct val="114000"/>
        </a:lnSpc>
        <a:spcBef>
          <a:spcPct val="20000"/>
        </a:spcBef>
        <a:spcAft>
          <a:spcPct val="0"/>
        </a:spcAft>
        <a:buClr>
          <a:srgbClr val="C00000"/>
        </a:buClr>
        <a:buChar char="•"/>
        <a:defRPr sz="1600">
          <a:solidFill>
            <a:schemeClr val="tx1"/>
          </a:solidFill>
          <a:latin typeface="+mn-lt"/>
        </a:defRPr>
      </a:lvl3pPr>
      <a:lvl4pPr marL="1600200" indent="-228600" algn="l" rtl="0" eaLnBrk="1" fontAlgn="base" hangingPunct="1">
        <a:lnSpc>
          <a:spcPct val="114000"/>
        </a:lnSpc>
        <a:spcBef>
          <a:spcPct val="20000"/>
        </a:spcBef>
        <a:spcAft>
          <a:spcPct val="0"/>
        </a:spcAft>
        <a:buClr>
          <a:srgbClr val="C00000"/>
        </a:buClr>
        <a:buFont typeface="Arial" charset="0"/>
        <a:buChar char="–"/>
        <a:defRPr sz="1600">
          <a:solidFill>
            <a:schemeClr val="tx1"/>
          </a:solidFill>
          <a:latin typeface="+mn-lt"/>
        </a:defRPr>
      </a:lvl4pPr>
      <a:lvl5pPr marL="2057400" indent="-228600" algn="l" rtl="0" eaLnBrk="1" fontAlgn="base" hangingPunct="1">
        <a:lnSpc>
          <a:spcPct val="114000"/>
        </a:lnSpc>
        <a:spcBef>
          <a:spcPct val="20000"/>
        </a:spcBef>
        <a:spcAft>
          <a:spcPct val="0"/>
        </a:spcAft>
        <a:buClr>
          <a:srgbClr val="C00000"/>
        </a:buClr>
        <a:buFont typeface="Arial" charset="0"/>
        <a:buChar char="»"/>
        <a:defRPr sz="1600">
          <a:solidFill>
            <a:schemeClr val="tx1"/>
          </a:solidFill>
          <a:latin typeface="+mn-lt"/>
        </a:defRPr>
      </a:lvl5pPr>
      <a:lvl6pPr marL="25146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6pPr>
      <a:lvl7pPr marL="29718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7pPr>
      <a:lvl8pPr marL="34290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8pPr>
      <a:lvl9pPr marL="3886200" indent="-228600" algn="l" rtl="0" eaLnBrk="1" fontAlgn="base" hangingPunct="1">
        <a:spcBef>
          <a:spcPct val="20000"/>
        </a:spcBef>
        <a:spcAft>
          <a:spcPct val="0"/>
        </a:spcAft>
        <a:buClr>
          <a:schemeClr val="bg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title"/>
          </p:nvPr>
        </p:nvSpPr>
        <p:spPr/>
        <p:txBody>
          <a:bodyPr/>
          <a:lstStyle/>
          <a:p>
            <a:pPr eaLnBrk="1" hangingPunct="1"/>
            <a:r>
              <a:rPr lang="en-US" dirty="0" smtClean="0"/>
              <a:t>Model View Controller (MVC)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r>
              <a:rPr lang="en-US" smtClean="0"/>
              <a:t>MVC Architecture</a:t>
            </a:r>
          </a:p>
        </p:txBody>
      </p:sp>
      <p:sp>
        <p:nvSpPr>
          <p:cNvPr id="41989" name="Rectangle 5"/>
          <p:cNvSpPr>
            <a:spLocks noGrp="1" noChangeArrowheads="1"/>
          </p:cNvSpPr>
          <p:nvPr>
            <p:ph idx="1"/>
          </p:nvPr>
        </p:nvSpPr>
        <p:spPr/>
        <p:txBody>
          <a:bodyPr>
            <a:normAutofit/>
          </a:bodyPr>
          <a:lstStyle/>
          <a:p>
            <a:pPr marL="381000" indent="-381000" eaLnBrk="1" hangingPunct="1"/>
            <a:r>
              <a:rPr lang="en-US" dirty="0" smtClean="0"/>
              <a:t>Though MVC comes in different flavors, control flow generally works as follows:</a:t>
            </a:r>
          </a:p>
          <a:p>
            <a:pPr marL="800100" lvl="1" indent="-342900" eaLnBrk="1" hangingPunct="1">
              <a:buFont typeface="Wingdings" pitchFamily="2" charset="2"/>
              <a:buAutoNum type="arabicPeriod"/>
            </a:pPr>
            <a:r>
              <a:rPr lang="en-US" dirty="0" smtClean="0"/>
              <a:t>The user interacts with the user interface in some way (e.g. presses a button).</a:t>
            </a:r>
          </a:p>
          <a:p>
            <a:pPr marL="800100" lvl="1" indent="-342900" eaLnBrk="1" hangingPunct="1">
              <a:buFont typeface="Wingdings" pitchFamily="2" charset="2"/>
              <a:buAutoNum type="arabicPeriod"/>
            </a:pPr>
            <a:r>
              <a:rPr lang="en-US" dirty="0" smtClean="0"/>
              <a:t>A controller handles the input event from the user interface, often via a registered handler or callback.</a:t>
            </a:r>
          </a:p>
          <a:p>
            <a:pPr marL="800100" lvl="1" indent="-342900" eaLnBrk="1" hangingPunct="1">
              <a:buFont typeface="Wingdings" pitchFamily="2" charset="2"/>
              <a:buAutoNum type="arabicPeriod"/>
            </a:pPr>
            <a:r>
              <a:rPr lang="en-US" dirty="0" smtClean="0"/>
              <a:t>The controller notifies the model of the user action,</a:t>
            </a:r>
            <a:r>
              <a:rPr lang="en-US" dirty="0"/>
              <a:t> </a:t>
            </a:r>
            <a:r>
              <a:rPr lang="en-US" dirty="0" smtClean="0"/>
              <a:t>possibly resulting in a change in the model's state. (e.g. controller updates user's Shopping cart).</a:t>
            </a:r>
          </a:p>
          <a:p>
            <a:pPr marL="800100" lvl="1" indent="-342900" eaLnBrk="1" hangingPunct="1">
              <a:buFont typeface="Wingdings" pitchFamily="2" charset="2"/>
              <a:buAutoNum type="arabicPeriod"/>
            </a:pPr>
            <a:r>
              <a:rPr lang="en-US" dirty="0" smtClean="0"/>
              <a:t>A view uses the model (indirectly) to generate an appropriate user interface (e.g. the view produces a screen listing the shopping cart contents). The view gets its  own data from the model. The model has no direct knowledge of the view.</a:t>
            </a:r>
          </a:p>
          <a:p>
            <a:pPr marL="800100" lvl="1" indent="-342900" eaLnBrk="1" hangingPunct="1">
              <a:buFont typeface="Wingdings" pitchFamily="2" charset="2"/>
              <a:buAutoNum type="arabicPeriod"/>
            </a:pPr>
            <a:r>
              <a:rPr lang="en-US" dirty="0" smtClean="0"/>
              <a:t>The user interface waits for further user interactions, which begins the cycle anew. </a:t>
            </a:r>
          </a:p>
          <a:p>
            <a:pPr marL="381000" indent="-381000" eaLnBrk="1" hangingPunct="1"/>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82000" cy="5486400"/>
          </a:xfrm>
        </p:spPr>
        <p:txBody>
          <a:bodyPr/>
          <a:lstStyle/>
          <a:p>
            <a:r>
              <a:rPr lang="en-US" b="1" dirty="0" smtClean="0"/>
              <a:t>Best Practices </a:t>
            </a:r>
            <a:r>
              <a:rPr lang="en-US" dirty="0" smtClean="0"/>
              <a:t>: Due to various advantages of MVC, it is recommended to use it in developing web applications. Because of MVC, code becomes maintainable and simplified. </a:t>
            </a:r>
          </a:p>
          <a:p>
            <a:r>
              <a:rPr lang="en-US" dirty="0" smtClean="0"/>
              <a:t>Also it is technology independent i.e. you can use it to create any application like desktop / Single Page Application (using Java Script, MEAN stack) / applications created using </a:t>
            </a:r>
            <a:r>
              <a:rPr lang="en-US" dirty="0" err="1" smtClean="0"/>
              <a:t>.Net</a:t>
            </a:r>
            <a:r>
              <a:rPr lang="en-US" dirty="0" smtClean="0"/>
              <a:t> framework.</a:t>
            </a:r>
          </a:p>
          <a:p>
            <a:r>
              <a:rPr lang="en-US" dirty="0" smtClean="0"/>
              <a:t>Various Java frameworks are based on MVC. Like Struts , </a:t>
            </a:r>
            <a:r>
              <a:rPr lang="en-US" smtClean="0"/>
              <a:t>Spring etc.</a:t>
            </a:r>
            <a:endParaRPr lang="en-US" dirty="0" smtClean="0"/>
          </a:p>
          <a:p>
            <a:endParaRPr lang="en-US" dirty="0" smtClean="0"/>
          </a:p>
          <a:p>
            <a:r>
              <a:rPr lang="en-US" dirty="0" smtClean="0"/>
              <a:t>So always use MVC while creating web application.</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5638800"/>
            <a:ext cx="1951113" cy="76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585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dirty="0" smtClean="0"/>
              <a:t>Knowledge check…</a:t>
            </a:r>
            <a:endParaRPr lang="en-US" dirty="0" smtClean="0"/>
          </a:p>
        </p:txBody>
      </p:sp>
      <p:sp>
        <p:nvSpPr>
          <p:cNvPr id="12293" name="Rectangle 3"/>
          <p:cNvSpPr>
            <a:spLocks noGrp="1" noChangeArrowheads="1"/>
          </p:cNvSpPr>
          <p:nvPr>
            <p:ph idx="1"/>
          </p:nvPr>
        </p:nvSpPr>
        <p:spPr>
          <a:xfrm>
            <a:off x="457200" y="914400"/>
            <a:ext cx="8382000" cy="5486400"/>
          </a:xfrm>
        </p:spPr>
        <p:txBody>
          <a:bodyPr/>
          <a:lstStyle/>
          <a:p>
            <a:pPr eaLnBrk="1" hangingPunct="1"/>
            <a:r>
              <a:rPr lang="en-US" dirty="0" smtClean="0"/>
              <a:t>Who is ideally responsible for following tasks according to MVC : JSP / Java Beans / Servlet ?</a:t>
            </a:r>
            <a:endParaRPr lang="en-US" dirty="0" smtClean="0"/>
          </a:p>
          <a:p>
            <a:pPr eaLnBrk="1" hangingPunct="1"/>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042221949"/>
              </p:ext>
            </p:extLst>
          </p:nvPr>
        </p:nvGraphicFramePr>
        <p:xfrm>
          <a:off x="914400" y="1828800"/>
          <a:ext cx="7391401" cy="3403600"/>
        </p:xfrm>
        <a:graphic>
          <a:graphicData uri="http://schemas.openxmlformats.org/drawingml/2006/table">
            <a:tbl>
              <a:tblPr firstRow="1" bandRow="1">
                <a:tableStyleId>{5C22544A-7EE6-4342-B048-85BDC9FD1C3A}</a:tableStyleId>
              </a:tblPr>
              <a:tblGrid>
                <a:gridCol w="838200"/>
                <a:gridCol w="2787770"/>
                <a:gridCol w="976223"/>
                <a:gridCol w="1394604"/>
                <a:gridCol w="1394604"/>
              </a:tblGrid>
              <a:tr h="370840">
                <a:tc>
                  <a:txBody>
                    <a:bodyPr/>
                    <a:lstStyle/>
                    <a:p>
                      <a:r>
                        <a:rPr lang="en-US" dirty="0" smtClean="0"/>
                        <a:t>No</a:t>
                      </a:r>
                      <a:endParaRPr lang="en-US" dirty="0"/>
                    </a:p>
                  </a:txBody>
                  <a:tcPr/>
                </a:tc>
                <a:tc>
                  <a:txBody>
                    <a:bodyPr/>
                    <a:lstStyle/>
                    <a:p>
                      <a:r>
                        <a:rPr lang="en-US" dirty="0" smtClean="0"/>
                        <a:t>Task</a:t>
                      </a:r>
                      <a:endParaRPr lang="en-US" dirty="0"/>
                    </a:p>
                  </a:txBody>
                  <a:tcPr/>
                </a:tc>
                <a:tc>
                  <a:txBody>
                    <a:bodyPr/>
                    <a:lstStyle/>
                    <a:p>
                      <a:r>
                        <a:rPr lang="en-US" dirty="0" smtClean="0"/>
                        <a:t>JSP</a:t>
                      </a:r>
                      <a:endParaRPr lang="en-US" dirty="0"/>
                    </a:p>
                  </a:txBody>
                  <a:tcPr/>
                </a:tc>
                <a:tc>
                  <a:txBody>
                    <a:bodyPr/>
                    <a:lstStyle/>
                    <a:p>
                      <a:r>
                        <a:rPr lang="en-US" dirty="0" smtClean="0"/>
                        <a:t>Java</a:t>
                      </a:r>
                      <a:r>
                        <a:rPr lang="en-US" baseline="0" dirty="0" smtClean="0"/>
                        <a:t> Bean</a:t>
                      </a:r>
                      <a:endParaRPr lang="en-US" dirty="0"/>
                    </a:p>
                  </a:txBody>
                  <a:tcPr/>
                </a:tc>
                <a:tc>
                  <a:txBody>
                    <a:bodyPr/>
                    <a:lstStyle/>
                    <a:p>
                      <a:r>
                        <a:rPr lang="en-US" dirty="0" smtClean="0"/>
                        <a:t>Servlet</a:t>
                      </a:r>
                      <a:endParaRPr lang="en-US" dirty="0"/>
                    </a:p>
                  </a:txBody>
                  <a:tcPr/>
                </a:tc>
              </a:tr>
              <a:tr h="370840">
                <a:tc>
                  <a:txBody>
                    <a:bodyPr/>
                    <a:lstStyle/>
                    <a:p>
                      <a:r>
                        <a:rPr lang="en-US" dirty="0" smtClean="0"/>
                        <a:t>1</a:t>
                      </a:r>
                      <a:endParaRPr lang="en-US" dirty="0"/>
                    </a:p>
                  </a:txBody>
                  <a:tcPr/>
                </a:tc>
                <a:tc>
                  <a:txBody>
                    <a:bodyPr/>
                    <a:lstStyle/>
                    <a:p>
                      <a:r>
                        <a:rPr lang="en-US" dirty="0" smtClean="0"/>
                        <a:t>Form</a:t>
                      </a:r>
                      <a:r>
                        <a:rPr lang="en-US" baseline="0" dirty="0" smtClean="0"/>
                        <a:t> designing</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2</a:t>
                      </a:r>
                      <a:endParaRPr lang="en-US" dirty="0"/>
                    </a:p>
                  </a:txBody>
                  <a:tcPr/>
                </a:tc>
                <a:tc>
                  <a:txBody>
                    <a:bodyPr/>
                    <a:lstStyle/>
                    <a:p>
                      <a:r>
                        <a:rPr lang="en-US" dirty="0" smtClean="0"/>
                        <a:t>Communicating</a:t>
                      </a:r>
                      <a:r>
                        <a:rPr lang="en-US" baseline="0" dirty="0" smtClean="0"/>
                        <a:t> to DB</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3</a:t>
                      </a:r>
                      <a:endParaRPr lang="en-US" dirty="0"/>
                    </a:p>
                  </a:txBody>
                  <a:tcPr/>
                </a:tc>
                <a:tc>
                  <a:txBody>
                    <a:bodyPr/>
                    <a:lstStyle/>
                    <a:p>
                      <a:r>
                        <a:rPr lang="en-US" dirty="0" smtClean="0"/>
                        <a:t>Receiving</a:t>
                      </a:r>
                      <a:r>
                        <a:rPr lang="en-US" baseline="0" dirty="0" smtClean="0"/>
                        <a:t> user request data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Displaying output /result</a:t>
                      </a:r>
                      <a:r>
                        <a:rPr lang="en-US" baseline="0" dirty="0" smtClean="0"/>
                        <a:t> </a:t>
                      </a:r>
                      <a:r>
                        <a:rPr lang="en-US" dirty="0" smtClean="0"/>
                        <a:t>to user</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5</a:t>
                      </a:r>
                      <a:endParaRPr lang="en-US" dirty="0"/>
                    </a:p>
                  </a:txBody>
                  <a:tcPr/>
                </a:tc>
                <a:tc>
                  <a:txBody>
                    <a:bodyPr/>
                    <a:lstStyle/>
                    <a:p>
                      <a:r>
                        <a:rPr lang="en-US" dirty="0" smtClean="0"/>
                        <a:t>Controlling the flow in application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6</a:t>
                      </a:r>
                      <a:endParaRPr lang="en-US" dirty="0"/>
                    </a:p>
                  </a:txBody>
                  <a:tcPr/>
                </a:tc>
                <a:tc>
                  <a:txBody>
                    <a:bodyPr/>
                    <a:lstStyle/>
                    <a:p>
                      <a:r>
                        <a:rPr lang="en-US" dirty="0" smtClean="0"/>
                        <a:t>Server side</a:t>
                      </a:r>
                      <a:r>
                        <a:rPr lang="en-US" baseline="0" dirty="0" smtClean="0"/>
                        <a:t> validations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5257800"/>
            <a:ext cx="12192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mtClean="0"/>
              <a:t>Summary</a:t>
            </a:r>
          </a:p>
        </p:txBody>
      </p:sp>
      <p:sp>
        <p:nvSpPr>
          <p:cNvPr id="46085" name="Rectangle 3"/>
          <p:cNvSpPr>
            <a:spLocks noGrp="1" noChangeArrowheads="1"/>
          </p:cNvSpPr>
          <p:nvPr>
            <p:ph idx="1"/>
          </p:nvPr>
        </p:nvSpPr>
        <p:spPr/>
        <p:txBody>
          <a:bodyPr/>
          <a:lstStyle/>
          <a:p>
            <a:pPr marL="0" indent="0" eaLnBrk="1" hangingPunct="1">
              <a:buNone/>
            </a:pPr>
            <a:r>
              <a:rPr lang="en-US" dirty="0" smtClean="0"/>
              <a:t>In this session, we have covered,</a:t>
            </a:r>
          </a:p>
          <a:p>
            <a:pPr lvl="1" eaLnBrk="1" hangingPunct="1"/>
            <a:r>
              <a:rPr lang="en-US" sz="1800" dirty="0" smtClean="0"/>
              <a:t>MVC Architecture </a:t>
            </a:r>
          </a:p>
        </p:txBody>
      </p:sp>
      <p:pic>
        <p:nvPicPr>
          <p:cNvPr id="4" name="Picture 41" descr="Summary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759325"/>
            <a:ext cx="17526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00400" y="1600200"/>
            <a:ext cx="3276600" cy="685800"/>
          </a:xfrm>
        </p:spPr>
        <p:txBody>
          <a:bodyPr/>
          <a:lstStyle/>
          <a:p>
            <a:r>
              <a:rPr lang="en-US" sz="4400" dirty="0" smtClean="0">
                <a:solidFill>
                  <a:srgbClr val="C00000"/>
                </a:solidFill>
              </a:rPr>
              <a:t>Thank You</a:t>
            </a:r>
            <a:endParaRPr lang="en-US" sz="4400" dirty="0">
              <a:solidFill>
                <a:srgbClr val="C00000"/>
              </a:solidFill>
            </a:endParaRPr>
          </a:p>
        </p:txBody>
      </p:sp>
    </p:spTree>
    <p:extLst>
      <p:ext uri="{BB962C8B-B14F-4D97-AF65-F5344CB8AC3E}">
        <p14:creationId xmlns:p14="http://schemas.microsoft.com/office/powerpoint/2010/main" val="338232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mtClean="0"/>
              <a:t>Objectives</a:t>
            </a:r>
          </a:p>
        </p:txBody>
      </p:sp>
      <p:sp>
        <p:nvSpPr>
          <p:cNvPr id="4101" name="Rectangle 3"/>
          <p:cNvSpPr>
            <a:spLocks noGrp="1" noChangeArrowheads="1"/>
          </p:cNvSpPr>
          <p:nvPr>
            <p:ph idx="1"/>
          </p:nvPr>
        </p:nvSpPr>
        <p:spPr/>
        <p:txBody>
          <a:bodyPr/>
          <a:lstStyle/>
          <a:p>
            <a:pPr marL="0" indent="0" eaLnBrk="1" hangingPunct="1">
              <a:buNone/>
            </a:pPr>
            <a:r>
              <a:rPr lang="en-US" dirty="0" smtClean="0"/>
              <a:t>At the end of this session, you will be able to,</a:t>
            </a:r>
          </a:p>
          <a:p>
            <a:pPr lvl="1" eaLnBrk="1" hangingPunct="1">
              <a:buClr>
                <a:srgbClr val="C00000"/>
              </a:buClr>
            </a:pPr>
            <a:r>
              <a:rPr lang="en-US" sz="1800" dirty="0" smtClean="0"/>
              <a:t>Describe  MVC Architecture </a:t>
            </a:r>
          </a:p>
        </p:txBody>
      </p:sp>
      <p:pic>
        <p:nvPicPr>
          <p:cNvPr id="4" name="Picture 89" descr="Objectiv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779" y="4800600"/>
            <a:ext cx="1682221"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smtClean="0"/>
              <a:t>Agenda</a:t>
            </a:r>
          </a:p>
        </p:txBody>
      </p:sp>
      <p:sp>
        <p:nvSpPr>
          <p:cNvPr id="7171" name="Rectangle 3"/>
          <p:cNvSpPr>
            <a:spLocks noGrp="1" noChangeArrowheads="1"/>
          </p:cNvSpPr>
          <p:nvPr>
            <p:ph idx="1"/>
          </p:nvPr>
        </p:nvSpPr>
        <p:spPr/>
        <p:txBody>
          <a:bodyPr/>
          <a:lstStyle/>
          <a:p>
            <a:pPr marL="0" indent="0" eaLnBrk="1" hangingPunct="1">
              <a:buNone/>
            </a:pPr>
            <a:r>
              <a:rPr lang="en-US" dirty="0" smtClean="0"/>
              <a:t>Following topics is to be covered in the session </a:t>
            </a:r>
          </a:p>
          <a:p>
            <a:pPr lvl="1" eaLnBrk="1" hangingPunct="1"/>
            <a:r>
              <a:rPr lang="en-US" sz="1800" dirty="0" smtClean="0"/>
              <a:t>MVC Architecture </a:t>
            </a:r>
          </a:p>
        </p:txBody>
      </p:sp>
      <p:pic>
        <p:nvPicPr>
          <p:cNvPr id="4" name="Picture 95" descr="Agend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495800"/>
            <a:ext cx="1600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pPr eaLnBrk="1" hangingPunct="1"/>
            <a:r>
              <a:rPr lang="en-US" dirty="0" smtClean="0"/>
              <a:t>MVC Architecture</a:t>
            </a:r>
          </a:p>
        </p:txBody>
      </p:sp>
      <p:sp>
        <p:nvSpPr>
          <p:cNvPr id="29701" name="Rectangle 5"/>
          <p:cNvSpPr>
            <a:spLocks noGrp="1" noChangeArrowheads="1"/>
          </p:cNvSpPr>
          <p:nvPr>
            <p:ph idx="1"/>
          </p:nvPr>
        </p:nvSpPr>
        <p:spPr/>
        <p:txBody>
          <a:bodyPr>
            <a:normAutofit/>
          </a:bodyPr>
          <a:lstStyle/>
          <a:p>
            <a:pPr eaLnBrk="1" hangingPunct="1"/>
            <a:r>
              <a:rPr lang="en-US" dirty="0"/>
              <a:t>Model-View-Controller </a:t>
            </a:r>
            <a:r>
              <a:rPr lang="en-US" dirty="0" smtClean="0"/>
              <a:t>(MVC) is an architectural pattern used in software engineering.</a:t>
            </a:r>
          </a:p>
          <a:p>
            <a:pPr eaLnBrk="1" hangingPunct="1"/>
            <a:r>
              <a:rPr lang="en-US" dirty="0" smtClean="0"/>
              <a:t>Successful use of the pattern isolates business logic from user interface considerations, resulting in an application where it is easier to modify either the visual appearance of the application or the underlying business rules without affecting the other. </a:t>
            </a:r>
          </a:p>
          <a:p>
            <a:pPr eaLnBrk="1" hangingPunct="1"/>
            <a:r>
              <a:rPr lang="en-US" dirty="0" smtClean="0"/>
              <a:t>It is common to split an application into separate layers: presentation (UI), domain logic, and data access. </a:t>
            </a:r>
          </a:p>
          <a:p>
            <a:pPr eaLnBrk="1" hangingPunct="1"/>
            <a:r>
              <a:rPr lang="en-US" dirty="0" smtClean="0"/>
              <a:t>In MVC the presentation layer is further separated into view and controller.</a:t>
            </a:r>
          </a:p>
          <a:p>
            <a:pPr eaLnBrk="1" hangingPunct="1"/>
            <a:r>
              <a:rPr lang="en-US" dirty="0" smtClean="0"/>
              <a:t>MVC encompasses more of the architecture of an application than is typical for a design pattern.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Concept..</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524000"/>
            <a:ext cx="795337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6054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MVC Architecture</a:t>
            </a:r>
          </a:p>
        </p:txBody>
      </p:sp>
      <p:sp>
        <p:nvSpPr>
          <p:cNvPr id="7173" name="Rectangle 3"/>
          <p:cNvSpPr>
            <a:spLocks noGrp="1" noChangeArrowheads="1"/>
          </p:cNvSpPr>
          <p:nvPr>
            <p:ph idx="1"/>
          </p:nvPr>
        </p:nvSpPr>
        <p:spPr/>
        <p:txBody>
          <a:bodyPr/>
          <a:lstStyle/>
          <a:p>
            <a:pPr eaLnBrk="1" hangingPunct="1"/>
            <a:r>
              <a:rPr lang="en-US" dirty="0" smtClean="0"/>
              <a:t>Model - View - Controller</a:t>
            </a:r>
          </a:p>
        </p:txBody>
      </p:sp>
      <p:sp>
        <p:nvSpPr>
          <p:cNvPr id="7174" name="Rectangle 4"/>
          <p:cNvSpPr>
            <a:spLocks noChangeArrowheads="1"/>
          </p:cNvSpPr>
          <p:nvPr/>
        </p:nvSpPr>
        <p:spPr bwMode="auto">
          <a:xfrm>
            <a:off x="3200400" y="1447800"/>
            <a:ext cx="2057400" cy="838200"/>
          </a:xfrm>
          <a:prstGeom prst="rect">
            <a:avLst/>
          </a:prstGeom>
          <a:solidFill>
            <a:srgbClr val="FFFF99"/>
          </a:solidFill>
          <a:ln w="9525">
            <a:solidFill>
              <a:schemeClr val="tx1"/>
            </a:solidFill>
            <a:miter lim="800000"/>
            <a:headEnd/>
            <a:tailEnd/>
          </a:ln>
        </p:spPr>
        <p:txBody>
          <a:bodyPr wrap="none" anchor="ctr"/>
          <a:lstStyle/>
          <a:p>
            <a:pPr algn="ctr"/>
            <a:r>
              <a:rPr lang="en-US"/>
              <a:t>Model</a:t>
            </a:r>
          </a:p>
        </p:txBody>
      </p:sp>
      <p:sp>
        <p:nvSpPr>
          <p:cNvPr id="7175" name="Rectangle 5"/>
          <p:cNvSpPr>
            <a:spLocks noChangeArrowheads="1"/>
          </p:cNvSpPr>
          <p:nvPr/>
        </p:nvSpPr>
        <p:spPr bwMode="auto">
          <a:xfrm>
            <a:off x="609600" y="4419600"/>
            <a:ext cx="2057400" cy="914400"/>
          </a:xfrm>
          <a:prstGeom prst="rect">
            <a:avLst/>
          </a:prstGeom>
          <a:solidFill>
            <a:srgbClr val="FFFF99"/>
          </a:solidFill>
          <a:ln w="9525">
            <a:solidFill>
              <a:schemeClr val="tx1"/>
            </a:solidFill>
            <a:miter lim="800000"/>
            <a:headEnd/>
            <a:tailEnd/>
          </a:ln>
        </p:spPr>
        <p:txBody>
          <a:bodyPr wrap="none" anchor="ctr"/>
          <a:lstStyle/>
          <a:p>
            <a:pPr algn="ctr"/>
            <a:r>
              <a:rPr lang="en-US"/>
              <a:t>View</a:t>
            </a:r>
          </a:p>
        </p:txBody>
      </p:sp>
      <p:sp>
        <p:nvSpPr>
          <p:cNvPr id="7176" name="Rectangle 6"/>
          <p:cNvSpPr>
            <a:spLocks noChangeArrowheads="1"/>
          </p:cNvSpPr>
          <p:nvPr/>
        </p:nvSpPr>
        <p:spPr bwMode="auto">
          <a:xfrm>
            <a:off x="6248400" y="4495800"/>
            <a:ext cx="1981200" cy="914400"/>
          </a:xfrm>
          <a:prstGeom prst="rect">
            <a:avLst/>
          </a:prstGeom>
          <a:solidFill>
            <a:srgbClr val="FFFF99"/>
          </a:solidFill>
          <a:ln w="9525">
            <a:solidFill>
              <a:schemeClr val="tx1"/>
            </a:solidFill>
            <a:miter lim="800000"/>
            <a:headEnd/>
            <a:tailEnd/>
          </a:ln>
        </p:spPr>
        <p:txBody>
          <a:bodyPr wrap="none" anchor="ctr"/>
          <a:lstStyle/>
          <a:p>
            <a:pPr algn="ctr"/>
            <a:r>
              <a:rPr lang="en-US"/>
              <a:t>Controller</a:t>
            </a:r>
          </a:p>
        </p:txBody>
      </p:sp>
      <p:sp>
        <p:nvSpPr>
          <p:cNvPr id="7177" name="Line 7"/>
          <p:cNvSpPr>
            <a:spLocks noChangeShapeType="1"/>
          </p:cNvSpPr>
          <p:nvPr/>
        </p:nvSpPr>
        <p:spPr bwMode="auto">
          <a:xfrm flipH="1">
            <a:off x="5257800" y="1828800"/>
            <a:ext cx="1905000" cy="0"/>
          </a:xfrm>
          <a:prstGeom prst="line">
            <a:avLst/>
          </a:prstGeom>
          <a:noFill/>
          <a:ln w="9525">
            <a:solidFill>
              <a:schemeClr val="tx1"/>
            </a:solidFill>
            <a:round/>
            <a:headEnd/>
            <a:tailEnd type="triangle" w="med" len="med"/>
          </a:ln>
        </p:spPr>
        <p:txBody>
          <a:bodyPr/>
          <a:lstStyle/>
          <a:p>
            <a:endParaRPr lang="en-US"/>
          </a:p>
        </p:txBody>
      </p:sp>
      <p:sp>
        <p:nvSpPr>
          <p:cNvPr id="7178" name="Line 9"/>
          <p:cNvSpPr>
            <a:spLocks noChangeShapeType="1"/>
          </p:cNvSpPr>
          <p:nvPr/>
        </p:nvSpPr>
        <p:spPr bwMode="auto">
          <a:xfrm>
            <a:off x="7162800" y="1828800"/>
            <a:ext cx="0" cy="990600"/>
          </a:xfrm>
          <a:prstGeom prst="line">
            <a:avLst/>
          </a:prstGeom>
          <a:noFill/>
          <a:ln w="9525">
            <a:solidFill>
              <a:schemeClr val="tx1"/>
            </a:solidFill>
            <a:round/>
            <a:headEnd/>
            <a:tailEnd/>
          </a:ln>
        </p:spPr>
        <p:txBody>
          <a:bodyPr/>
          <a:lstStyle/>
          <a:p>
            <a:endParaRPr lang="en-US"/>
          </a:p>
        </p:txBody>
      </p:sp>
      <p:sp>
        <p:nvSpPr>
          <p:cNvPr id="7179" name="Text Box 10"/>
          <p:cNvSpPr txBox="1">
            <a:spLocks noChangeArrowheads="1"/>
          </p:cNvSpPr>
          <p:nvPr/>
        </p:nvSpPr>
        <p:spPr bwMode="auto">
          <a:xfrm>
            <a:off x="6400800" y="2819400"/>
            <a:ext cx="2057400" cy="641350"/>
          </a:xfrm>
          <a:prstGeom prst="rect">
            <a:avLst/>
          </a:prstGeom>
          <a:noFill/>
          <a:ln w="9525">
            <a:noFill/>
            <a:miter lim="800000"/>
            <a:headEnd/>
            <a:tailEnd/>
          </a:ln>
        </p:spPr>
        <p:txBody>
          <a:bodyPr>
            <a:spAutoFit/>
          </a:bodyPr>
          <a:lstStyle/>
          <a:p>
            <a:pPr>
              <a:spcBef>
                <a:spcPct val="50000"/>
              </a:spcBef>
            </a:pPr>
            <a:r>
              <a:rPr lang="en-US"/>
              <a:t>Invokes Methods in the Model’s API</a:t>
            </a:r>
          </a:p>
        </p:txBody>
      </p:sp>
      <p:sp>
        <p:nvSpPr>
          <p:cNvPr id="7180" name="Line 11"/>
          <p:cNvSpPr>
            <a:spLocks noChangeShapeType="1"/>
          </p:cNvSpPr>
          <p:nvPr/>
        </p:nvSpPr>
        <p:spPr bwMode="auto">
          <a:xfrm>
            <a:off x="7162800" y="3352800"/>
            <a:ext cx="0" cy="1143000"/>
          </a:xfrm>
          <a:prstGeom prst="line">
            <a:avLst/>
          </a:prstGeom>
          <a:noFill/>
          <a:ln w="9525">
            <a:solidFill>
              <a:schemeClr val="tx1"/>
            </a:solidFill>
            <a:round/>
            <a:headEnd/>
            <a:tailEnd/>
          </a:ln>
        </p:spPr>
        <p:txBody>
          <a:bodyPr/>
          <a:lstStyle/>
          <a:p>
            <a:endParaRPr lang="en-US"/>
          </a:p>
        </p:txBody>
      </p:sp>
      <p:sp>
        <p:nvSpPr>
          <p:cNvPr id="7181" name="Line 12"/>
          <p:cNvSpPr>
            <a:spLocks noChangeShapeType="1"/>
          </p:cNvSpPr>
          <p:nvPr/>
        </p:nvSpPr>
        <p:spPr bwMode="auto">
          <a:xfrm>
            <a:off x="1219200" y="1828800"/>
            <a:ext cx="1981200" cy="0"/>
          </a:xfrm>
          <a:prstGeom prst="line">
            <a:avLst/>
          </a:prstGeom>
          <a:noFill/>
          <a:ln w="9525">
            <a:solidFill>
              <a:schemeClr val="tx1"/>
            </a:solidFill>
            <a:round/>
            <a:headEnd/>
            <a:tailEnd type="triangle" w="med" len="med"/>
          </a:ln>
        </p:spPr>
        <p:txBody>
          <a:bodyPr/>
          <a:lstStyle/>
          <a:p>
            <a:endParaRPr lang="en-US"/>
          </a:p>
        </p:txBody>
      </p:sp>
      <p:sp>
        <p:nvSpPr>
          <p:cNvPr id="7182" name="Line 13"/>
          <p:cNvSpPr>
            <a:spLocks noChangeShapeType="1"/>
          </p:cNvSpPr>
          <p:nvPr/>
        </p:nvSpPr>
        <p:spPr bwMode="auto">
          <a:xfrm>
            <a:off x="1219200" y="1828800"/>
            <a:ext cx="0" cy="457200"/>
          </a:xfrm>
          <a:prstGeom prst="line">
            <a:avLst/>
          </a:prstGeom>
          <a:noFill/>
          <a:ln w="9525">
            <a:solidFill>
              <a:schemeClr val="tx1"/>
            </a:solidFill>
            <a:round/>
            <a:headEnd/>
            <a:tailEnd/>
          </a:ln>
        </p:spPr>
        <p:txBody>
          <a:bodyPr/>
          <a:lstStyle/>
          <a:p>
            <a:endParaRPr lang="en-US"/>
          </a:p>
        </p:txBody>
      </p:sp>
      <p:sp>
        <p:nvSpPr>
          <p:cNvPr id="7183" name="Text Box 14"/>
          <p:cNvSpPr txBox="1">
            <a:spLocks noChangeArrowheads="1"/>
          </p:cNvSpPr>
          <p:nvPr/>
        </p:nvSpPr>
        <p:spPr bwMode="auto">
          <a:xfrm>
            <a:off x="609600" y="2286000"/>
            <a:ext cx="1676400" cy="641350"/>
          </a:xfrm>
          <a:prstGeom prst="rect">
            <a:avLst/>
          </a:prstGeom>
          <a:noFill/>
          <a:ln w="9525">
            <a:noFill/>
            <a:miter lim="800000"/>
            <a:headEnd/>
            <a:tailEnd/>
          </a:ln>
        </p:spPr>
        <p:txBody>
          <a:bodyPr>
            <a:spAutoFit/>
          </a:bodyPr>
          <a:lstStyle/>
          <a:p>
            <a:pPr>
              <a:spcBef>
                <a:spcPct val="50000"/>
              </a:spcBef>
            </a:pPr>
            <a:r>
              <a:rPr lang="en-US"/>
              <a:t>Query the model State</a:t>
            </a:r>
          </a:p>
        </p:txBody>
      </p:sp>
      <p:sp>
        <p:nvSpPr>
          <p:cNvPr id="7184" name="Line 15"/>
          <p:cNvSpPr>
            <a:spLocks noChangeShapeType="1"/>
          </p:cNvSpPr>
          <p:nvPr/>
        </p:nvSpPr>
        <p:spPr bwMode="auto">
          <a:xfrm>
            <a:off x="1219200" y="2895600"/>
            <a:ext cx="0" cy="1524000"/>
          </a:xfrm>
          <a:prstGeom prst="line">
            <a:avLst/>
          </a:prstGeom>
          <a:noFill/>
          <a:ln w="9525">
            <a:solidFill>
              <a:schemeClr val="tx1"/>
            </a:solidFill>
            <a:round/>
            <a:headEnd/>
            <a:tailEnd/>
          </a:ln>
        </p:spPr>
        <p:txBody>
          <a:bodyPr/>
          <a:lstStyle/>
          <a:p>
            <a:endParaRPr lang="en-US"/>
          </a:p>
        </p:txBody>
      </p:sp>
      <p:sp>
        <p:nvSpPr>
          <p:cNvPr id="7185" name="Line 16"/>
          <p:cNvSpPr>
            <a:spLocks noChangeShapeType="1"/>
          </p:cNvSpPr>
          <p:nvPr/>
        </p:nvSpPr>
        <p:spPr bwMode="auto">
          <a:xfrm flipH="1">
            <a:off x="2619375" y="4724400"/>
            <a:ext cx="1143000" cy="0"/>
          </a:xfrm>
          <a:prstGeom prst="line">
            <a:avLst/>
          </a:prstGeom>
          <a:noFill/>
          <a:ln w="9525">
            <a:solidFill>
              <a:schemeClr val="tx1"/>
            </a:solidFill>
            <a:round/>
            <a:headEnd/>
            <a:tailEnd type="triangle" w="med" len="med"/>
          </a:ln>
        </p:spPr>
        <p:txBody>
          <a:bodyPr/>
          <a:lstStyle/>
          <a:p>
            <a:endParaRPr lang="en-US"/>
          </a:p>
        </p:txBody>
      </p:sp>
      <p:sp>
        <p:nvSpPr>
          <p:cNvPr id="7186" name="Text Box 17"/>
          <p:cNvSpPr txBox="1">
            <a:spLocks noChangeArrowheads="1"/>
          </p:cNvSpPr>
          <p:nvPr/>
        </p:nvSpPr>
        <p:spPr bwMode="auto">
          <a:xfrm>
            <a:off x="3733800" y="4572000"/>
            <a:ext cx="1600200" cy="366713"/>
          </a:xfrm>
          <a:prstGeom prst="rect">
            <a:avLst/>
          </a:prstGeom>
          <a:noFill/>
          <a:ln w="9525">
            <a:noFill/>
            <a:miter lim="800000"/>
            <a:headEnd/>
            <a:tailEnd/>
          </a:ln>
        </p:spPr>
        <p:txBody>
          <a:bodyPr>
            <a:spAutoFit/>
          </a:bodyPr>
          <a:lstStyle/>
          <a:p>
            <a:pPr>
              <a:spcBef>
                <a:spcPct val="50000"/>
              </a:spcBef>
            </a:pPr>
            <a:r>
              <a:rPr lang="en-US"/>
              <a:t>Select View</a:t>
            </a:r>
          </a:p>
        </p:txBody>
      </p:sp>
      <p:sp>
        <p:nvSpPr>
          <p:cNvPr id="7187" name="Line 18"/>
          <p:cNvSpPr>
            <a:spLocks noChangeShapeType="1"/>
          </p:cNvSpPr>
          <p:nvPr/>
        </p:nvSpPr>
        <p:spPr bwMode="auto">
          <a:xfrm>
            <a:off x="5105400" y="4724400"/>
            <a:ext cx="1095375" cy="0"/>
          </a:xfrm>
          <a:prstGeom prst="line">
            <a:avLst/>
          </a:prstGeom>
          <a:noFill/>
          <a:ln w="9525">
            <a:solidFill>
              <a:schemeClr val="tx1"/>
            </a:solidFill>
            <a:round/>
            <a:headEnd/>
            <a:tailEnd/>
          </a:ln>
        </p:spPr>
        <p:txBody>
          <a:bodyPr/>
          <a:lstStyle/>
          <a:p>
            <a:endParaRPr lang="en-US"/>
          </a:p>
        </p:txBody>
      </p:sp>
      <p:sp>
        <p:nvSpPr>
          <p:cNvPr id="7188" name="Line 19"/>
          <p:cNvSpPr>
            <a:spLocks noChangeShapeType="1"/>
          </p:cNvSpPr>
          <p:nvPr/>
        </p:nvSpPr>
        <p:spPr bwMode="auto">
          <a:xfrm>
            <a:off x="2667000" y="5105400"/>
            <a:ext cx="3657600" cy="0"/>
          </a:xfrm>
          <a:prstGeom prst="line">
            <a:avLst/>
          </a:prstGeom>
          <a:noFill/>
          <a:ln w="9525">
            <a:solidFill>
              <a:schemeClr val="tx1"/>
            </a:solidFill>
            <a:round/>
            <a:headEnd/>
            <a:tailEnd type="triangle" w="med" len="med"/>
          </a:ln>
        </p:spPr>
        <p:txBody>
          <a:bodyPr/>
          <a:lstStyle/>
          <a:p>
            <a:endParaRPr lang="en-US"/>
          </a:p>
        </p:txBody>
      </p:sp>
      <p:sp>
        <p:nvSpPr>
          <p:cNvPr id="7189" name="Text Box 20"/>
          <p:cNvSpPr txBox="1">
            <a:spLocks noChangeArrowheads="1"/>
          </p:cNvSpPr>
          <p:nvPr/>
        </p:nvSpPr>
        <p:spPr bwMode="auto">
          <a:xfrm>
            <a:off x="2971800" y="5257800"/>
            <a:ext cx="2971800" cy="366713"/>
          </a:xfrm>
          <a:prstGeom prst="rect">
            <a:avLst/>
          </a:prstGeom>
          <a:noFill/>
          <a:ln w="9525">
            <a:noFill/>
            <a:miter lim="800000"/>
            <a:headEnd/>
            <a:tailEnd/>
          </a:ln>
        </p:spPr>
        <p:txBody>
          <a:bodyPr>
            <a:spAutoFit/>
          </a:bodyPr>
          <a:lstStyle/>
          <a:p>
            <a:pPr>
              <a:spcBef>
                <a:spcPct val="50000"/>
              </a:spcBef>
            </a:pPr>
            <a:r>
              <a:rPr lang="en-US"/>
              <a:t>Users Actions/Commands</a:t>
            </a:r>
          </a:p>
        </p:txBody>
      </p:sp>
      <p:sp>
        <p:nvSpPr>
          <p:cNvPr id="7190" name="Line 21"/>
          <p:cNvSpPr>
            <a:spLocks noChangeShapeType="1"/>
          </p:cNvSpPr>
          <p:nvPr/>
        </p:nvSpPr>
        <p:spPr bwMode="auto">
          <a:xfrm>
            <a:off x="2209800" y="3581400"/>
            <a:ext cx="0" cy="838200"/>
          </a:xfrm>
          <a:prstGeom prst="line">
            <a:avLst/>
          </a:prstGeom>
          <a:noFill/>
          <a:ln w="9525">
            <a:solidFill>
              <a:schemeClr val="tx1"/>
            </a:solidFill>
            <a:round/>
            <a:headEnd/>
            <a:tailEnd type="triangle" w="med" len="med"/>
          </a:ln>
        </p:spPr>
        <p:txBody>
          <a:bodyPr/>
          <a:lstStyle/>
          <a:p>
            <a:endParaRPr lang="en-US"/>
          </a:p>
        </p:txBody>
      </p:sp>
      <p:sp>
        <p:nvSpPr>
          <p:cNvPr id="7191" name="Text Box 22"/>
          <p:cNvSpPr txBox="1">
            <a:spLocks noChangeArrowheads="1"/>
          </p:cNvSpPr>
          <p:nvPr/>
        </p:nvSpPr>
        <p:spPr bwMode="auto">
          <a:xfrm>
            <a:off x="1905000" y="3048000"/>
            <a:ext cx="3124200" cy="641350"/>
          </a:xfrm>
          <a:prstGeom prst="rect">
            <a:avLst/>
          </a:prstGeom>
          <a:noFill/>
          <a:ln w="9525">
            <a:noFill/>
            <a:miter lim="800000"/>
            <a:headEnd/>
            <a:tailEnd/>
          </a:ln>
        </p:spPr>
        <p:txBody>
          <a:bodyPr>
            <a:spAutoFit/>
          </a:bodyPr>
          <a:lstStyle/>
          <a:p>
            <a:pPr>
              <a:spcBef>
                <a:spcPct val="50000"/>
              </a:spcBef>
            </a:pPr>
            <a:r>
              <a:rPr lang="en-US"/>
              <a:t>Notify View of Change in Model State</a:t>
            </a:r>
          </a:p>
        </p:txBody>
      </p:sp>
      <p:sp>
        <p:nvSpPr>
          <p:cNvPr id="7192" name="Line 23"/>
          <p:cNvSpPr>
            <a:spLocks noChangeShapeType="1"/>
          </p:cNvSpPr>
          <p:nvPr/>
        </p:nvSpPr>
        <p:spPr bwMode="auto">
          <a:xfrm flipV="1">
            <a:off x="2209800" y="2209800"/>
            <a:ext cx="0" cy="838200"/>
          </a:xfrm>
          <a:prstGeom prst="line">
            <a:avLst/>
          </a:prstGeom>
          <a:noFill/>
          <a:ln w="9525">
            <a:solidFill>
              <a:schemeClr val="tx1"/>
            </a:solidFill>
            <a:round/>
            <a:headEnd/>
            <a:tailEnd/>
          </a:ln>
        </p:spPr>
        <p:txBody>
          <a:bodyPr/>
          <a:lstStyle/>
          <a:p>
            <a:endParaRPr lang="en-US"/>
          </a:p>
        </p:txBody>
      </p:sp>
      <p:sp>
        <p:nvSpPr>
          <p:cNvPr id="7193" name="Line 24"/>
          <p:cNvSpPr>
            <a:spLocks noChangeShapeType="1"/>
          </p:cNvSpPr>
          <p:nvPr/>
        </p:nvSpPr>
        <p:spPr bwMode="auto">
          <a:xfrm>
            <a:off x="2209800" y="2209800"/>
            <a:ext cx="981075" cy="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pPr eaLnBrk="1" hangingPunct="1"/>
            <a:r>
              <a:rPr lang="en-US" smtClean="0"/>
              <a:t>MVC Architecture</a:t>
            </a:r>
          </a:p>
        </p:txBody>
      </p:sp>
      <p:sp>
        <p:nvSpPr>
          <p:cNvPr id="37893" name="Rectangle 5"/>
          <p:cNvSpPr>
            <a:spLocks noGrp="1" noChangeArrowheads="1"/>
          </p:cNvSpPr>
          <p:nvPr>
            <p:ph idx="1"/>
          </p:nvPr>
        </p:nvSpPr>
        <p:spPr/>
        <p:txBody>
          <a:bodyPr>
            <a:normAutofit/>
          </a:bodyPr>
          <a:lstStyle/>
          <a:p>
            <a:pPr eaLnBrk="1" hangingPunct="1">
              <a:buFont typeface="Wingdings" pitchFamily="2" charset="2"/>
              <a:buNone/>
            </a:pPr>
            <a:r>
              <a:rPr lang="en-US" dirty="0" smtClean="0"/>
              <a:t>	</a:t>
            </a:r>
            <a:r>
              <a:rPr lang="en-US" b="1" dirty="0" smtClean="0"/>
              <a:t>Model</a:t>
            </a:r>
          </a:p>
          <a:p>
            <a:pPr eaLnBrk="1" hangingPunct="1"/>
            <a:r>
              <a:rPr lang="en-US" dirty="0" smtClean="0"/>
              <a:t>Represents an application’s data and contains the logic for accessing and manipulating that data.</a:t>
            </a:r>
          </a:p>
          <a:p>
            <a:pPr eaLnBrk="1" hangingPunct="1"/>
            <a:r>
              <a:rPr lang="en-US" dirty="0" smtClean="0"/>
              <a:t>Any data that is part of the persistent state of the application should reside in the model objects.</a:t>
            </a:r>
          </a:p>
          <a:p>
            <a:pPr eaLnBrk="1" hangingPunct="1"/>
            <a:r>
              <a:rPr lang="en-US" dirty="0" smtClean="0"/>
              <a:t>Domain logic adds meaning to raw data (e.g. calculating if today is the user's birthday, or the totals, taxes, and shipping charges for shopping cart items). </a:t>
            </a:r>
          </a:p>
          <a:p>
            <a:pPr lvl="1" eaLnBrk="1" hangingPunct="1"/>
            <a:r>
              <a:rPr lang="en-US" dirty="0" smtClean="0"/>
              <a:t>Many applications use a persistent storage mechanism (such as a database) to store data. MVC does not specifically mention the data access layer because it is understood to be underneath or encapsulated by the Model. </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pPr eaLnBrk="1" hangingPunct="1"/>
            <a:r>
              <a:rPr lang="en-US" smtClean="0"/>
              <a:t>MVC Architecture</a:t>
            </a:r>
          </a:p>
        </p:txBody>
      </p:sp>
      <p:sp>
        <p:nvSpPr>
          <p:cNvPr id="38917" name="Rectangle 5"/>
          <p:cNvSpPr>
            <a:spLocks noGrp="1" noChangeArrowheads="1"/>
          </p:cNvSpPr>
          <p:nvPr>
            <p:ph idx="1"/>
          </p:nvPr>
        </p:nvSpPr>
        <p:spPr/>
        <p:txBody>
          <a:bodyPr>
            <a:normAutofit/>
          </a:bodyPr>
          <a:lstStyle/>
          <a:p>
            <a:pPr eaLnBrk="1" hangingPunct="1">
              <a:buFont typeface="Wingdings" pitchFamily="2" charset="2"/>
              <a:buNone/>
            </a:pPr>
            <a:r>
              <a:rPr lang="en-US" dirty="0" smtClean="0"/>
              <a:t>	</a:t>
            </a:r>
            <a:r>
              <a:rPr lang="en-US" b="1" dirty="0" smtClean="0"/>
              <a:t>View </a:t>
            </a:r>
          </a:p>
          <a:p>
            <a:pPr eaLnBrk="1" hangingPunct="1"/>
            <a:r>
              <a:rPr lang="en-US" dirty="0" smtClean="0"/>
              <a:t>Is responsible for rendering the state of the model.</a:t>
            </a:r>
          </a:p>
          <a:p>
            <a:pPr eaLnBrk="1" hangingPunct="1"/>
            <a:r>
              <a:rPr lang="en-US" dirty="0" smtClean="0"/>
              <a:t>The presentation semantics are encapsulated within the view, therefore model data can be adapted for several different kinds of clients.</a:t>
            </a:r>
          </a:p>
          <a:p>
            <a:pPr eaLnBrk="1" hangingPunct="1"/>
            <a:r>
              <a:rPr lang="en-US" dirty="0" smtClean="0"/>
              <a:t>The view modifies itself when a change in the model is communicated to the view.</a:t>
            </a:r>
          </a:p>
          <a:p>
            <a:pPr eaLnBrk="1" hangingPunct="1"/>
            <a:r>
              <a:rPr lang="en-US" dirty="0" smtClean="0"/>
              <a:t>A view forwards user input to the controller.</a:t>
            </a:r>
          </a:p>
          <a:p>
            <a:pPr eaLnBrk="1" hangingPunct="1"/>
            <a:r>
              <a:rPr lang="en-US" dirty="0" smtClean="0"/>
              <a:t>Multiple views can exist for a single model for different purposes. </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Grp="1" noChangeArrowheads="1"/>
          </p:cNvSpPr>
          <p:nvPr>
            <p:ph type="title"/>
          </p:nvPr>
        </p:nvSpPr>
        <p:spPr/>
        <p:txBody>
          <a:bodyPr/>
          <a:lstStyle/>
          <a:p>
            <a:pPr eaLnBrk="1" hangingPunct="1"/>
            <a:r>
              <a:rPr lang="en-US" smtClean="0"/>
              <a:t>MVC Architecture</a:t>
            </a:r>
          </a:p>
        </p:txBody>
      </p:sp>
      <p:sp>
        <p:nvSpPr>
          <p:cNvPr id="39942" name="Rectangle 6"/>
          <p:cNvSpPr>
            <a:spLocks noGrp="1" noChangeArrowheads="1"/>
          </p:cNvSpPr>
          <p:nvPr>
            <p:ph idx="1"/>
          </p:nvPr>
        </p:nvSpPr>
        <p:spPr/>
        <p:txBody>
          <a:bodyPr>
            <a:normAutofit/>
          </a:bodyPr>
          <a:lstStyle/>
          <a:p>
            <a:pPr eaLnBrk="1" hangingPunct="1">
              <a:buFont typeface="Wingdings" pitchFamily="2" charset="2"/>
              <a:buNone/>
            </a:pPr>
            <a:r>
              <a:rPr lang="en-US" dirty="0" smtClean="0"/>
              <a:t>	</a:t>
            </a:r>
            <a:r>
              <a:rPr lang="en-US" b="1" dirty="0" smtClean="0"/>
              <a:t>Controller</a:t>
            </a:r>
          </a:p>
          <a:p>
            <a:pPr eaLnBrk="1" hangingPunct="1"/>
            <a:r>
              <a:rPr lang="en-US" dirty="0" smtClean="0"/>
              <a:t>Is responsible for intercepting and translating user input into actions to be performed by the model.</a:t>
            </a:r>
          </a:p>
          <a:p>
            <a:pPr eaLnBrk="1" hangingPunct="1"/>
            <a:r>
              <a:rPr lang="en-US" dirty="0" smtClean="0"/>
              <a:t>Is responsible for selecting the next view based on user input and the outcome of model operations.</a:t>
            </a:r>
          </a:p>
          <a:p>
            <a:pPr lvl="1" eaLnBrk="1" hangingPunct="1"/>
            <a:r>
              <a:rPr lang="en-US" dirty="0" smtClean="0"/>
              <a:t>Processes and responds to events, typically user actions, and may invoke changes on the model. </a:t>
            </a:r>
          </a:p>
          <a:p>
            <a:pPr lvl="1" eaLnBrk="1" hangingPunct="1"/>
            <a:r>
              <a:rPr lang="en-US" dirty="0" smtClean="0"/>
              <a:t>MVC is often seen in web applications, where the view is the actual HTML page, and the controller is the code that gathers dynamic data and generates the content within the HTML. Finally, the model is represented by the actual content, usually stored in a database or XML files, and the business rules that transform that content based on user actions.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SG-FocusAreas_Nov'12Update_Issu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BF1313"/>
          </a:buClr>
          <a:buSzPct val="200000"/>
          <a:buFont typeface="Wingdings 3" pitchFamily="18" charset="2"/>
          <a:buChar char="Ú"/>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PPT</Template>
  <TotalTime>37</TotalTime>
  <Words>498</Words>
  <Application>Microsoft Office PowerPoint</Application>
  <PresentationFormat>On-screen Show (4:3)</PresentationFormat>
  <Paragraphs>89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ESG-FocusAreas_Nov'12Update_Issue1</vt:lpstr>
      <vt:lpstr>Model View Controller (MVC) </vt:lpstr>
      <vt:lpstr>Objectives</vt:lpstr>
      <vt:lpstr>Agenda</vt:lpstr>
      <vt:lpstr>MVC Architecture</vt:lpstr>
      <vt:lpstr>MVC Concept..</vt:lpstr>
      <vt:lpstr>MVC Architecture</vt:lpstr>
      <vt:lpstr>MVC Architecture</vt:lpstr>
      <vt:lpstr>MVC Architecture</vt:lpstr>
      <vt:lpstr>MVC Architecture</vt:lpstr>
      <vt:lpstr>MVC Architecture</vt:lpstr>
      <vt:lpstr>PowerPoint Presentation</vt:lpstr>
      <vt:lpstr>Knowledge check…</vt:lpstr>
      <vt:lpstr>Summary</vt:lpstr>
      <vt:lpstr>Thank You</vt:lpstr>
    </vt:vector>
  </TitlesOfParts>
  <Company>Tech mahindra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View Controller (MVC) </dc:title>
  <dc:creator>pp0039511</dc:creator>
  <cp:lastModifiedBy>Shweta Gandhi</cp:lastModifiedBy>
  <cp:revision>19</cp:revision>
  <dcterms:created xsi:type="dcterms:W3CDTF">2013-05-24T10:13:48Z</dcterms:created>
  <dcterms:modified xsi:type="dcterms:W3CDTF">2016-06-22T10:12:43Z</dcterms:modified>
</cp:coreProperties>
</file>