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media/image4.bin" ContentType="image/jpeg"/>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40" r:id="rId2"/>
    <p:sldId id="258" r:id="rId3"/>
    <p:sldId id="356" r:id="rId4"/>
    <p:sldId id="357" r:id="rId5"/>
    <p:sldId id="358" r:id="rId6"/>
    <p:sldId id="35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402B1-7C77-4D0B-BC99-F3FA8CA4FA4C}" type="datetimeFigureOut">
              <a:rPr lang="en-IN" smtClean="0"/>
              <a:t>03-09-2021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327FE-B1B9-4227-ADC5-C281C083BA7D}" type="slidenum">
              <a:rPr lang="en-IN" smtClean="0"/>
              <a:t>‹#›</a:t>
            </a:fld>
            <a:endParaRPr lang="en-IN"/>
          </a:p>
        </p:txBody>
      </p:sp>
    </p:spTree>
    <p:extLst>
      <p:ext uri="{BB962C8B-B14F-4D97-AF65-F5344CB8AC3E}">
        <p14:creationId xmlns:p14="http://schemas.microsoft.com/office/powerpoint/2010/main" val="3483130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3797836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al Content">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2" y="1628781"/>
            <a:ext cx="11162349" cy="4752975"/>
          </a:xfrm>
          <a:prstGeom prst="rect">
            <a:avLst/>
          </a:prstGeom>
        </p:spPr>
        <p:txBody>
          <a:bodyPr>
            <a:noAutofit/>
          </a:bodyPr>
          <a:lstStyle>
            <a:lvl1pPr>
              <a:spcBef>
                <a:spcPts val="1000"/>
              </a:spcBef>
              <a:defRPr sz="10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dirty="0"/>
              <a:t>Edit Master text styles</a:t>
            </a:r>
          </a:p>
        </p:txBody>
      </p:sp>
      <p:sp>
        <p:nvSpPr>
          <p:cNvPr id="7" name="Text Placeholder 8"/>
          <p:cNvSpPr>
            <a:spLocks noGrp="1"/>
          </p:cNvSpPr>
          <p:nvPr>
            <p:ph type="body" sz="quarter" idx="13" hasCustomPrompt="1"/>
          </p:nvPr>
        </p:nvSpPr>
        <p:spPr>
          <a:xfrm>
            <a:off x="426720" y="661126"/>
            <a:ext cx="11340000" cy="279892"/>
          </a:xfrm>
          <a:prstGeom prst="rect">
            <a:avLst/>
          </a:prstGeom>
        </p:spPr>
        <p:txBody>
          <a:bodyPr lIns="0" tIns="0" rIns="0" bIns="0">
            <a:noAutofit/>
          </a:bodyPr>
          <a:lstStyle>
            <a:lvl1pPr marL="0" indent="0">
              <a:buNone/>
              <a:defRPr sz="1400" b="0">
                <a:solidFill>
                  <a:srgbClr val="575757"/>
                </a:solidFill>
              </a:defRPr>
            </a:lvl1pPr>
          </a:lstStyle>
          <a:p>
            <a:pPr lvl="0"/>
            <a:r>
              <a:rPr lang="en-US" noProof="0" dirty="0"/>
              <a:t>Click to add subtitle</a:t>
            </a:r>
          </a:p>
        </p:txBody>
      </p:sp>
      <p:sp>
        <p:nvSpPr>
          <p:cNvPr id="2" name="Title 1"/>
          <p:cNvSpPr>
            <a:spLocks noGrp="1"/>
          </p:cNvSpPr>
          <p:nvPr>
            <p:ph type="title"/>
          </p:nvPr>
        </p:nvSpPr>
        <p:spPr>
          <a:xfrm>
            <a:off x="426542" y="327026"/>
            <a:ext cx="11340000" cy="303187"/>
          </a:xfrm>
        </p:spPr>
        <p:txBody>
          <a:bodyPr/>
          <a:lstStyle/>
          <a:p>
            <a:r>
              <a:rPr lang="en-US" dirty="0"/>
              <a:t>Click to edit Master title style</a:t>
            </a:r>
            <a:endParaRPr lang="en-AU" dirty="0"/>
          </a:p>
        </p:txBody>
      </p:sp>
    </p:spTree>
    <p:extLst>
      <p:ext uri="{BB962C8B-B14F-4D97-AF65-F5344CB8AC3E}">
        <p14:creationId xmlns:p14="http://schemas.microsoft.com/office/powerpoint/2010/main" val="343605138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Slide - Pwerle Outlin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 name="Subtitle 2"/>
          <p:cNvSpPr>
            <a:spLocks noGrp="1"/>
          </p:cNvSpPr>
          <p:nvPr>
            <p:ph type="subTitle" idx="1"/>
          </p:nvPr>
        </p:nvSpPr>
        <p:spPr>
          <a:xfrm>
            <a:off x="514247" y="4901351"/>
            <a:ext cx="9144000" cy="516576"/>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dirty="0">
              <a:ln>
                <a:noFill/>
              </a:ln>
              <a:solidFill>
                <a:prstClr val="white"/>
              </a:solidFill>
              <a:effectLst/>
              <a:uLnTx/>
              <a:uFillTx/>
              <a:latin typeface="Chronicle Display Black"/>
              <a:ea typeface="Verdana" panose="020B0604030504040204" pitchFamily="34" charset="0"/>
              <a:cs typeface="Verdana" panose="020B0604030504040204" pitchFamily="34" charset="0"/>
            </a:endParaRPr>
          </a:p>
        </p:txBody>
      </p:sp>
      <p:sp>
        <p:nvSpPr>
          <p:cNvPr id="104" name="Title 29"/>
          <p:cNvSpPr>
            <a:spLocks noGrp="1"/>
          </p:cNvSpPr>
          <p:nvPr>
            <p:ph type="title"/>
          </p:nvPr>
        </p:nvSpPr>
        <p:spPr>
          <a:xfrm>
            <a:off x="514247" y="4242951"/>
            <a:ext cx="10927800" cy="608132"/>
          </a:xfrm>
        </p:spPr>
        <p:txBody>
          <a:bodyPr>
            <a:normAutofit/>
          </a:bodyPr>
          <a:lstStyle>
            <a:lvl1pPr>
              <a:defRPr sz="3200">
                <a:solidFill>
                  <a:schemeClr val="bg1"/>
                </a:solidFill>
              </a:defRPr>
            </a:lvl1pPr>
          </a:lstStyle>
          <a:p>
            <a:r>
              <a:rPr lang="en-US"/>
              <a:t>Click to edit Master title style</a:t>
            </a:r>
            <a:endParaRPr lang="en-AU"/>
          </a:p>
        </p:txBody>
      </p:sp>
    </p:spTree>
    <p:extLst>
      <p:ext uri="{BB962C8B-B14F-4D97-AF65-F5344CB8AC3E}">
        <p14:creationId xmlns:p14="http://schemas.microsoft.com/office/powerpoint/2010/main" val="5276347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Title Slide - Black">
    <p:bg bwMode="gray">
      <p:bgRef idx="1001">
        <a:schemeClr val="bg1"/>
      </p:bgRef>
    </p:bg>
    <p:spTree>
      <p:nvGrpSpPr>
        <p:cNvPr id="1" name=""/>
        <p:cNvGrpSpPr/>
        <p:nvPr/>
      </p:nvGrpSpPr>
      <p:grpSpPr>
        <a:xfrm>
          <a:off x="0" y="0"/>
          <a:ext cx="0" cy="0"/>
          <a:chOff x="0" y="0"/>
          <a:chExt cx="0" cy="0"/>
        </a:xfrm>
      </p:grpSpPr>
      <p:pic>
        <p:nvPicPr>
          <p:cNvPr id="20" name="Background Picture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9600" cy="6858000"/>
          </a:xfrm>
          <a:prstGeom prst="rect">
            <a:avLst/>
          </a:prstGeom>
        </p:spPr>
      </p:pic>
      <p:sp>
        <p:nvSpPr>
          <p:cNvPr id="33" name="Picture Placeholder 8"/>
          <p:cNvSpPr>
            <a:spLocks noGrp="1"/>
          </p:cNvSpPr>
          <p:nvPr>
            <p:ph type="pic" sz="quarter" idx="11"/>
          </p:nvPr>
        </p:nvSpPr>
        <p:spPr>
          <a:xfrm>
            <a:off x="3393716" y="727595"/>
            <a:ext cx="5400000" cy="5400000"/>
          </a:xfrm>
          <a:prstGeom prst="rect">
            <a:avLst/>
          </a:prstGeom>
        </p:spPr>
        <p:txBody>
          <a:bodyPr/>
          <a:lstStyle>
            <a:lvl1pPr>
              <a:defRPr>
                <a:solidFill>
                  <a:schemeClr val="tx1"/>
                </a:solidFill>
              </a:defRPr>
            </a:lvl1pPr>
          </a:lstStyle>
          <a:p>
            <a:r>
              <a:rPr lang="en-AU" noProof="0" dirty="0"/>
              <a:t>Click icon to add picture</a:t>
            </a:r>
            <a:endParaRPr lang="en-AU"/>
          </a:p>
        </p:txBody>
      </p:sp>
      <p:pic>
        <p:nvPicPr>
          <p:cNvPr id="1994434804" name="LogoFrontSlide"/>
          <p:cNvPicPr>
            <a:picLocks noChangeAspect="1"/>
          </p:cNvPicPr>
          <p:nvPr/>
        </p:nvPicPr>
        <p:blipFill>
          <a:blip r:embed="rId3"/>
          <a:stretch>
            <a:fillRect/>
          </a:stretch>
        </p:blipFill>
        <p:spPr>
          <a:xfrm>
            <a:off x="475200" y="464400"/>
            <a:ext cx="2283232" cy="1000799"/>
          </a:xfrm>
          <a:prstGeom prst="rect">
            <a:avLst/>
          </a:prstGeom>
        </p:spPr>
      </p:pic>
      <p:sp>
        <p:nvSpPr>
          <p:cNvPr id="4" name="Footer Placeholder" hidden="1"/>
          <p:cNvSpPr>
            <a:spLocks noGrp="1"/>
          </p:cNvSpPr>
          <p:nvPr>
            <p:ph type="ftr" sz="quarter" idx="12"/>
          </p:nvPr>
        </p:nvSpPr>
        <p:spPr>
          <a:xfrm>
            <a:off x="6093716" y="6350825"/>
            <a:ext cx="5623816" cy="329376"/>
          </a:xfrm>
          <a:prstGeom prst="rect">
            <a:avLst/>
          </a:prstGeom>
        </p:spPr>
        <p:txBody>
          <a:bodyPr anchor="b" anchorCtr="0"/>
          <a:lstStyle>
            <a:lvl1pPr algn="r" defTabSz="1219170" rtl="0" eaLnBrk="1" latinLnBrk="0" hangingPunct="1">
              <a:lnSpc>
                <a:spcPct val="100000"/>
              </a:lnSpc>
              <a:spcBef>
                <a:spcPct val="0"/>
              </a:spcBef>
              <a:buNone/>
              <a:defRPr lang="en-GB" sz="100" b="0" kern="1200" dirty="0">
                <a:solidFill>
                  <a:schemeClr val="bg1"/>
                </a:solidFill>
                <a:latin typeface="+mj-lt"/>
                <a:ea typeface="Open Sans" panose="020B0606030504020204" pitchFamily="34" charset="0"/>
                <a:cs typeface="Open Sans" panose="020B0606030504020204" pitchFamily="34" charset="0"/>
              </a:defRPr>
            </a:lvl1pPr>
          </a:lstStyle>
          <a:p>
            <a:endParaRPr lang="en-AU" dirty="0"/>
          </a:p>
        </p:txBody>
      </p:sp>
      <p:sp>
        <p:nvSpPr>
          <p:cNvPr id="5" name="FLD_PresentationTitle"/>
          <p:cNvSpPr>
            <a:spLocks noGrp="1"/>
          </p:cNvSpPr>
          <p:nvPr>
            <p:ph type="title" hasCustomPrompt="1"/>
          </p:nvPr>
        </p:nvSpPr>
        <p:spPr>
          <a:xfrm>
            <a:off x="469900" y="5389684"/>
            <a:ext cx="5623816" cy="414893"/>
          </a:xfrm>
        </p:spPr>
        <p:txBody>
          <a:bodyPr anchor="b" anchorCtr="0"/>
          <a:lstStyle>
            <a:lvl1pPr>
              <a:defRPr sz="1800" b="1"/>
            </a:lvl1pPr>
          </a:lstStyle>
          <a:p>
            <a:r>
              <a:rPr lang="en-AU" dirty="0"/>
              <a:t>Presentation title runs here</a:t>
            </a:r>
            <a:endParaRPr lang="en-AU"/>
          </a:p>
        </p:txBody>
      </p:sp>
      <p:sp>
        <p:nvSpPr>
          <p:cNvPr id="3" name="FLD_PresentationSubtitle"/>
          <p:cNvSpPr>
            <a:spLocks noGrp="1"/>
          </p:cNvSpPr>
          <p:nvPr>
            <p:ph type="subTitle" idx="1" hasCustomPrompt="1"/>
          </p:nvPr>
        </p:nvSpPr>
        <p:spPr bwMode="gray">
          <a:xfrm>
            <a:off x="475200" y="5845180"/>
            <a:ext cx="56208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pPr lvl="0"/>
            <a:r>
              <a:rPr lang="en-AU" dirty="0"/>
              <a:t>Subtitle here two lines max</a:t>
            </a:r>
            <a:endParaRPr lang="en-AU"/>
          </a:p>
        </p:txBody>
      </p:sp>
      <p:sp>
        <p:nvSpPr>
          <p:cNvPr id="10" name="Date_DateCustomA"/>
          <p:cNvSpPr>
            <a:spLocks noGrp="1"/>
          </p:cNvSpPr>
          <p:nvPr>
            <p:ph type="dt" sz="half" idx="13"/>
          </p:nvPr>
        </p:nvSpPr>
        <p:spPr>
          <a:xfrm>
            <a:off x="469900" y="6544655"/>
            <a:ext cx="5626100" cy="143477"/>
          </a:xfrm>
          <a:prstGeom prst="rect">
            <a:avLst/>
          </a:prstGeom>
        </p:spPr>
        <p:txBody>
          <a:bodyPr lIns="0" tIns="0" rIns="0" bIns="0"/>
          <a:lstStyle>
            <a:lvl1pPr>
              <a:defRPr sz="1050">
                <a:solidFill>
                  <a:schemeClr val="tx1"/>
                </a:solidFill>
              </a:defRPr>
            </a:lvl1pPr>
          </a:lstStyle>
          <a:p>
            <a:r>
              <a:rPr lang="en-AU" dirty="0"/>
              <a:t>19 February 2019</a:t>
            </a:r>
          </a:p>
        </p:txBody>
      </p:sp>
      <p:sp>
        <p:nvSpPr>
          <p:cNvPr id="11" name="Text"/>
          <p:cNvSpPr>
            <a:spLocks noGrp="1"/>
          </p:cNvSpPr>
          <p:nvPr>
            <p:ph type="body" sz="quarter" idx="14" hasCustomPrompt="1"/>
          </p:nvPr>
        </p:nvSpPr>
        <p:spPr>
          <a:xfrm>
            <a:off x="469900" y="6383724"/>
            <a:ext cx="5626100" cy="174280"/>
          </a:xfrm>
        </p:spPr>
        <p:txBody>
          <a:bodyPr/>
          <a:lstStyle>
            <a:lvl1pPr>
              <a:defRPr sz="1050"/>
            </a:lvl1pPr>
          </a:lstStyle>
          <a:p>
            <a:pPr lvl="0"/>
            <a:r>
              <a:rPr lang="en-AU" dirty="0"/>
              <a:t>Click to add name</a:t>
            </a:r>
            <a:endParaRPr lang="en-AU"/>
          </a:p>
        </p:txBody>
      </p:sp>
      <p:sp>
        <p:nvSpPr>
          <p:cNvPr id="12" name="LEG_InternalTop"/>
          <p:cNvSpPr txBox="1">
            <a:spLocks noChangeArrowheads="1"/>
          </p:cNvSpPr>
          <p:nvPr userDrawn="1"/>
        </p:nvSpPr>
        <p:spPr bwMode="auto">
          <a:xfrm>
            <a:off x="4288155" y="0"/>
            <a:ext cx="3615690" cy="229037"/>
          </a:xfrm>
          <a:prstGeom prst="rect">
            <a:avLst/>
          </a:prstGeom>
          <a:solidFill>
            <a:schemeClr val="bg1"/>
          </a:solidFill>
          <a:ln>
            <a:noFill/>
          </a:ln>
        </p:spPr>
        <p:txBody>
          <a:bodyPr rot="0" vert="horz" wrap="square" lIns="91440" tIns="45720" rIns="91440" bIns="45720" anchor="t" anchorCtr="0" upright="1">
            <a:spAutoFit/>
          </a:bodyPr>
          <a:lstStyle/>
          <a:p>
            <a:pPr algn="r">
              <a:lnSpc>
                <a:spcPts val="1200"/>
              </a:lnSpc>
              <a:spcAft>
                <a:spcPts val="0"/>
              </a:spcAft>
            </a:pPr>
            <a:r>
              <a:rPr lang="en-AU" sz="800" dirty="0">
                <a:effectLst/>
                <a:latin typeface="Verdana" panose="020B0604030504040204" pitchFamily="34" charset="0"/>
                <a:ea typeface="Verdana" panose="020B0604030504040204" pitchFamily="34" charset="0"/>
                <a:cs typeface="Times New Roman" panose="02020603050405020304" pitchFamily="18" charset="0"/>
              </a:rPr>
              <a:t> </a:t>
            </a:r>
            <a:endParaRPr lang="en-AU" sz="850" dirty="0">
              <a:effectLst/>
              <a:latin typeface="Verdana" panose="020B0604030504040204" pitchFamily="34" charset="0"/>
              <a:ea typeface="Verdana" panose="020B0604030504040204" pitchFamily="34" charset="0"/>
              <a:cs typeface="Times New Roman" panose="02020603050405020304" pitchFamily="18" charset="0"/>
            </a:endParaRPr>
          </a:p>
        </p:txBody>
      </p:sp>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508587" y="6344060"/>
            <a:ext cx="1343345" cy="221256"/>
          </a:xfrm>
          <a:prstGeom prst="rect">
            <a:avLst/>
          </a:prstGeom>
        </p:spPr>
      </p:pic>
    </p:spTree>
    <p:extLst>
      <p:ext uri="{BB962C8B-B14F-4D97-AF65-F5344CB8AC3E}">
        <p14:creationId xmlns:p14="http://schemas.microsoft.com/office/powerpoint/2010/main" val="2194669687"/>
      </p:ext>
    </p:extLst>
  </p:cSld>
  <p:clrMapOvr>
    <a:overrideClrMapping bg1="dk1" tx1="lt1" bg2="dk2" tx2="lt2" accent1="accent1" accent2="accent2" accent3="accent3" accent4="accent4" accent5="accent5" accent6="accent6" hlink="hlink" folHlink="folHlink"/>
  </p:clrMapOvr>
  <p:transition>
    <p:fade/>
  </p:transition>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5"/>
            </p:custDataLst>
          </p:nvPr>
        </p:nvGraphicFramePr>
        <p:xfrm>
          <a:off x="2119" y="1597"/>
          <a:ext cx="2116" cy="1587"/>
        </p:xfrm>
        <a:graphic>
          <a:graphicData uri="http://schemas.openxmlformats.org/presentationml/2006/ole">
            <mc:AlternateContent xmlns:mc="http://schemas.openxmlformats.org/markup-compatibility/2006">
              <mc:Choice xmlns:v="urn:schemas-microsoft-com:vml" Requires="v">
                <p:oleObj name="think-cell Slide" r:id="rId6" imgW="270" imgH="270" progId="TCLayout.ActiveDocument.1">
                  <p:embed/>
                </p:oleObj>
              </mc:Choice>
              <mc:Fallback>
                <p:oleObj name="think-cell Slide" r:id="rId6" imgW="270" imgH="270" progId="TCLayout.ActiveDocument.1">
                  <p:embed/>
                  <p:pic>
                    <p:nvPicPr>
                      <p:cNvPr id="4" name="Object 3" hidden="1"/>
                      <p:cNvPicPr/>
                      <p:nvPr/>
                    </p:nvPicPr>
                    <p:blipFill>
                      <a:blip r:embed="rId7"/>
                      <a:stretch>
                        <a:fillRect/>
                      </a:stretch>
                    </p:blipFill>
                    <p:spPr>
                      <a:xfrm>
                        <a:off x="2119" y="1597"/>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501651" y="1665289"/>
            <a:ext cx="11188700" cy="4716462"/>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cxnSp>
        <p:nvCxnSpPr>
          <p:cNvPr id="9" name="Shape 68"/>
          <p:cNvCxnSpPr/>
          <p:nvPr userDrawn="1"/>
        </p:nvCxnSpPr>
        <p:spPr>
          <a:xfrm>
            <a:off x="426000" y="6475709"/>
            <a:ext cx="11340000" cy="0"/>
          </a:xfrm>
          <a:prstGeom prst="straightConnector1">
            <a:avLst/>
          </a:prstGeom>
          <a:noFill/>
          <a:ln w="12700" cap="flat" cmpd="sng">
            <a:solidFill>
              <a:srgbClr val="53565A"/>
            </a:solidFill>
            <a:prstDash val="solid"/>
            <a:round/>
            <a:headEnd type="none" w="lg" len="lg"/>
            <a:tailEnd type="none" w="lg" len="lg"/>
          </a:ln>
        </p:spPr>
      </p:cxnSp>
      <p:pic>
        <p:nvPicPr>
          <p:cNvPr id="10" name="Picture 9"/>
          <p:cNvPicPr>
            <a:picLocks noChangeAspect="1"/>
          </p:cNvPicPr>
          <p:nvPr userDrawn="1"/>
        </p:nvPicPr>
        <p:blipFill rotWithShape="1">
          <a:blip r:embed="rId8" cstate="print">
            <a:extLst>
              <a:ext uri="{28A0092B-C50C-407E-A947-70E740481C1C}">
                <a14:useLocalDpi xmlns:a14="http://schemas.microsoft.com/office/drawing/2010/main" val="0"/>
              </a:ext>
            </a:extLst>
          </a:blip>
          <a:srcRect l="8765" t="24297" r="8992" b="20741"/>
          <a:stretch/>
        </p:blipFill>
        <p:spPr>
          <a:xfrm>
            <a:off x="10625287" y="6509735"/>
            <a:ext cx="1140713" cy="310040"/>
          </a:xfrm>
          <a:prstGeom prst="rect">
            <a:avLst/>
          </a:prstGeom>
        </p:spPr>
      </p:pic>
      <p:sp>
        <p:nvSpPr>
          <p:cNvPr id="11" name="Rectangle 2"/>
          <p:cNvSpPr>
            <a:spLocks/>
          </p:cNvSpPr>
          <p:nvPr userDrawn="1"/>
        </p:nvSpPr>
        <p:spPr bwMode="auto">
          <a:xfrm>
            <a:off x="426000" y="6603200"/>
            <a:ext cx="1566134"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58DF478-B544-4ED8-9ED4-6A2648E2D233}" type="slidenum">
              <a:rPr kumimoji="0" lang="en-US" sz="800" b="0" i="0" u="none" strike="noStrike" kern="1200" cap="none" spc="0" normalizeH="0" baseline="0" noProof="0" smtClean="0">
                <a:ln>
                  <a:noFill/>
                </a:ln>
                <a:solidFill>
                  <a:srgbClr val="787878">
                    <a:lumMod val="60000"/>
                    <a:lumOff val="40000"/>
                  </a:srgbClr>
                </a:solidFill>
                <a:effectLst/>
                <a:uLnTx/>
                <a:uFillTx/>
                <a:latin typeface="Open Sans" charset="0"/>
                <a:ea typeface="Open Sans" charset="0"/>
                <a:cs typeface="Open Sans" charset="0"/>
              </a:rPr>
              <a:pPr marL="0" marR="0" lvl="0" indent="0" algn="l" defTabSz="914400" rtl="0" eaLnBrk="1" fontAlgn="auto" latinLnBrk="0" hangingPunct="1">
                <a:lnSpc>
                  <a:spcPct val="100000"/>
                </a:lnSpc>
                <a:spcBef>
                  <a:spcPts val="0"/>
                </a:spcBef>
                <a:spcAft>
                  <a:spcPts val="0"/>
                </a:spcAft>
                <a:buClrTx/>
                <a:buSzTx/>
                <a:buFontTx/>
                <a:buNone/>
                <a:tabLst/>
                <a:defRPr/>
              </a:pPr>
              <a:t>‹#›</a:t>
            </a:fld>
            <a:r>
              <a:rPr kumimoji="0" lang="en-US"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sym typeface="Frutiger Next Pro Light" charset="0"/>
              </a:rPr>
              <a:t> |  Deloitte Consulting | Cloud</a:t>
            </a:r>
          </a:p>
        </p:txBody>
      </p:sp>
      <p:cxnSp>
        <p:nvCxnSpPr>
          <p:cNvPr id="15" name="Straight Connector 14"/>
          <p:cNvCxnSpPr/>
          <p:nvPr userDrawn="1"/>
        </p:nvCxnSpPr>
        <p:spPr>
          <a:xfrm flipV="1">
            <a:off x="426000" y="940281"/>
            <a:ext cx="11340000" cy="25879"/>
          </a:xfrm>
          <a:prstGeom prst="line">
            <a:avLst/>
          </a:prstGeom>
          <a:ln w="28575">
            <a:solidFill>
              <a:srgbClr val="86BC25"/>
            </a:solidFill>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5353809" y="6527336"/>
            <a:ext cx="1484382" cy="271869"/>
          </a:xfrm>
          <a:prstGeom prst="rect">
            <a:avLst/>
          </a:prstGeom>
          <a:noFill/>
          <a:ln>
            <a:noFill/>
          </a:ln>
        </p:spPr>
        <p:txBody>
          <a:bodyPr wrap="none" lIns="0" tIns="0" rIns="0" bIns="0">
            <a:sp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1"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Deloitte &amp; Inside Sherpa </a:t>
            </a:r>
          </a:p>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AU" sz="800" b="0" i="0" u="none" strike="noStrike" kern="1200" cap="none" spc="0" normalizeH="0" baseline="0" noProof="0" dirty="0">
                <a:ln>
                  <a:noFill/>
                </a:ln>
                <a:solidFill>
                  <a:srgbClr val="787878">
                    <a:lumMod val="60000"/>
                    <a:lumOff val="40000"/>
                  </a:srgbClr>
                </a:solidFill>
                <a:effectLst/>
                <a:uLnTx/>
                <a:uFillTx/>
                <a:latin typeface="Open Sans" charset="0"/>
                <a:ea typeface="Open Sans" charset="0"/>
                <a:cs typeface="Open Sans" charset="0"/>
              </a:rPr>
              <a:t>TS&amp;A Cloud – Digital Internship</a:t>
            </a:r>
          </a:p>
        </p:txBody>
      </p:sp>
    </p:spTree>
    <p:extLst>
      <p:ext uri="{BB962C8B-B14F-4D97-AF65-F5344CB8AC3E}">
        <p14:creationId xmlns:p14="http://schemas.microsoft.com/office/powerpoint/2010/main" val="3434592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hdr="0" dt="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0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a:buNone/>
        <a:defRPr lang="en-US" sz="10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0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0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000" kern="1200" baseline="0" dirty="0" smtClean="0">
          <a:solidFill>
            <a:schemeClr val="tx1"/>
          </a:solidFill>
          <a:latin typeface="+mn-lt"/>
          <a:ea typeface="+mn-ea"/>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p15:clr>
            <a:srgbClr val="F26B43"/>
          </p15:clr>
        </p15:guide>
        <p15:guide id="2" orient="horz" pos="2160">
          <p15:clr>
            <a:srgbClr val="F26B43"/>
          </p15:clr>
        </p15:guide>
        <p15:guide id="3" orient="horz" pos="4020">
          <p15:clr>
            <a:srgbClr val="F26B43"/>
          </p15:clr>
        </p15:guide>
        <p15:guide id="4" pos="316">
          <p15:clr>
            <a:srgbClr val="F26B43"/>
          </p15:clr>
        </p15:guide>
        <p15:guide id="5" pos="7364">
          <p15:clr>
            <a:srgbClr val="F26B43"/>
          </p15:clr>
        </p15:guide>
        <p15:guide id="6" orient="horz" pos="1071">
          <p15:clr>
            <a:srgbClr val="F26B43"/>
          </p15:clr>
        </p15:guide>
        <p15:guide id="7" orient="horz" pos="200">
          <p15:clr>
            <a:srgbClr val="F26B43"/>
          </p15:clr>
        </p15:guide>
        <p15:guide id="8" orient="horz" pos="4080">
          <p15:clr>
            <a:srgbClr val="F26B43"/>
          </p15:clr>
        </p15:guide>
        <p15:guide id="10" pos="4961">
          <p15:clr>
            <a:srgbClr val="F26B43"/>
          </p15:clr>
        </p15:guide>
        <p15:guide id="11" orient="horz" pos="236">
          <p15:clr>
            <a:srgbClr val="F26B43"/>
          </p15:clr>
        </p15:guide>
        <p15:guide id="12" pos="1363">
          <p15:clr>
            <a:srgbClr val="F26B43"/>
          </p15:clr>
        </p15:guide>
        <p15:guide id="13" pos="1516">
          <p15:clr>
            <a:srgbClr val="F26B43"/>
          </p15:clr>
        </p15:guide>
        <p15:guide id="14" pos="2560">
          <p15:clr>
            <a:srgbClr val="F26B43"/>
          </p15:clr>
        </p15:guide>
        <p15:guide id="15" pos="2711">
          <p15:clr>
            <a:srgbClr val="F26B43"/>
          </p15:clr>
        </p15:guide>
        <p15:guide id="16" pos="6160">
          <p15:clr>
            <a:srgbClr val="F26B43"/>
          </p15:clr>
        </p15:guide>
        <p15:guide id="17" pos="3764">
          <p15:clr>
            <a:srgbClr val="F26B43"/>
          </p15:clr>
        </p15:guide>
        <p15:guide id="18" pos="3916">
          <p15:clr>
            <a:srgbClr val="F26B43"/>
          </p15:clr>
        </p15:guide>
        <p15:guide id="19" pos="3840">
          <p15:clr>
            <a:srgbClr val="F26B43"/>
          </p15:clr>
        </p15:guide>
        <p15:guide id="20" pos="6312">
          <p15:clr>
            <a:srgbClr val="F26B43"/>
          </p15:clr>
        </p15:guide>
        <p15:guide id="21" orient="horz" pos="1049">
          <p15:clr>
            <a:srgbClr val="F26B43"/>
          </p15:clr>
        </p15:guide>
        <p15:guide id="22" orient="horz" pos="6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vpnpro.com/vpn-basics/ikev2-vpn/" TargetMode="External"/><Relationship Id="rId2" Type="http://schemas.openxmlformats.org/officeDocument/2006/relationships/hyperlink" Target="https://www.quora.com/What-are-the-advantages-of-a-virtual-classro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huffpost.com/entry/understanding-cloud-compu_b_10682850" TargetMode="External"/><Relationship Id="rId2" Type="http://schemas.openxmlformats.org/officeDocument/2006/relationships/hyperlink" Target="https://www.corestack.io/blog/impact-cloud-computing-higher-education/"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15" r="15"/>
          <a:stretch>
            <a:fillRect/>
          </a:stretch>
        </p:blipFill>
        <p:spPr>
          <a:xfrm>
            <a:off x="6007707" y="698002"/>
            <a:ext cx="5400000" cy="5400000"/>
          </a:xfrm>
        </p:spPr>
      </p:pic>
      <p:sp>
        <p:nvSpPr>
          <p:cNvPr id="3" name="FLD_PresentationTitle"/>
          <p:cNvSpPr>
            <a:spLocks noGrp="1"/>
          </p:cNvSpPr>
          <p:nvPr>
            <p:ph type="title"/>
          </p:nvPr>
        </p:nvSpPr>
        <p:spPr>
          <a:xfrm>
            <a:off x="381606" y="5409562"/>
            <a:ext cx="8393847" cy="414893"/>
          </a:xfrm>
        </p:spPr>
        <p:txBody>
          <a:bodyPr/>
          <a:lstStyle/>
          <a:p>
            <a:r>
              <a:rPr lang="en-AU" dirty="0">
                <a:cs typeface="Segoe UI Light" panose="020B0502040204020203" pitchFamily="34" charset="0"/>
              </a:rPr>
              <a:t>Inside Sherpa – Digital Internship</a:t>
            </a:r>
          </a:p>
        </p:txBody>
      </p:sp>
      <p:sp>
        <p:nvSpPr>
          <p:cNvPr id="4" name="FLD_PresentationSubtitle"/>
          <p:cNvSpPr>
            <a:spLocks noGrp="1"/>
          </p:cNvSpPr>
          <p:nvPr>
            <p:ph type="subTitle" idx="1"/>
          </p:nvPr>
        </p:nvSpPr>
        <p:spPr>
          <a:xfrm>
            <a:off x="386906" y="5865058"/>
            <a:ext cx="8780243" cy="505645"/>
          </a:xfrm>
        </p:spPr>
        <p:txBody>
          <a:bodyPr/>
          <a:lstStyle/>
          <a:p>
            <a:r>
              <a:rPr lang="en-AU" dirty="0">
                <a:latin typeface="+mj-lt"/>
                <a:cs typeface="Segoe UI Light" panose="020B0502040204020203" pitchFamily="34" charset="0"/>
              </a:rPr>
              <a:t>Cloud Engineering overview Module</a:t>
            </a:r>
          </a:p>
        </p:txBody>
      </p:sp>
      <p:sp>
        <p:nvSpPr>
          <p:cNvPr id="8" name="Date_DateCustomA"/>
          <p:cNvSpPr>
            <a:spLocks noGrp="1"/>
          </p:cNvSpPr>
          <p:nvPr>
            <p:ph type="dt" sz="half" idx="13"/>
          </p:nvPr>
        </p:nvSpPr>
        <p:spPr>
          <a:xfrm>
            <a:off x="381607" y="5266085"/>
            <a:ext cx="8397256" cy="143477"/>
          </a:xfrm>
        </p:spPr>
        <p:txBody>
          <a:bodyPr/>
          <a:lstStyle/>
          <a:p>
            <a:r>
              <a:rPr lang="en-AU" dirty="0">
                <a:latin typeface="+mj-lt"/>
                <a:cs typeface="Segoe UI Light" panose="020B0502040204020203" pitchFamily="34" charset="0"/>
              </a:rPr>
              <a:t>19 February 2019</a:t>
            </a:r>
          </a:p>
        </p:txBody>
      </p:sp>
    </p:spTree>
    <p:custDataLst>
      <p:tags r:id="rId1"/>
    </p:custDataLst>
    <p:extLst>
      <p:ext uri="{BB962C8B-B14F-4D97-AF65-F5344CB8AC3E}">
        <p14:creationId xmlns:p14="http://schemas.microsoft.com/office/powerpoint/2010/main" val="12249264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6441" y="113962"/>
            <a:ext cx="11340000" cy="303187"/>
          </a:xfrm>
        </p:spPr>
        <p:txBody>
          <a:bodyPr/>
          <a:lstStyle/>
          <a:p>
            <a:r>
              <a:rPr lang="en-AU" sz="1600" dirty="0">
                <a:solidFill>
                  <a:srgbClr val="86BC25"/>
                </a:solidFill>
              </a:rPr>
              <a:t>Understanding Cloud Computing</a:t>
            </a:r>
          </a:p>
        </p:txBody>
      </p:sp>
      <p:sp>
        <p:nvSpPr>
          <p:cNvPr id="58" name="Rectangle 57"/>
          <p:cNvSpPr/>
          <p:nvPr/>
        </p:nvSpPr>
        <p:spPr>
          <a:xfrm>
            <a:off x="408787" y="559348"/>
            <a:ext cx="4536000" cy="442035"/>
          </a:xfrm>
          <a:prstGeom prst="rect">
            <a:avLst/>
          </a:prstGeom>
        </p:spPr>
        <p:txBody>
          <a:bodyPr wrap="square" lIns="36000" tIns="36000" rIns="36000" bIns="36000">
            <a:spAutoFit/>
          </a:bodyPr>
          <a:lstStyle/>
          <a:p>
            <a:pPr marL="0" marR="0" lvl="0" indent="0" algn="just" defTabSz="914400" eaLnBrk="1" fontAlgn="base" latinLnBrk="0" hangingPunct="1">
              <a:lnSpc>
                <a:spcPct val="100000"/>
              </a:lnSpc>
              <a:spcBef>
                <a:spcPts val="600"/>
              </a:spcBef>
              <a:spcAft>
                <a:spcPts val="600"/>
              </a:spcAft>
              <a:buClrTx/>
              <a:buSzTx/>
              <a:buFontTx/>
              <a:buNone/>
              <a:tabLst/>
              <a:defRPr/>
            </a:pPr>
            <a:r>
              <a:rPr kumimoji="0" lang="en-AU" sz="2400" b="1" i="0" u="none" strike="noStrike" kern="0" cap="none" spc="0" normalizeH="0" baseline="0" noProof="0" dirty="0">
                <a:ln>
                  <a:noFill/>
                </a:ln>
                <a:solidFill>
                  <a:srgbClr val="86BC25"/>
                </a:solidFill>
                <a:effectLst/>
                <a:uLnTx/>
                <a:uFillTx/>
              </a:rPr>
              <a:t>Defining Cloud Computing </a:t>
            </a:r>
          </a:p>
        </p:txBody>
      </p:sp>
      <p:sp>
        <p:nvSpPr>
          <p:cNvPr id="9" name="TextBox 8">
            <a:extLst>
              <a:ext uri="{FF2B5EF4-FFF2-40B4-BE49-F238E27FC236}">
                <a16:creationId xmlns:a16="http://schemas.microsoft.com/office/drawing/2014/main" id="{952F125E-F25B-42CE-B17F-CD61A65A9AC0}"/>
              </a:ext>
            </a:extLst>
          </p:cNvPr>
          <p:cNvSpPr txBox="1"/>
          <p:nvPr/>
        </p:nvSpPr>
        <p:spPr>
          <a:xfrm>
            <a:off x="230150" y="1467652"/>
            <a:ext cx="11452863" cy="3787575"/>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dirty="0"/>
              <a:t>Cloud computing is on-demand access, via the internet, to computing resources—applications, servers (physical servers and virtual servers), data storage, development tools, networking capabilities, and more—hosted at a remote data center managed by a cloud services provider (or CSP). The CSP makes these resources available for a monthly subscription fee or bills them according to usage.</a:t>
            </a:r>
          </a:p>
          <a:p>
            <a:pPr marL="285750" indent="-285750">
              <a:lnSpc>
                <a:spcPct val="150000"/>
              </a:lnSpc>
              <a:buFont typeface="Wingdings" panose="05000000000000000000" pitchFamily="2" charset="2"/>
              <a:buChar char="q"/>
            </a:pPr>
            <a:endParaRPr lang="en-US" dirty="0"/>
          </a:p>
          <a:p>
            <a:pPr marL="285750" indent="-285750">
              <a:lnSpc>
                <a:spcPct val="150000"/>
              </a:lnSpc>
              <a:buFont typeface="Wingdings" panose="05000000000000000000" pitchFamily="2" charset="2"/>
              <a:buChar char="q"/>
            </a:pPr>
            <a:r>
              <a:rPr lang="en-US" dirty="0"/>
              <a:t>Establishments of all kinds, sizes and industries manipulate the cloud for wide use ways such as data backup, disaster recovery, email, virtual desktops etc. Healthcare providers, for example, have been using the cloud to create more customized therapies for customers, and financial management firms are using the cloud to help monitor and deter theft in real time. </a:t>
            </a:r>
            <a:endParaRPr lang="en-IN" dirty="0"/>
          </a:p>
        </p:txBody>
      </p:sp>
    </p:spTree>
    <p:extLst>
      <p:ext uri="{BB962C8B-B14F-4D97-AF65-F5344CB8AC3E}">
        <p14:creationId xmlns:p14="http://schemas.microsoft.com/office/powerpoint/2010/main" val="888596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object 23"/>
          <p:cNvSpPr txBox="1"/>
          <p:nvPr/>
        </p:nvSpPr>
        <p:spPr>
          <a:xfrm>
            <a:off x="497563" y="543545"/>
            <a:ext cx="5244685" cy="439544"/>
          </a:xfrm>
          <a:prstGeom prst="rect">
            <a:avLst/>
          </a:prstGeom>
        </p:spPr>
        <p:txBody>
          <a:bodyPr vert="horz" wrap="square" lIns="0" tIns="0" rIns="0" bIns="0" rtlCol="0" anchor="t">
            <a:spAutoFit/>
          </a:bodyPr>
          <a:lstStyle/>
          <a:p>
            <a:pPr marL="12700" marR="5080" algn="just">
              <a:lnSpc>
                <a:spcPct val="130000"/>
              </a:lnSpc>
              <a:spcBef>
                <a:spcPts val="359"/>
              </a:spcBef>
            </a:pPr>
            <a:r>
              <a:rPr lang="en-US" sz="2400" b="1" spc="-25" dirty="0">
                <a:solidFill>
                  <a:srgbClr val="86BC25"/>
                </a:solidFill>
                <a:cs typeface="Verdana"/>
              </a:rPr>
              <a:t>Cloud Characteristics </a:t>
            </a:r>
            <a:endParaRPr lang="en-US" sz="2000" b="1" spc="-25" dirty="0">
              <a:solidFill>
                <a:srgbClr val="86BC25"/>
              </a:solidFill>
              <a:cs typeface="Verdana"/>
            </a:endParaRPr>
          </a:p>
        </p:txBody>
      </p:sp>
      <p:pic>
        <p:nvPicPr>
          <p:cNvPr id="5" name="Picture 4">
            <a:extLst>
              <a:ext uri="{FF2B5EF4-FFF2-40B4-BE49-F238E27FC236}">
                <a16:creationId xmlns:a16="http://schemas.microsoft.com/office/drawing/2014/main" id="{80198258-094E-41F0-A1E2-8A19EC6A1821}"/>
              </a:ext>
            </a:extLst>
          </p:cNvPr>
          <p:cNvPicPr>
            <a:picLocks noChangeAspect="1"/>
          </p:cNvPicPr>
          <p:nvPr/>
        </p:nvPicPr>
        <p:blipFill>
          <a:blip r:embed="rId2"/>
          <a:stretch>
            <a:fillRect/>
          </a:stretch>
        </p:blipFill>
        <p:spPr>
          <a:xfrm>
            <a:off x="719419" y="1022484"/>
            <a:ext cx="2858282" cy="1193112"/>
          </a:xfrm>
          <a:prstGeom prst="rect">
            <a:avLst/>
          </a:prstGeom>
          <a:ln>
            <a:noFill/>
          </a:ln>
          <a:effectLst>
            <a:outerShdw blurRad="292100" dist="139700" dir="2700000" algn="tl" rotWithShape="0">
              <a:srgbClr val="333333">
                <a:alpha val="65000"/>
              </a:srgbClr>
            </a:outerShdw>
          </a:effectLst>
        </p:spPr>
      </p:pic>
      <p:sp>
        <p:nvSpPr>
          <p:cNvPr id="13" name="Title 3">
            <a:extLst>
              <a:ext uri="{FF2B5EF4-FFF2-40B4-BE49-F238E27FC236}">
                <a16:creationId xmlns:a16="http://schemas.microsoft.com/office/drawing/2014/main" id="{13B11038-6549-4BBA-87BA-287B7E14BFA0}"/>
              </a:ext>
            </a:extLst>
          </p:cNvPr>
          <p:cNvSpPr>
            <a:spLocks noGrp="1"/>
          </p:cNvSpPr>
          <p:nvPr>
            <p:ph type="title"/>
          </p:nvPr>
        </p:nvSpPr>
        <p:spPr>
          <a:xfrm>
            <a:off x="426542" y="183068"/>
            <a:ext cx="11340000" cy="303187"/>
          </a:xfrm>
        </p:spPr>
        <p:txBody>
          <a:bodyPr/>
          <a:lstStyle/>
          <a:p>
            <a:r>
              <a:rPr lang="en-AU" sz="1600" dirty="0">
                <a:solidFill>
                  <a:srgbClr val="86BC25"/>
                </a:solidFill>
              </a:rPr>
              <a:t>Understanding Cloud Computing</a:t>
            </a:r>
          </a:p>
        </p:txBody>
      </p:sp>
      <p:sp>
        <p:nvSpPr>
          <p:cNvPr id="15" name="TextBox 14">
            <a:extLst>
              <a:ext uri="{FF2B5EF4-FFF2-40B4-BE49-F238E27FC236}">
                <a16:creationId xmlns:a16="http://schemas.microsoft.com/office/drawing/2014/main" id="{F0398E06-73C2-44B0-B272-73194C605AB1}"/>
              </a:ext>
            </a:extLst>
          </p:cNvPr>
          <p:cNvSpPr txBox="1"/>
          <p:nvPr/>
        </p:nvSpPr>
        <p:spPr>
          <a:xfrm>
            <a:off x="240112" y="2228671"/>
            <a:ext cx="6094520" cy="1200329"/>
          </a:xfrm>
          <a:prstGeom prst="rect">
            <a:avLst/>
          </a:prstGeom>
          <a:noFill/>
        </p:spPr>
        <p:txBody>
          <a:bodyPr wrap="square">
            <a:spAutoFit/>
          </a:bodyPr>
          <a:lstStyle/>
          <a:p>
            <a:pPr marL="285750" indent="-285750" algn="just">
              <a:buFont typeface="Arial" panose="020B0604020202020204" pitchFamily="34" charset="0"/>
              <a:buChar char="•"/>
            </a:pPr>
            <a:r>
              <a:rPr lang="en-US" sz="1600" b="1" dirty="0">
                <a:effectLst/>
                <a:ea typeface="Calibri" panose="020F0502020204030204" pitchFamily="34" charset="0"/>
              </a:rPr>
              <a:t>Public cloud-</a:t>
            </a:r>
            <a:r>
              <a:rPr lang="en-US" sz="1200" dirty="0">
                <a:effectLst/>
                <a:ea typeface="Calibri" panose="020F0502020204030204" pitchFamily="34" charset="0"/>
                <a:cs typeface="Times New Roman" panose="02020603050405020304" pitchFamily="18" charset="0"/>
              </a:rPr>
              <a:t> </a:t>
            </a:r>
            <a:r>
              <a:rPr lang="en-US" sz="1400" dirty="0">
                <a:effectLst/>
                <a:ea typeface="Calibri" panose="020F0502020204030204" pitchFamily="34" charset="0"/>
              </a:rPr>
              <a:t>Any examples of the public cloud are the ones sold by Amazon , Microsoft or Google. These businesses offer both services and facilities which all customers share. Public clouds usually have huge amount of space available, turning into simple scalability. </a:t>
            </a:r>
            <a:endParaRPr lang="en-IN" sz="1400" dirty="0"/>
          </a:p>
        </p:txBody>
      </p:sp>
      <p:sp>
        <p:nvSpPr>
          <p:cNvPr id="17" name="TextBox 16">
            <a:extLst>
              <a:ext uri="{FF2B5EF4-FFF2-40B4-BE49-F238E27FC236}">
                <a16:creationId xmlns:a16="http://schemas.microsoft.com/office/drawing/2014/main" id="{0B765CC7-4135-4AA0-A608-19F4B1C44203}"/>
              </a:ext>
            </a:extLst>
          </p:cNvPr>
          <p:cNvSpPr txBox="1"/>
          <p:nvPr/>
        </p:nvSpPr>
        <p:spPr>
          <a:xfrm>
            <a:off x="238306" y="3348234"/>
            <a:ext cx="6094520" cy="1631216"/>
          </a:xfrm>
          <a:prstGeom prst="rect">
            <a:avLst/>
          </a:prstGeom>
          <a:noFill/>
        </p:spPr>
        <p:txBody>
          <a:bodyPr wrap="square">
            <a:spAutoFit/>
          </a:bodyPr>
          <a:lstStyle/>
          <a:p>
            <a:pPr marL="285750" indent="-285750" algn="just">
              <a:buFont typeface="Arial" panose="020B0604020202020204" pitchFamily="34" charset="0"/>
              <a:buChar char="•"/>
            </a:pPr>
            <a:r>
              <a:rPr lang="en-US" sz="1600" b="1" dirty="0">
                <a:effectLst/>
                <a:ea typeface="Calibri" panose="020F0502020204030204" pitchFamily="34" charset="0"/>
              </a:rPr>
              <a:t>Private Cloud-</a:t>
            </a:r>
            <a:r>
              <a:rPr lang="en-US" sz="1200" dirty="0">
                <a:effectLst/>
                <a:ea typeface="Calibri" panose="020F0502020204030204" pitchFamily="34" charset="0"/>
                <a:cs typeface="Times New Roman" panose="02020603050405020304" pitchFamily="18" charset="0"/>
              </a:rPr>
              <a:t> </a:t>
            </a:r>
            <a:r>
              <a:rPr lang="en-US" sz="1400" dirty="0">
                <a:effectLst/>
                <a:ea typeface="Calibri" panose="020F0502020204030204" pitchFamily="34" charset="0"/>
              </a:rPr>
              <a:t>Personal clouds are typically placed behind a firewall and operated by a single organization. A fully on-premises cloud may be the recommended solution for companies with really tight regulatory standards, although demand is gaining with private clouds enforced through a colocation provider.</a:t>
            </a:r>
            <a:r>
              <a:rPr lang="en-US" sz="1200" dirty="0">
                <a:effectLst/>
                <a:ea typeface="Calibri" panose="020F0502020204030204" pitchFamily="34" charset="0"/>
                <a:cs typeface="Times New Roman" panose="02020603050405020304" pitchFamily="18" charset="0"/>
              </a:rPr>
              <a:t> </a:t>
            </a:r>
            <a:r>
              <a:rPr lang="en-US" sz="1400" dirty="0">
                <a:effectLst/>
                <a:ea typeface="Calibri" panose="020F0502020204030204" pitchFamily="34" charset="0"/>
              </a:rPr>
              <a:t>Registered users can connect, use, and archive data from anywhere in the private cloud, just as they do in a public cloud. </a:t>
            </a:r>
            <a:endParaRPr lang="en-IN" sz="1400" dirty="0"/>
          </a:p>
        </p:txBody>
      </p:sp>
      <p:sp>
        <p:nvSpPr>
          <p:cNvPr id="19" name="TextBox 18">
            <a:extLst>
              <a:ext uri="{FF2B5EF4-FFF2-40B4-BE49-F238E27FC236}">
                <a16:creationId xmlns:a16="http://schemas.microsoft.com/office/drawing/2014/main" id="{18E58995-9FE5-440C-B55E-9DE970E876C2}"/>
              </a:ext>
            </a:extLst>
          </p:cNvPr>
          <p:cNvSpPr txBox="1"/>
          <p:nvPr/>
        </p:nvSpPr>
        <p:spPr>
          <a:xfrm>
            <a:off x="238306" y="4898683"/>
            <a:ext cx="6094520" cy="1415772"/>
          </a:xfrm>
          <a:prstGeom prst="rect">
            <a:avLst/>
          </a:prstGeom>
          <a:noFill/>
        </p:spPr>
        <p:txBody>
          <a:bodyPr wrap="square">
            <a:spAutoFit/>
          </a:bodyPr>
          <a:lstStyle/>
          <a:p>
            <a:pPr marL="342900" indent="-342900" algn="just">
              <a:buFont typeface="Arial" panose="020B0604020202020204" pitchFamily="34" charset="0"/>
              <a:buChar char="•"/>
            </a:pPr>
            <a:r>
              <a:rPr lang="en-US" sz="1600" b="1" dirty="0">
                <a:effectLst/>
                <a:ea typeface="Calibri" panose="020F0502020204030204" pitchFamily="34" charset="0"/>
              </a:rPr>
              <a:t>Hybrid cloud-</a:t>
            </a:r>
            <a:r>
              <a:rPr lang="en-US" sz="1200" dirty="0">
                <a:effectLst/>
                <a:ea typeface="Calibri" panose="020F0502020204030204" pitchFamily="34" charset="0"/>
                <a:cs typeface="Times New Roman" panose="02020603050405020304" pitchFamily="18" charset="0"/>
              </a:rPr>
              <a:t> </a:t>
            </a:r>
            <a:r>
              <a:rPr lang="en-US" sz="1400" dirty="0">
                <a:effectLst/>
                <a:ea typeface="Calibri" panose="020F0502020204030204" pitchFamily="34" charset="0"/>
              </a:rPr>
              <a:t>Hybrid clouds blend private clouds with the public clouds. They are designed to permit seamless interaction between the two platforms, with data and applications transferring smoothly from one to the other. The main benefit of a hybrid cloud paradigm is the potential to combine access and autonomy of a private cloud with the flexible processing capacity of a public cloud.</a:t>
            </a:r>
            <a:r>
              <a:rPr lang="en-US" sz="1200" dirty="0">
                <a:effectLst/>
                <a:ea typeface="Calibri" panose="020F0502020204030204" pitchFamily="34" charset="0"/>
                <a:cs typeface="Times New Roman" panose="02020603050405020304" pitchFamily="18" charset="0"/>
              </a:rPr>
              <a:t> </a:t>
            </a:r>
            <a:endParaRPr lang="en-IN" sz="1400" dirty="0"/>
          </a:p>
        </p:txBody>
      </p:sp>
      <p:sp>
        <p:nvSpPr>
          <p:cNvPr id="23" name="TextBox 22">
            <a:extLst>
              <a:ext uri="{FF2B5EF4-FFF2-40B4-BE49-F238E27FC236}">
                <a16:creationId xmlns:a16="http://schemas.microsoft.com/office/drawing/2014/main" id="{D36810F3-A47E-40F2-854A-34B67B3E26BC}"/>
              </a:ext>
            </a:extLst>
          </p:cNvPr>
          <p:cNvSpPr txBox="1"/>
          <p:nvPr/>
        </p:nvSpPr>
        <p:spPr>
          <a:xfrm>
            <a:off x="6964944" y="1508996"/>
            <a:ext cx="4507637" cy="4480073"/>
          </a:xfrm>
          <a:prstGeom prst="rect">
            <a:avLst/>
          </a:prstGeom>
          <a:noFill/>
        </p:spPr>
        <p:txBody>
          <a:bodyPr wrap="square">
            <a:spAutoFit/>
          </a:bodyPr>
          <a:lstStyle/>
          <a:p>
            <a:r>
              <a:rPr lang="en-US" dirty="0"/>
              <a:t> </a:t>
            </a:r>
            <a:r>
              <a:rPr lang="en-US" b="1" dirty="0"/>
              <a:t>Characteristics of Cloud Computing:-</a:t>
            </a:r>
          </a:p>
          <a:p>
            <a:pPr marL="285750" indent="-285750">
              <a:lnSpc>
                <a:spcPct val="150000"/>
              </a:lnSpc>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US" sz="1600" dirty="0"/>
              <a:t>Resources Pooling</a:t>
            </a:r>
          </a:p>
          <a:p>
            <a:pPr marL="285750" indent="-285750">
              <a:lnSpc>
                <a:spcPct val="150000"/>
              </a:lnSpc>
              <a:buFont typeface="Arial" panose="020B0604020202020204" pitchFamily="34" charset="0"/>
              <a:buChar char="•"/>
            </a:pPr>
            <a:r>
              <a:rPr lang="en-US" sz="1600" dirty="0"/>
              <a:t>On-Demand Self-Service</a:t>
            </a:r>
          </a:p>
          <a:p>
            <a:pPr marL="285750" indent="-285750">
              <a:lnSpc>
                <a:spcPct val="150000"/>
              </a:lnSpc>
              <a:buFont typeface="Arial" panose="020B0604020202020204" pitchFamily="34" charset="0"/>
              <a:buChar char="•"/>
            </a:pPr>
            <a:r>
              <a:rPr lang="en-US" sz="1600" dirty="0"/>
              <a:t>Easy Maintenance</a:t>
            </a:r>
          </a:p>
          <a:p>
            <a:pPr marL="285750" indent="-285750">
              <a:lnSpc>
                <a:spcPct val="150000"/>
              </a:lnSpc>
              <a:buFont typeface="Arial" panose="020B0604020202020204" pitchFamily="34" charset="0"/>
              <a:buChar char="•"/>
            </a:pPr>
            <a:r>
              <a:rPr lang="en-US" sz="1600" dirty="0"/>
              <a:t>Scalability And Rapid Elasticity</a:t>
            </a:r>
          </a:p>
          <a:p>
            <a:pPr marL="285750" indent="-285750">
              <a:lnSpc>
                <a:spcPct val="150000"/>
              </a:lnSpc>
              <a:buFont typeface="Arial" panose="020B0604020202020204" pitchFamily="34" charset="0"/>
              <a:buChar char="•"/>
            </a:pPr>
            <a:r>
              <a:rPr lang="en-US" sz="1600" dirty="0"/>
              <a:t>Economical</a:t>
            </a:r>
          </a:p>
          <a:p>
            <a:pPr marL="285750" indent="-285750">
              <a:lnSpc>
                <a:spcPct val="150000"/>
              </a:lnSpc>
              <a:buFont typeface="Arial" panose="020B0604020202020204" pitchFamily="34" charset="0"/>
              <a:buChar char="•"/>
            </a:pPr>
            <a:r>
              <a:rPr lang="en-US" sz="1600" dirty="0"/>
              <a:t>Measured And Reporting Service</a:t>
            </a:r>
          </a:p>
          <a:p>
            <a:pPr marL="285750" indent="-285750">
              <a:lnSpc>
                <a:spcPct val="150000"/>
              </a:lnSpc>
              <a:buFont typeface="Arial" panose="020B0604020202020204" pitchFamily="34" charset="0"/>
              <a:buChar char="•"/>
            </a:pPr>
            <a:r>
              <a:rPr lang="en-US" sz="1600" dirty="0"/>
              <a:t>Security</a:t>
            </a:r>
          </a:p>
          <a:p>
            <a:pPr marL="285750" indent="-285750">
              <a:lnSpc>
                <a:spcPct val="150000"/>
              </a:lnSpc>
              <a:buFont typeface="Arial" panose="020B0604020202020204" pitchFamily="34" charset="0"/>
              <a:buChar char="•"/>
            </a:pPr>
            <a:r>
              <a:rPr lang="en-US" sz="1600" dirty="0"/>
              <a:t>Automation</a:t>
            </a:r>
          </a:p>
          <a:p>
            <a:pPr marL="285750" indent="-285750">
              <a:lnSpc>
                <a:spcPct val="150000"/>
              </a:lnSpc>
              <a:buFont typeface="Arial" panose="020B0604020202020204" pitchFamily="34" charset="0"/>
              <a:buChar char="•"/>
            </a:pPr>
            <a:r>
              <a:rPr lang="en-US" sz="1600" dirty="0"/>
              <a:t>Resiliency And Availability</a:t>
            </a:r>
          </a:p>
          <a:p>
            <a:pPr marL="285750" indent="-285750">
              <a:lnSpc>
                <a:spcPct val="150000"/>
              </a:lnSpc>
              <a:buFont typeface="Arial" panose="020B0604020202020204" pitchFamily="34" charset="0"/>
              <a:buChar char="•"/>
            </a:pPr>
            <a:r>
              <a:rPr lang="en-US" sz="1600" dirty="0"/>
              <a:t>Large Network Access</a:t>
            </a:r>
            <a:endParaRPr lang="en-IN" sz="1600" dirty="0"/>
          </a:p>
        </p:txBody>
      </p:sp>
    </p:spTree>
    <p:extLst>
      <p:ext uri="{BB962C8B-B14F-4D97-AF65-F5344CB8AC3E}">
        <p14:creationId xmlns:p14="http://schemas.microsoft.com/office/powerpoint/2010/main" val="2181463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6441" y="113962"/>
            <a:ext cx="11340000" cy="303187"/>
          </a:xfrm>
        </p:spPr>
        <p:txBody>
          <a:bodyPr/>
          <a:lstStyle/>
          <a:p>
            <a:r>
              <a:rPr lang="en-AU" sz="1600" dirty="0">
                <a:solidFill>
                  <a:srgbClr val="86BC25"/>
                </a:solidFill>
              </a:rPr>
              <a:t>Understanding Cloud Computing</a:t>
            </a:r>
          </a:p>
        </p:txBody>
      </p:sp>
      <p:sp>
        <p:nvSpPr>
          <p:cNvPr id="58" name="Rectangle 57"/>
          <p:cNvSpPr/>
          <p:nvPr/>
        </p:nvSpPr>
        <p:spPr>
          <a:xfrm>
            <a:off x="408787" y="559348"/>
            <a:ext cx="4536000" cy="442035"/>
          </a:xfrm>
          <a:prstGeom prst="rect">
            <a:avLst/>
          </a:prstGeom>
        </p:spPr>
        <p:txBody>
          <a:bodyPr wrap="square" lIns="36000" tIns="36000" rIns="36000" bIns="36000">
            <a:spAutoFit/>
          </a:bodyPr>
          <a:lstStyle/>
          <a:p>
            <a:pPr marL="0" marR="0" lvl="0" indent="0" algn="just" defTabSz="914400" eaLnBrk="1" fontAlgn="base" latinLnBrk="0" hangingPunct="1">
              <a:lnSpc>
                <a:spcPct val="100000"/>
              </a:lnSpc>
              <a:spcBef>
                <a:spcPts val="600"/>
              </a:spcBef>
              <a:spcAft>
                <a:spcPts val="600"/>
              </a:spcAft>
              <a:buClrTx/>
              <a:buSzTx/>
              <a:buFontTx/>
              <a:buNone/>
              <a:tabLst/>
              <a:defRPr/>
            </a:pPr>
            <a:r>
              <a:rPr kumimoji="0" lang="en-AU" sz="2400" b="1" i="0" u="none" strike="noStrike" kern="0" cap="none" spc="0" normalizeH="0" baseline="0" noProof="0" dirty="0">
                <a:ln>
                  <a:noFill/>
                </a:ln>
                <a:solidFill>
                  <a:srgbClr val="86BC25"/>
                </a:solidFill>
                <a:effectLst/>
                <a:uLnTx/>
                <a:uFillTx/>
              </a:rPr>
              <a:t>Cloud Capabilities </a:t>
            </a:r>
          </a:p>
        </p:txBody>
      </p:sp>
      <p:sp>
        <p:nvSpPr>
          <p:cNvPr id="6" name="TextBox 5">
            <a:extLst>
              <a:ext uri="{FF2B5EF4-FFF2-40B4-BE49-F238E27FC236}">
                <a16:creationId xmlns:a16="http://schemas.microsoft.com/office/drawing/2014/main" id="{81855B17-B681-4AC4-A1C4-89284C447545}"/>
              </a:ext>
            </a:extLst>
          </p:cNvPr>
          <p:cNvSpPr txBox="1"/>
          <p:nvPr/>
        </p:nvSpPr>
        <p:spPr>
          <a:xfrm>
            <a:off x="288128" y="1836275"/>
            <a:ext cx="11506870" cy="1354217"/>
          </a:xfrm>
          <a:prstGeom prst="rect">
            <a:avLst/>
          </a:prstGeom>
          <a:noFill/>
        </p:spPr>
        <p:txBody>
          <a:bodyPr wrap="square">
            <a:spAutoFit/>
          </a:bodyPr>
          <a:lstStyle/>
          <a:p>
            <a:pPr algn="l"/>
            <a:r>
              <a:rPr lang="en-US" b="1" i="0" dirty="0">
                <a:solidFill>
                  <a:srgbClr val="2A3B4F"/>
                </a:solidFill>
                <a:effectLst/>
              </a:rPr>
              <a:t>1</a:t>
            </a:r>
            <a:r>
              <a:rPr lang="en-US" sz="1600" b="1" i="0" dirty="0">
                <a:solidFill>
                  <a:srgbClr val="2A3B4F"/>
                </a:solidFill>
                <a:effectLst/>
              </a:rPr>
              <a:t>. </a:t>
            </a:r>
            <a:r>
              <a:rPr lang="en-US" sz="1600" b="1" i="0" dirty="0">
                <a:effectLst/>
              </a:rPr>
              <a:t>Strong virtual classroom environments</a:t>
            </a:r>
          </a:p>
          <a:p>
            <a:pPr algn="just"/>
            <a:r>
              <a:rPr lang="en-US" sz="1600" b="0" i="0" dirty="0">
                <a:solidFill>
                  <a:srgbClr val="2A3B4F"/>
                </a:solidFill>
                <a:effectLst/>
              </a:rPr>
              <a:t>With cloud-based software, it becomes possible for educational organizations to have </a:t>
            </a:r>
            <a:r>
              <a:rPr lang="en-US" sz="1600" b="0" i="0" strike="noStrike" dirty="0">
                <a:effectLst/>
                <a:hlinkClick r:id="rId2">
                  <a:extLst>
                    <a:ext uri="{A12FA001-AC4F-418D-AE19-62706E023703}">
                      <ahyp:hlinkClr xmlns:ahyp="http://schemas.microsoft.com/office/drawing/2018/hyperlinkcolor" val="tx"/>
                    </a:ext>
                  </a:extLst>
                </a:hlinkClick>
              </a:rPr>
              <a:t>virtual classrooms</a:t>
            </a:r>
            <a:r>
              <a:rPr lang="en-US" sz="1600" b="0" i="0" dirty="0">
                <a:effectLst/>
              </a:rPr>
              <a:t> </a:t>
            </a:r>
            <a:r>
              <a:rPr lang="en-US" sz="1600" b="0" i="0" dirty="0">
                <a:solidFill>
                  <a:srgbClr val="2A3B4F"/>
                </a:solidFill>
                <a:effectLst/>
              </a:rPr>
              <a:t>for the students. The concept reduces the infrastructural costs to a considerable extent. They can even reduce the expenses of onboarding regular teachers in their faculty. Rather, they can collaborate with skilled trainers who work remotely and serve as cost-effective resources.</a:t>
            </a:r>
          </a:p>
        </p:txBody>
      </p:sp>
      <p:sp>
        <p:nvSpPr>
          <p:cNvPr id="10" name="TextBox 9">
            <a:extLst>
              <a:ext uri="{FF2B5EF4-FFF2-40B4-BE49-F238E27FC236}">
                <a16:creationId xmlns:a16="http://schemas.microsoft.com/office/drawing/2014/main" id="{3758EE1B-BDE6-41BC-8101-155ECA6975B5}"/>
              </a:ext>
            </a:extLst>
          </p:cNvPr>
          <p:cNvSpPr txBox="1"/>
          <p:nvPr/>
        </p:nvSpPr>
        <p:spPr>
          <a:xfrm>
            <a:off x="288127" y="3422342"/>
            <a:ext cx="11776625" cy="830997"/>
          </a:xfrm>
          <a:prstGeom prst="rect">
            <a:avLst/>
          </a:prstGeom>
          <a:noFill/>
        </p:spPr>
        <p:txBody>
          <a:bodyPr wrap="square">
            <a:spAutoFit/>
          </a:bodyPr>
          <a:lstStyle/>
          <a:p>
            <a:pPr algn="just"/>
            <a:r>
              <a:rPr lang="en-US" sz="1600" b="1" i="0" u="none" strike="noStrike" dirty="0">
                <a:solidFill>
                  <a:srgbClr val="252525"/>
                </a:solidFill>
                <a:effectLst/>
              </a:rPr>
              <a:t>2. Moving Their Online Learning Platform to the Public Cloud</a:t>
            </a:r>
          </a:p>
          <a:p>
            <a:pPr algn="just"/>
            <a:r>
              <a:rPr lang="en-US" sz="1600" dirty="0">
                <a:solidFill>
                  <a:srgbClr val="101820"/>
                </a:solidFill>
              </a:rPr>
              <a:t>T</a:t>
            </a:r>
            <a:r>
              <a:rPr lang="en-US" sz="1600" b="0" i="0" dirty="0">
                <a:solidFill>
                  <a:srgbClr val="101820"/>
                </a:solidFill>
                <a:effectLst/>
              </a:rPr>
              <a:t>hey support millions of users and thousands of schools, academic institutions, and corporations around the globe. In their highly competitive market, they stand out for their innovation, high availability, and quality.</a:t>
            </a:r>
            <a:endParaRPr lang="en-IN" sz="1600" dirty="0"/>
          </a:p>
        </p:txBody>
      </p:sp>
      <p:sp>
        <p:nvSpPr>
          <p:cNvPr id="14" name="TextBox 13">
            <a:extLst>
              <a:ext uri="{FF2B5EF4-FFF2-40B4-BE49-F238E27FC236}">
                <a16:creationId xmlns:a16="http://schemas.microsoft.com/office/drawing/2014/main" id="{B4195487-F984-44AC-8165-2B073FC51EFB}"/>
              </a:ext>
            </a:extLst>
          </p:cNvPr>
          <p:cNvSpPr txBox="1"/>
          <p:nvPr/>
        </p:nvSpPr>
        <p:spPr>
          <a:xfrm>
            <a:off x="288127" y="4485189"/>
            <a:ext cx="11776625" cy="1569660"/>
          </a:xfrm>
          <a:prstGeom prst="rect">
            <a:avLst/>
          </a:prstGeom>
          <a:noFill/>
        </p:spPr>
        <p:txBody>
          <a:bodyPr wrap="square">
            <a:spAutoFit/>
          </a:bodyPr>
          <a:lstStyle/>
          <a:p>
            <a:pPr algn="l"/>
            <a:r>
              <a:rPr lang="en-US" sz="1600" b="1" i="0" dirty="0">
                <a:solidFill>
                  <a:srgbClr val="2A3B4F"/>
                </a:solidFill>
                <a:effectLst/>
              </a:rPr>
              <a:t>3. </a:t>
            </a:r>
            <a:r>
              <a:rPr lang="en-US" sz="1600" b="1" i="0" dirty="0">
                <a:effectLst/>
              </a:rPr>
              <a:t>Secure data storage</a:t>
            </a:r>
          </a:p>
          <a:p>
            <a:pPr algn="just"/>
            <a:r>
              <a:rPr lang="en-US" sz="1600" b="0" i="0" dirty="0">
                <a:solidFill>
                  <a:srgbClr val="2A3B4F"/>
                </a:solidFill>
                <a:effectLst/>
              </a:rPr>
              <a:t>Besides accessibility and cost savings, cloud computing also serves the benefit of secure data storage. Organizations that deliver learning through the cloud can adopt a VPN for ensuring data security. VPN protocols such as </a:t>
            </a:r>
            <a:r>
              <a:rPr lang="en-US" sz="1600" i="0" u="none" strike="noStrike" dirty="0">
                <a:effectLst/>
                <a:hlinkClick r:id="rId3">
                  <a:extLst>
                    <a:ext uri="{A12FA001-AC4F-418D-AE19-62706E023703}">
                      <ahyp:hlinkClr xmlns:ahyp="http://schemas.microsoft.com/office/drawing/2018/hyperlinkcolor" val="tx"/>
                    </a:ext>
                  </a:extLst>
                </a:hlinkClick>
              </a:rPr>
              <a:t>IKEv2</a:t>
            </a:r>
            <a:r>
              <a:rPr lang="en-US" sz="1600" b="0" i="0" dirty="0">
                <a:solidFill>
                  <a:srgbClr val="2A3B4F"/>
                </a:solidFill>
                <a:effectLst/>
              </a:rPr>
              <a:t> are responsible for the automatic encryption of outgoing data and traffic. This means that the learning content can be easily transferred to the users without compromising its integrity. At the same time, learners can protect their privacy by using VPN for cloud-based learning applications. </a:t>
            </a:r>
          </a:p>
        </p:txBody>
      </p:sp>
      <p:sp>
        <p:nvSpPr>
          <p:cNvPr id="8" name="TextBox 7">
            <a:extLst>
              <a:ext uri="{FF2B5EF4-FFF2-40B4-BE49-F238E27FC236}">
                <a16:creationId xmlns:a16="http://schemas.microsoft.com/office/drawing/2014/main" id="{DE3805C5-B0E9-42D2-A145-B16D5E4A3C56}"/>
              </a:ext>
            </a:extLst>
          </p:cNvPr>
          <p:cNvSpPr txBox="1"/>
          <p:nvPr/>
        </p:nvSpPr>
        <p:spPr>
          <a:xfrm>
            <a:off x="288128" y="1070973"/>
            <a:ext cx="11696726" cy="646331"/>
          </a:xfrm>
          <a:prstGeom prst="rect">
            <a:avLst/>
          </a:prstGeom>
          <a:noFill/>
        </p:spPr>
        <p:txBody>
          <a:bodyPr wrap="square">
            <a:spAutoFit/>
          </a:bodyPr>
          <a:lstStyle/>
          <a:p>
            <a:r>
              <a:rPr lang="en-US" b="0" i="0" dirty="0">
                <a:solidFill>
                  <a:srgbClr val="101820"/>
                </a:solidFill>
                <a:effectLst/>
                <a:latin typeface="proxima-nova"/>
              </a:rPr>
              <a:t>Cloud services allow universities to cost-effectively upgrade communication and learning systems without massive capital investments in infrastructure. </a:t>
            </a:r>
            <a:endParaRPr lang="en-IN" dirty="0"/>
          </a:p>
        </p:txBody>
      </p:sp>
    </p:spTree>
    <p:extLst>
      <p:ext uri="{BB962C8B-B14F-4D97-AF65-F5344CB8AC3E}">
        <p14:creationId xmlns:p14="http://schemas.microsoft.com/office/powerpoint/2010/main" val="373616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71877F-A427-4CCC-9E07-B8E220BB509B}"/>
              </a:ext>
            </a:extLst>
          </p:cNvPr>
          <p:cNvSpPr txBox="1"/>
          <p:nvPr/>
        </p:nvSpPr>
        <p:spPr>
          <a:xfrm>
            <a:off x="359878" y="3403521"/>
            <a:ext cx="11472244" cy="1107996"/>
          </a:xfrm>
          <a:prstGeom prst="rect">
            <a:avLst/>
          </a:prstGeom>
          <a:noFill/>
        </p:spPr>
        <p:txBody>
          <a:bodyPr wrap="square">
            <a:spAutoFit/>
          </a:bodyPr>
          <a:lstStyle/>
          <a:p>
            <a:pPr algn="just"/>
            <a:r>
              <a:rPr lang="en-US" b="1" i="0" dirty="0">
                <a:effectLst/>
                <a:latin typeface="proxima-nova"/>
              </a:rPr>
              <a:t>5. </a:t>
            </a:r>
            <a:r>
              <a:rPr lang="en-US" sz="1600" b="1" dirty="0">
                <a:solidFill>
                  <a:srgbClr val="101820"/>
                </a:solidFill>
              </a:rPr>
              <a:t>S</a:t>
            </a:r>
            <a:r>
              <a:rPr lang="en-US" sz="1600" b="1" i="0" dirty="0">
                <a:solidFill>
                  <a:srgbClr val="101820"/>
                </a:solidFill>
                <a:effectLst/>
              </a:rPr>
              <a:t>upport of </a:t>
            </a:r>
            <a:r>
              <a:rPr lang="en-US" sz="1600" b="1" i="0" u="none" strike="noStrike" dirty="0">
                <a:effectLst/>
                <a:hlinkClick r:id="rId2">
                  <a:extLst>
                    <a:ext uri="{A12FA001-AC4F-418D-AE19-62706E023703}">
                      <ahyp:hlinkClr xmlns:ahyp="http://schemas.microsoft.com/office/drawing/2018/hyperlinkcolor" val="tx"/>
                    </a:ext>
                  </a:extLst>
                </a:hlinkClick>
              </a:rPr>
              <a:t>Massive Open Online Courses (MOOCs)</a:t>
            </a:r>
            <a:r>
              <a:rPr lang="en-US" sz="1600" b="1" i="0" dirty="0">
                <a:effectLst/>
              </a:rPr>
              <a:t>, </a:t>
            </a:r>
            <a:r>
              <a:rPr lang="en-US" sz="1600" b="0" i="0" dirty="0">
                <a:solidFill>
                  <a:srgbClr val="101820"/>
                </a:solidFill>
                <a:effectLst/>
              </a:rPr>
              <a:t>which first appeared on the higher education scene in 2012, with a modest worldwide enrollment of 1.5 million. By 2016, through leveraging cloud-based infrastructures, global MOOC enrollment figures had reached 58 million, with courses being offered by the world’s foremost universities such as Stanford, Harvard, and Columbia.</a:t>
            </a:r>
            <a:endParaRPr lang="en-IN" dirty="0"/>
          </a:p>
        </p:txBody>
      </p:sp>
      <p:sp>
        <p:nvSpPr>
          <p:cNvPr id="8" name="Title 3">
            <a:extLst>
              <a:ext uri="{FF2B5EF4-FFF2-40B4-BE49-F238E27FC236}">
                <a16:creationId xmlns:a16="http://schemas.microsoft.com/office/drawing/2014/main" id="{81B1F3D8-5DF3-4D07-A989-D91D99ABEA2C}"/>
              </a:ext>
            </a:extLst>
          </p:cNvPr>
          <p:cNvSpPr>
            <a:spLocks noGrp="1"/>
          </p:cNvSpPr>
          <p:nvPr>
            <p:ph type="title"/>
          </p:nvPr>
        </p:nvSpPr>
        <p:spPr>
          <a:xfrm>
            <a:off x="426000" y="183068"/>
            <a:ext cx="11340000" cy="303187"/>
          </a:xfrm>
        </p:spPr>
        <p:txBody>
          <a:bodyPr/>
          <a:lstStyle/>
          <a:p>
            <a:r>
              <a:rPr lang="en-AU" sz="1600" dirty="0">
                <a:solidFill>
                  <a:srgbClr val="86BC25"/>
                </a:solidFill>
              </a:rPr>
              <a:t>Understanding Cloud Computing</a:t>
            </a:r>
          </a:p>
        </p:txBody>
      </p:sp>
      <p:sp>
        <p:nvSpPr>
          <p:cNvPr id="9" name="Rectangle 8">
            <a:extLst>
              <a:ext uri="{FF2B5EF4-FFF2-40B4-BE49-F238E27FC236}">
                <a16:creationId xmlns:a16="http://schemas.microsoft.com/office/drawing/2014/main" id="{E8DE6F62-AA68-4044-8D50-A362F01B439C}"/>
              </a:ext>
            </a:extLst>
          </p:cNvPr>
          <p:cNvSpPr/>
          <p:nvPr/>
        </p:nvSpPr>
        <p:spPr>
          <a:xfrm>
            <a:off x="408787" y="559348"/>
            <a:ext cx="4536000" cy="442035"/>
          </a:xfrm>
          <a:prstGeom prst="rect">
            <a:avLst/>
          </a:prstGeom>
        </p:spPr>
        <p:txBody>
          <a:bodyPr wrap="square" lIns="36000" tIns="36000" rIns="36000" bIns="36000">
            <a:spAutoFit/>
          </a:bodyPr>
          <a:lstStyle/>
          <a:p>
            <a:pPr marL="0" marR="0" lvl="0" indent="0" algn="just" defTabSz="914400" eaLnBrk="1" fontAlgn="base" latinLnBrk="0" hangingPunct="1">
              <a:lnSpc>
                <a:spcPct val="100000"/>
              </a:lnSpc>
              <a:spcBef>
                <a:spcPts val="600"/>
              </a:spcBef>
              <a:spcAft>
                <a:spcPts val="600"/>
              </a:spcAft>
              <a:buClrTx/>
              <a:buSzTx/>
              <a:buFontTx/>
              <a:buNone/>
              <a:tabLst/>
              <a:defRPr/>
            </a:pPr>
            <a:r>
              <a:rPr kumimoji="0" lang="en-AU" sz="2400" b="1" i="0" u="none" strike="noStrike" kern="0" cap="none" spc="0" normalizeH="0" baseline="0" noProof="0" dirty="0">
                <a:ln>
                  <a:noFill/>
                </a:ln>
                <a:solidFill>
                  <a:srgbClr val="86BC25"/>
                </a:solidFill>
                <a:effectLst/>
                <a:uLnTx/>
                <a:uFillTx/>
              </a:rPr>
              <a:t>Cloud Capabilities </a:t>
            </a:r>
          </a:p>
        </p:txBody>
      </p:sp>
      <p:sp>
        <p:nvSpPr>
          <p:cNvPr id="10" name="TextBox 9">
            <a:extLst>
              <a:ext uri="{FF2B5EF4-FFF2-40B4-BE49-F238E27FC236}">
                <a16:creationId xmlns:a16="http://schemas.microsoft.com/office/drawing/2014/main" id="{E2ED572B-81E8-438B-A038-4764CD29B65C}"/>
              </a:ext>
            </a:extLst>
          </p:cNvPr>
          <p:cNvSpPr txBox="1"/>
          <p:nvPr/>
        </p:nvSpPr>
        <p:spPr>
          <a:xfrm>
            <a:off x="408787" y="1546265"/>
            <a:ext cx="11340000" cy="1354217"/>
          </a:xfrm>
          <a:prstGeom prst="rect">
            <a:avLst/>
          </a:prstGeom>
          <a:noFill/>
        </p:spPr>
        <p:txBody>
          <a:bodyPr wrap="square">
            <a:spAutoFit/>
          </a:bodyPr>
          <a:lstStyle/>
          <a:p>
            <a:pPr algn="l"/>
            <a:r>
              <a:rPr lang="en-US" b="1" i="0" dirty="0">
                <a:solidFill>
                  <a:srgbClr val="2A3B4F"/>
                </a:solidFill>
                <a:effectLst/>
                <a:latin typeface="Lato"/>
              </a:rPr>
              <a:t>4. </a:t>
            </a:r>
            <a:r>
              <a:rPr lang="en-US" sz="1600" b="1" i="0" dirty="0">
                <a:effectLst/>
              </a:rPr>
              <a:t>Scalability</a:t>
            </a:r>
          </a:p>
          <a:p>
            <a:pPr algn="just"/>
            <a:r>
              <a:rPr lang="en-US" sz="1600" b="0" i="0" u="none" strike="noStrike" dirty="0">
                <a:effectLst/>
                <a:hlinkClick r:id="rId3">
                  <a:extLst>
                    <a:ext uri="{A12FA001-AC4F-418D-AE19-62706E023703}">
                      <ahyp:hlinkClr xmlns:ahyp="http://schemas.microsoft.com/office/drawing/2018/hyperlinkcolor" val="tx"/>
                    </a:ext>
                  </a:extLst>
                </a:hlinkClick>
              </a:rPr>
              <a:t>Cloud computing</a:t>
            </a:r>
            <a:r>
              <a:rPr lang="en-US" sz="1600" b="0" i="0" dirty="0">
                <a:effectLst/>
              </a:rPr>
              <a:t> covers the schools, colleges, and universities on this front as well. It enables them to scale up the learning applications and experiences quickly and easily. As a result, they can handle an increasing number of students</a:t>
            </a:r>
            <a:r>
              <a:rPr lang="en-US" sz="1600" dirty="0"/>
              <a:t> on </a:t>
            </a:r>
            <a:r>
              <a:rPr lang="en-US" sz="1600" b="0" i="0" dirty="0">
                <a:effectLst/>
              </a:rPr>
              <a:t>events like training registrations and assignment submissions. Similarly, they can scale down instantly during the low activity period to prevent wastage of resources. </a:t>
            </a:r>
          </a:p>
        </p:txBody>
      </p:sp>
    </p:spTree>
    <p:extLst>
      <p:ext uri="{BB962C8B-B14F-4D97-AF65-F5344CB8AC3E}">
        <p14:creationId xmlns:p14="http://schemas.microsoft.com/office/powerpoint/2010/main" val="27160995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ubtitle 1"/>
          <p:cNvSpPr txBox="1">
            <a:spLocks/>
          </p:cNvSpPr>
          <p:nvPr/>
        </p:nvSpPr>
        <p:spPr bwMode="gray">
          <a:xfrm>
            <a:off x="514247" y="6456077"/>
            <a:ext cx="2776641" cy="177729"/>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SzPct val="100000"/>
              <a:buFont typeface="Arial" panose="020B0604020202020204" pitchFamily="34" charset="0"/>
              <a:buNone/>
              <a:defRPr sz="1600" b="0" kern="1200">
                <a:solidFill>
                  <a:schemeClr val="bg1"/>
                </a:solidFill>
                <a:latin typeface="+mn-lt"/>
                <a:ea typeface="+mn-ea"/>
                <a:cs typeface="+mn-cs"/>
              </a:defRPr>
            </a:lvl1pPr>
            <a:lvl2pPr marL="457200" indent="0" algn="ctr" defTabSz="914400" rtl="0" eaLnBrk="1" latinLnBrk="0" hangingPunct="1">
              <a:spcBef>
                <a:spcPts val="0"/>
              </a:spcBef>
              <a:spcAft>
                <a:spcPts val="1000"/>
              </a:spcAft>
              <a:buClrTx/>
              <a:buSzPct val="100000"/>
              <a:buFont typeface="Arial"/>
              <a:buNone/>
              <a:defRPr lang="en-US" sz="2000" b="1" kern="1200">
                <a:solidFill>
                  <a:schemeClr val="tx1"/>
                </a:solidFill>
                <a:latin typeface="+mn-lt"/>
                <a:ea typeface="+mn-ea"/>
                <a:cs typeface="+mn-cs"/>
              </a:defRPr>
            </a:lvl2pPr>
            <a:lvl3pPr marL="914400" indent="0" algn="ctr" defTabSz="914400" rtl="0" eaLnBrk="1" latinLnBrk="0" hangingPunct="1">
              <a:spcBef>
                <a:spcPts val="0"/>
              </a:spcBef>
              <a:spcAft>
                <a:spcPts val="1000"/>
              </a:spcAft>
              <a:buClrTx/>
              <a:buSzPct val="100000"/>
              <a:buFont typeface="Arial" panose="020B0604020202020204" pitchFamily="34" charset="0"/>
              <a:buNone/>
              <a:defRPr lang="en-US" sz="1800" kern="1200">
                <a:solidFill>
                  <a:schemeClr val="tx1"/>
                </a:solidFill>
                <a:latin typeface="+mn-lt"/>
                <a:ea typeface="+mn-ea"/>
                <a:cs typeface="+mn-cs"/>
              </a:defRPr>
            </a:lvl3pPr>
            <a:lvl4pPr marL="1371600" indent="0" algn="ctr" defTabSz="914400" rtl="0" eaLnBrk="1" latinLnBrk="0" hangingPunct="1">
              <a:spcBef>
                <a:spcPts val="0"/>
              </a:spcBef>
              <a:spcAft>
                <a:spcPts val="1000"/>
              </a:spcAft>
              <a:buClrTx/>
              <a:buSzPct val="100000"/>
              <a:buFont typeface="Verdana" panose="020B0604030504040204" pitchFamily="34" charset="0"/>
              <a:buNone/>
              <a:defRPr lang="en-US" sz="1600" kern="1200" baseline="0">
                <a:solidFill>
                  <a:schemeClr val="tx1"/>
                </a:solidFill>
                <a:latin typeface="+mn-lt"/>
                <a:ea typeface="+mn-ea"/>
                <a:cs typeface="+mn-cs"/>
              </a:defRPr>
            </a:lvl4pPr>
            <a:lvl5pPr marL="1828800" indent="0" algn="ctr" defTabSz="798513" rtl="0" eaLnBrk="1" latinLnBrk="0" hangingPunct="1">
              <a:spcBef>
                <a:spcPts val="0"/>
              </a:spcBef>
              <a:spcAft>
                <a:spcPts val="1000"/>
              </a:spcAft>
              <a:buClrTx/>
              <a:buSzPct val="100000"/>
              <a:buFont typeface="Verdana" panose="020B0604030504040204" pitchFamily="34" charset="0"/>
              <a:buNone/>
              <a:tabLst/>
              <a:defRPr lang="en-US" sz="1600" kern="1200" baseline="0">
                <a:solidFill>
                  <a:schemeClr val="tx1"/>
                </a:solidFill>
                <a:latin typeface="+mn-lt"/>
                <a:ea typeface="+mn-ea"/>
                <a:cs typeface="+mn-cs"/>
              </a:defRPr>
            </a:lvl5pPr>
            <a:lvl6pPr marL="22860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6pPr>
            <a:lvl7pPr marL="2743200" indent="0" algn="ctr" defTabSz="914400" rtl="0" eaLnBrk="1" latinLnBrk="0" hangingPunct="1">
              <a:spcBef>
                <a:spcPts val="0"/>
              </a:spcBef>
              <a:spcAft>
                <a:spcPts val="1000"/>
              </a:spcAft>
              <a:buFont typeface="Verdana" panose="020B0604030504040204" pitchFamily="34" charset="0"/>
              <a:buNone/>
              <a:defRPr sz="1600" kern="1200">
                <a:solidFill>
                  <a:schemeClr val="tx1"/>
                </a:solidFill>
                <a:latin typeface="+mn-lt"/>
                <a:ea typeface="+mn-ea"/>
                <a:cs typeface="+mn-cs"/>
              </a:defRPr>
            </a:lvl7pPr>
            <a:lvl8pPr marL="32004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8pPr>
            <a:lvl9pPr marL="3657600" indent="0" algn="ctr" defTabSz="914400" rtl="0" eaLnBrk="1" latinLnBrk="0" hangingPunct="1">
              <a:spcBef>
                <a:spcPts val="0"/>
              </a:spcBef>
              <a:spcAft>
                <a:spcPts val="1000"/>
              </a:spcAft>
              <a:buFont typeface="Verdana" panose="020B0604030504040204" pitchFamily="34" charset="0"/>
              <a:buNone/>
              <a:defRPr sz="1600" kern="1200" baseline="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a:pPr>
            <a:r>
              <a:rPr lang="en-AU" sz="1000" b="1" dirty="0">
                <a:solidFill>
                  <a:srgbClr val="91DC5A"/>
                </a:solidFill>
                <a:latin typeface="Agency FB" panose="020B0503020202020204" pitchFamily="34" charset="0"/>
                <a:cs typeface="Segoe UI Semilight" panose="020B0402040204020203" pitchFamily="34" charset="0"/>
              </a:rPr>
              <a:t>Deloitte Virtual Intern</a:t>
            </a:r>
            <a:endParaRPr kumimoji="0" lang="en-AU" sz="1000" b="1" i="0" u="none" strike="noStrike" kern="1200" cap="none" spc="0" normalizeH="0" baseline="0" noProof="0" dirty="0">
              <a:ln>
                <a:noFill/>
              </a:ln>
              <a:solidFill>
                <a:srgbClr val="91DC5A"/>
              </a:solidFill>
              <a:effectLst/>
              <a:uLnTx/>
              <a:uFillTx/>
              <a:latin typeface="Agency FB" panose="020B0503020202020204" pitchFamily="34" charset="0"/>
              <a:cs typeface="Segoe UI Semilight" panose="020B0402040204020203" pitchFamily="34" charset="0"/>
            </a:endParaRPr>
          </a:p>
        </p:txBody>
      </p:sp>
      <p:sp>
        <p:nvSpPr>
          <p:cNvPr id="21" name="TextBox 20">
            <a:extLst>
              <a:ext uri="{FF2B5EF4-FFF2-40B4-BE49-F238E27FC236}">
                <a16:creationId xmlns:a16="http://schemas.microsoft.com/office/drawing/2014/main" id="{8934282B-85F9-49F2-8C52-7AADC9EE4FC1}"/>
              </a:ext>
            </a:extLst>
          </p:cNvPr>
          <p:cNvSpPr txBox="1"/>
          <p:nvPr/>
        </p:nvSpPr>
        <p:spPr>
          <a:xfrm>
            <a:off x="3506678" y="2458398"/>
            <a:ext cx="7856739" cy="3785652"/>
          </a:xfrm>
          <a:prstGeom prst="rect">
            <a:avLst/>
          </a:prstGeom>
          <a:noFill/>
        </p:spPr>
        <p:txBody>
          <a:bodyPr wrap="square">
            <a:spAutoFit/>
          </a:bodyPr>
          <a:lstStyle/>
          <a:p>
            <a:r>
              <a:rPr lang="en-US" sz="6600" dirty="0">
                <a:solidFill>
                  <a:schemeClr val="bg1"/>
                </a:solidFill>
                <a:latin typeface="Agency FB" panose="020B0503020202020204" pitchFamily="34" charset="0"/>
              </a:rPr>
              <a:t>THANK YOU</a:t>
            </a:r>
          </a:p>
          <a:p>
            <a:pPr algn="r"/>
            <a:endParaRPr lang="en-US" sz="6600" dirty="0">
              <a:solidFill>
                <a:schemeClr val="bg1"/>
              </a:solidFill>
              <a:latin typeface="Agency FB" panose="020B0503020202020204" pitchFamily="34" charset="0"/>
            </a:endParaRPr>
          </a:p>
          <a:p>
            <a:pPr algn="r"/>
            <a:endParaRPr lang="en-US" sz="3600" dirty="0">
              <a:solidFill>
                <a:schemeClr val="bg1"/>
              </a:solidFill>
              <a:latin typeface="Agency FB" panose="020B0503020202020204" pitchFamily="34" charset="0"/>
            </a:endParaRPr>
          </a:p>
          <a:p>
            <a:pPr algn="r"/>
            <a:endParaRPr lang="en-US" sz="3600" dirty="0">
              <a:solidFill>
                <a:schemeClr val="bg1"/>
              </a:solidFill>
              <a:latin typeface="Agency FB" panose="020B0503020202020204" pitchFamily="34" charset="0"/>
            </a:endParaRPr>
          </a:p>
          <a:p>
            <a:pPr algn="r"/>
            <a:r>
              <a:rPr lang="en-US" sz="3600" dirty="0">
                <a:solidFill>
                  <a:schemeClr val="bg1"/>
                </a:solidFill>
                <a:latin typeface="Agency FB" panose="020B0503020202020204" pitchFamily="34" charset="0"/>
              </a:rPr>
              <a:t>Shefali </a:t>
            </a:r>
            <a:r>
              <a:rPr lang="en-US" sz="3600" dirty="0" err="1">
                <a:solidFill>
                  <a:schemeClr val="bg1"/>
                </a:solidFill>
                <a:latin typeface="Agency FB" panose="020B0503020202020204" pitchFamily="34" charset="0"/>
              </a:rPr>
              <a:t>Gosain</a:t>
            </a:r>
            <a:endParaRPr lang="en-IN" sz="36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608045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EMPLAFYSLIDEID" val="636286312820941863"/>
</p:tagLst>
</file>

<file path=ppt/theme/theme1.xml><?xml version="1.0" encoding="utf-8"?>
<a:theme xmlns:a="http://schemas.openxmlformats.org/drawingml/2006/main" name="Deloitte_4_3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 Network and Security Solutions - Wide.potx" id="{BBB8FC03-DEC5-4C7E-971D-ABE7AE675190}" vid="{44E1F9DE-26A1-427E-A0A8-34CC89E4AC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754</Words>
  <Application>Microsoft Office PowerPoint</Application>
  <PresentationFormat>Widescreen</PresentationFormat>
  <Paragraphs>46</Paragraphs>
  <Slides>6</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7" baseType="lpstr">
      <vt:lpstr>Agency FB</vt:lpstr>
      <vt:lpstr>Arial</vt:lpstr>
      <vt:lpstr>Calibri</vt:lpstr>
      <vt:lpstr>Chronicle Display Black</vt:lpstr>
      <vt:lpstr>Lato</vt:lpstr>
      <vt:lpstr>Open Sans</vt:lpstr>
      <vt:lpstr>proxima-nova</vt:lpstr>
      <vt:lpstr>Verdana</vt:lpstr>
      <vt:lpstr>Wingdings</vt:lpstr>
      <vt:lpstr>Deloitte_4_3_Onscreen</vt:lpstr>
      <vt:lpstr>think-cell Slide</vt:lpstr>
      <vt:lpstr>Inside Sherpa – Digital Internship</vt:lpstr>
      <vt:lpstr>Understanding Cloud Computing</vt:lpstr>
      <vt:lpstr>Understanding Cloud Computing</vt:lpstr>
      <vt:lpstr>Understanding Cloud Computing</vt:lpstr>
      <vt:lpstr>Understanding Cloud Computing</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Transformation Journey – The Deloitte Approach</dc:title>
  <dc:creator>lunguroiu@deloitte.com.au;hal-khudairy@deloitte.com.au;matgeorge@deloitte.com.au;dkissane@deloitte.com.au</dc:creator>
  <cp:lastModifiedBy>SHEFALI GOSAIN</cp:lastModifiedBy>
  <cp:revision>24</cp:revision>
  <dcterms:created xsi:type="dcterms:W3CDTF">2019-03-31T19:26:34Z</dcterms:created>
  <dcterms:modified xsi:type="dcterms:W3CDTF">2021-09-03T12:49:09Z</dcterms:modified>
</cp:coreProperties>
</file>