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media/image3.bin" ContentType="image/jpeg"/>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40" r:id="rId2"/>
    <p:sldId id="258" r:id="rId3"/>
    <p:sldId id="261" r:id="rId4"/>
    <p:sldId id="356" r:id="rId5"/>
    <p:sldId id="35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44"/>
    <a:srgbClr val="43B02A"/>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snapToGrid="0">
      <p:cViewPr varScale="1">
        <p:scale>
          <a:sx n="86" d="100"/>
          <a:sy n="86" d="100"/>
        </p:scale>
        <p:origin x="53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A2FF1-E1C7-439B-B63D-DCF23F882797}" type="datetimeFigureOut">
              <a:rPr lang="en-IN" smtClean="0"/>
              <a:t>03-09-2021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7FF55-C7B3-4C1D-8C37-7FED67D5B3B4}" type="slidenum">
              <a:rPr lang="en-IN" smtClean="0"/>
              <a:t>‹#›</a:t>
            </a:fld>
            <a:endParaRPr lang="en-IN"/>
          </a:p>
        </p:txBody>
      </p:sp>
    </p:spTree>
    <p:extLst>
      <p:ext uri="{BB962C8B-B14F-4D97-AF65-F5344CB8AC3E}">
        <p14:creationId xmlns:p14="http://schemas.microsoft.com/office/powerpoint/2010/main" val="35969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bin"/><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3940539711"/>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29157690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8"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money.cnn.com/2017/11/22/technology/uber-hack-consequences-cover-up/index.ht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Cloud Engineering overview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3"/>
          <p:cNvSpPr txBox="1">
            <a:spLocks/>
          </p:cNvSpPr>
          <p:nvPr/>
        </p:nvSpPr>
        <p:spPr>
          <a:xfrm>
            <a:off x="497563" y="486255"/>
            <a:ext cx="11340000" cy="639567"/>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2000" b="1" dirty="0">
                <a:solidFill>
                  <a:srgbClr val="86BC25"/>
                </a:solidFill>
                <a:ea typeface="Chronicle Display Black" charset="0"/>
                <a:cs typeface="Segoe UI Semilight" panose="020B0402040204020203" pitchFamily="34" charset="0"/>
              </a:rPr>
              <a:t>Benefits</a:t>
            </a:r>
          </a:p>
        </p:txBody>
      </p:sp>
      <p:sp>
        <p:nvSpPr>
          <p:cNvPr id="9" name="Title 3">
            <a:extLst>
              <a:ext uri="{FF2B5EF4-FFF2-40B4-BE49-F238E27FC236}">
                <a16:creationId xmlns:a16="http://schemas.microsoft.com/office/drawing/2014/main" id="{86E3BE53-85A2-4B43-A77F-8CDC726B3CF2}"/>
              </a:ext>
            </a:extLst>
          </p:cNvPr>
          <p:cNvSpPr>
            <a:spLocks noGrp="1"/>
          </p:cNvSpPr>
          <p:nvPr>
            <p:ph type="title"/>
          </p:nvPr>
        </p:nvSpPr>
        <p:spPr>
          <a:xfrm>
            <a:off x="426000" y="183068"/>
            <a:ext cx="11340000" cy="303187"/>
          </a:xfrm>
        </p:spPr>
        <p:txBody>
          <a:bodyPr/>
          <a:lstStyle/>
          <a:p>
            <a:r>
              <a:rPr lang="en-AU" sz="1600" dirty="0">
                <a:solidFill>
                  <a:srgbClr val="86BC25"/>
                </a:solidFill>
              </a:rPr>
              <a:t>Cloud Feasibility Assessment</a:t>
            </a:r>
          </a:p>
        </p:txBody>
      </p:sp>
      <p:sp>
        <p:nvSpPr>
          <p:cNvPr id="5" name="TextBox 4">
            <a:extLst>
              <a:ext uri="{FF2B5EF4-FFF2-40B4-BE49-F238E27FC236}">
                <a16:creationId xmlns:a16="http://schemas.microsoft.com/office/drawing/2014/main" id="{70866DF8-B241-4A26-8E4C-056A7B8ECE8A}"/>
              </a:ext>
            </a:extLst>
          </p:cNvPr>
          <p:cNvSpPr txBox="1"/>
          <p:nvPr/>
        </p:nvSpPr>
        <p:spPr>
          <a:xfrm>
            <a:off x="241916" y="1055743"/>
            <a:ext cx="11950084" cy="1077218"/>
          </a:xfrm>
          <a:prstGeom prst="rect">
            <a:avLst/>
          </a:prstGeom>
          <a:noFill/>
        </p:spPr>
        <p:txBody>
          <a:bodyPr wrap="square">
            <a:spAutoFit/>
          </a:bodyPr>
          <a:lstStyle/>
          <a:p>
            <a:pPr algn="just" fontAlgn="base"/>
            <a:r>
              <a:rPr lang="en-US" sz="1600" b="1" i="0" u="none" strike="noStrike" dirty="0">
                <a:solidFill>
                  <a:srgbClr val="333333"/>
                </a:solidFill>
                <a:effectLst/>
                <a:latin typeface="Lato"/>
              </a:rPr>
              <a:t>1. Faster and flexible scalability</a:t>
            </a:r>
          </a:p>
          <a:p>
            <a:pPr algn="just" fontAlgn="base"/>
            <a:r>
              <a:rPr lang="en-US" sz="1600" b="0" i="0" dirty="0">
                <a:solidFill>
                  <a:srgbClr val="333333"/>
                </a:solidFill>
                <a:effectLst/>
                <a:latin typeface="Lato"/>
              </a:rPr>
              <a:t>Scalability is a key concern in organizations, especially the growing businesses, startups, and subscription-based ones.</a:t>
            </a:r>
          </a:p>
          <a:p>
            <a:pPr algn="just" fontAlgn="base"/>
            <a:r>
              <a:rPr lang="en-US" sz="1600" b="0" i="0" dirty="0">
                <a:solidFill>
                  <a:srgbClr val="333333"/>
                </a:solidFill>
                <a:effectLst/>
                <a:latin typeface="Lato"/>
              </a:rPr>
              <a:t>Most of the cloud service providers allow you to increase or decrease resources to match your business needs. The ability to scale quickly and without requiring upfront infrastructure investment is one of the key advantages of moving to the cloud.</a:t>
            </a:r>
          </a:p>
        </p:txBody>
      </p:sp>
      <p:sp>
        <p:nvSpPr>
          <p:cNvPr id="7" name="TextBox 6">
            <a:extLst>
              <a:ext uri="{FF2B5EF4-FFF2-40B4-BE49-F238E27FC236}">
                <a16:creationId xmlns:a16="http://schemas.microsoft.com/office/drawing/2014/main" id="{0E5974F5-2589-45EA-82E0-56DBB9970783}"/>
              </a:ext>
            </a:extLst>
          </p:cNvPr>
          <p:cNvSpPr txBox="1"/>
          <p:nvPr/>
        </p:nvSpPr>
        <p:spPr>
          <a:xfrm>
            <a:off x="241917" y="2121014"/>
            <a:ext cx="11950083" cy="1323439"/>
          </a:xfrm>
          <a:prstGeom prst="rect">
            <a:avLst/>
          </a:prstGeom>
          <a:noFill/>
        </p:spPr>
        <p:txBody>
          <a:bodyPr wrap="square">
            <a:spAutoFit/>
          </a:bodyPr>
          <a:lstStyle/>
          <a:p>
            <a:pPr algn="just" fontAlgn="base"/>
            <a:r>
              <a:rPr lang="en-US" sz="1600" b="1" i="0" u="none" strike="noStrike" dirty="0">
                <a:solidFill>
                  <a:srgbClr val="333333"/>
                </a:solidFill>
                <a:effectLst/>
                <a:latin typeface="Lato"/>
              </a:rPr>
              <a:t>2. Reduced IT costs</a:t>
            </a:r>
          </a:p>
          <a:p>
            <a:pPr algn="just" fontAlgn="base"/>
            <a:r>
              <a:rPr lang="en-US" sz="1600" b="0" i="0" dirty="0">
                <a:solidFill>
                  <a:srgbClr val="333333"/>
                </a:solidFill>
                <a:effectLst/>
                <a:latin typeface="Lato"/>
              </a:rPr>
              <a:t>Cloud computing offers various cost benefits</a:t>
            </a:r>
            <a:r>
              <a:rPr lang="en-US" sz="1600" dirty="0">
                <a:solidFill>
                  <a:srgbClr val="333333"/>
                </a:solidFill>
                <a:latin typeface="Lato"/>
              </a:rPr>
              <a:t>, one of them being </a:t>
            </a:r>
            <a:r>
              <a:rPr lang="en-US" sz="1600" b="0" i="0" dirty="0">
                <a:solidFill>
                  <a:srgbClr val="333333"/>
                </a:solidFill>
                <a:effectLst/>
                <a:latin typeface="Lato"/>
              </a:rPr>
              <a:t>hardware cost reduction. With the cloud, you don’t need to purchase any new equipment. Hardware needs are met by the vendor. For growing companies with bootstrapped budgets, investing in additional hardware is difficult. Along with the purchase costs, companies can also save on internal power and space costs.</a:t>
            </a:r>
          </a:p>
        </p:txBody>
      </p:sp>
      <p:sp>
        <p:nvSpPr>
          <p:cNvPr id="10" name="TextBox 9">
            <a:extLst>
              <a:ext uri="{FF2B5EF4-FFF2-40B4-BE49-F238E27FC236}">
                <a16:creationId xmlns:a16="http://schemas.microsoft.com/office/drawing/2014/main" id="{335932C2-35D0-441E-988A-E66C2CDA6E93}"/>
              </a:ext>
            </a:extLst>
          </p:cNvPr>
          <p:cNvSpPr txBox="1"/>
          <p:nvPr/>
        </p:nvSpPr>
        <p:spPr>
          <a:xfrm>
            <a:off x="241916" y="3444453"/>
            <a:ext cx="11805082" cy="830997"/>
          </a:xfrm>
          <a:prstGeom prst="rect">
            <a:avLst/>
          </a:prstGeom>
          <a:noFill/>
        </p:spPr>
        <p:txBody>
          <a:bodyPr wrap="square">
            <a:spAutoFit/>
          </a:bodyPr>
          <a:lstStyle/>
          <a:p>
            <a:pPr algn="just" fontAlgn="base"/>
            <a:r>
              <a:rPr lang="en-US" sz="1600" b="1" i="0" u="none" strike="noStrike" dirty="0">
                <a:solidFill>
                  <a:srgbClr val="333333"/>
                </a:solidFill>
                <a:effectLst/>
                <a:latin typeface="Lato"/>
              </a:rPr>
              <a:t>3. Improved business interaction and collaboration</a:t>
            </a:r>
          </a:p>
          <a:p>
            <a:pPr algn="just" fontAlgn="base"/>
            <a:r>
              <a:rPr lang="en-US" sz="1600" b="0" i="0" dirty="0">
                <a:solidFill>
                  <a:srgbClr val="333333"/>
                </a:solidFill>
                <a:effectLst/>
                <a:latin typeface="Lato"/>
              </a:rPr>
              <a:t>Teamwork and collaboration between employees are pivotal in an organization’s success. Cloud-based solutions can help improve the business interaction and collaboration between you and your employees as well as your customers.</a:t>
            </a:r>
          </a:p>
        </p:txBody>
      </p:sp>
      <p:sp>
        <p:nvSpPr>
          <p:cNvPr id="11" name="TextBox 10">
            <a:extLst>
              <a:ext uri="{FF2B5EF4-FFF2-40B4-BE49-F238E27FC236}">
                <a16:creationId xmlns:a16="http://schemas.microsoft.com/office/drawing/2014/main" id="{0EE112DC-7A9C-4795-B3E6-8D55D8D39236}"/>
              </a:ext>
            </a:extLst>
          </p:cNvPr>
          <p:cNvSpPr txBox="1"/>
          <p:nvPr/>
        </p:nvSpPr>
        <p:spPr>
          <a:xfrm>
            <a:off x="241915" y="4268046"/>
            <a:ext cx="11620456" cy="1077218"/>
          </a:xfrm>
          <a:prstGeom prst="rect">
            <a:avLst/>
          </a:prstGeom>
          <a:noFill/>
        </p:spPr>
        <p:txBody>
          <a:bodyPr wrap="square">
            <a:spAutoFit/>
          </a:bodyPr>
          <a:lstStyle/>
          <a:p>
            <a:pPr algn="just" fontAlgn="base"/>
            <a:r>
              <a:rPr lang="en-US" sz="1600" b="1" dirty="0">
                <a:solidFill>
                  <a:srgbClr val="333333"/>
                </a:solidFill>
                <a:latin typeface="Lato"/>
              </a:rPr>
              <a:t>4</a:t>
            </a:r>
            <a:r>
              <a:rPr lang="en-US" sz="1600" b="1" i="0" u="none" strike="noStrike" dirty="0">
                <a:solidFill>
                  <a:srgbClr val="333333"/>
                </a:solidFill>
                <a:effectLst/>
                <a:latin typeface="Lato"/>
              </a:rPr>
              <a:t>. Easy data backup and restore</a:t>
            </a:r>
          </a:p>
          <a:p>
            <a:pPr algn="just" fontAlgn="base"/>
            <a:r>
              <a:rPr lang="en-US" sz="1600" b="0" i="0" dirty="0">
                <a:solidFill>
                  <a:srgbClr val="333333"/>
                </a:solidFill>
                <a:effectLst/>
                <a:latin typeface="Lato"/>
              </a:rPr>
              <a:t>With an increasing number of cyberattacks and security breaches, data backup and restore has become a key requirement for the businesses. Cloud computing solutions can help you store critical data offsite, create multiple copies of it, and restore it when required. While traditional data backup and restore options are there, they are not cost-effective and are difficult to scale.</a:t>
            </a:r>
          </a:p>
        </p:txBody>
      </p:sp>
      <p:sp>
        <p:nvSpPr>
          <p:cNvPr id="14" name="TextBox 13">
            <a:extLst>
              <a:ext uri="{FF2B5EF4-FFF2-40B4-BE49-F238E27FC236}">
                <a16:creationId xmlns:a16="http://schemas.microsoft.com/office/drawing/2014/main" id="{2EB59E28-3DBC-4435-BA43-D588FF9ED16B}"/>
              </a:ext>
            </a:extLst>
          </p:cNvPr>
          <p:cNvSpPr txBox="1"/>
          <p:nvPr/>
        </p:nvSpPr>
        <p:spPr>
          <a:xfrm>
            <a:off x="241916" y="5345264"/>
            <a:ext cx="11867226" cy="1631216"/>
          </a:xfrm>
          <a:prstGeom prst="rect">
            <a:avLst/>
          </a:prstGeom>
          <a:noFill/>
        </p:spPr>
        <p:txBody>
          <a:bodyPr wrap="square">
            <a:spAutoFit/>
          </a:bodyPr>
          <a:lstStyle/>
          <a:p>
            <a:pPr algn="l" fontAlgn="base"/>
            <a:r>
              <a:rPr lang="en-US" sz="1600" b="1" dirty="0">
                <a:solidFill>
                  <a:srgbClr val="333333"/>
                </a:solidFill>
                <a:latin typeface="Lato"/>
              </a:rPr>
              <a:t>5</a:t>
            </a:r>
            <a:r>
              <a:rPr lang="en-US" sz="1600" b="1" i="0" u="none" strike="noStrike" dirty="0">
                <a:solidFill>
                  <a:srgbClr val="333333"/>
                </a:solidFill>
                <a:effectLst/>
                <a:latin typeface="Lato"/>
              </a:rPr>
              <a:t>. Lower risk and security</a:t>
            </a:r>
          </a:p>
          <a:p>
            <a:pPr algn="l" fontAlgn="base"/>
            <a:r>
              <a:rPr lang="en-US" sz="1600" b="0" i="0" dirty="0">
                <a:solidFill>
                  <a:srgbClr val="333333"/>
                </a:solidFill>
                <a:effectLst/>
                <a:latin typeface="Lato"/>
              </a:rPr>
              <a:t>While the thought of saving your data offsite can be terrifying but with improved data regulation and compliance management in the cloud, it can be relieving. When you host your files and documents offsite in a service provider’s data center, your host’s full-time job is to monitor your data and ensure that it is safe.</a:t>
            </a:r>
          </a:p>
          <a:p>
            <a:br>
              <a:rPr lang="en-US" b="0" i="0" dirty="0">
                <a:solidFill>
                  <a:srgbClr val="333333"/>
                </a:solidFill>
                <a:effectLst/>
                <a:latin typeface="Lato"/>
              </a:rPr>
            </a:br>
            <a:endParaRPr lang="en-IN" dirty="0"/>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3"/>
          <p:cNvSpPr txBox="1">
            <a:spLocks/>
          </p:cNvSpPr>
          <p:nvPr/>
        </p:nvSpPr>
        <p:spPr>
          <a:xfrm>
            <a:off x="426000" y="486255"/>
            <a:ext cx="5517058" cy="470891"/>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2000" b="1" dirty="0">
                <a:solidFill>
                  <a:srgbClr val="86BC25"/>
                </a:solidFill>
                <a:ea typeface="Chronicle Display Black" charset="0"/>
                <a:cs typeface="Segoe UI Semilight" panose="020B0402040204020203" pitchFamily="34" charset="0"/>
              </a:rPr>
              <a:t>Risks</a:t>
            </a:r>
          </a:p>
          <a:p>
            <a:pPr marL="0" indent="0">
              <a:lnSpc>
                <a:spcPct val="130000"/>
              </a:lnSpc>
              <a:spcBef>
                <a:spcPts val="0"/>
              </a:spcBef>
              <a:buFont typeface="Arial" panose="020B0604020202020204" pitchFamily="34" charset="0"/>
              <a:buNone/>
              <a:defRPr/>
            </a:pPr>
            <a:endParaRPr lang="en-US" sz="1000" dirty="0">
              <a:solidFill>
                <a:srgbClr val="000000"/>
              </a:solidFill>
              <a:cs typeface="Segoe UI Semilight" panose="020B0402040204020203" pitchFamily="34" charset="0"/>
            </a:endParaRPr>
          </a:p>
        </p:txBody>
      </p:sp>
      <p:sp>
        <p:nvSpPr>
          <p:cNvPr id="10" name="Title 3">
            <a:extLst>
              <a:ext uri="{FF2B5EF4-FFF2-40B4-BE49-F238E27FC236}">
                <a16:creationId xmlns:a16="http://schemas.microsoft.com/office/drawing/2014/main" id="{A2DC07B6-5975-4785-B9A9-E2E3C8AF7209}"/>
              </a:ext>
            </a:extLst>
          </p:cNvPr>
          <p:cNvSpPr>
            <a:spLocks noGrp="1"/>
          </p:cNvSpPr>
          <p:nvPr>
            <p:ph type="title"/>
          </p:nvPr>
        </p:nvSpPr>
        <p:spPr>
          <a:xfrm>
            <a:off x="426000" y="183068"/>
            <a:ext cx="11340000" cy="303187"/>
          </a:xfrm>
        </p:spPr>
        <p:txBody>
          <a:bodyPr/>
          <a:lstStyle/>
          <a:p>
            <a:r>
              <a:rPr lang="en-AU" sz="1600" dirty="0">
                <a:solidFill>
                  <a:srgbClr val="86BC25"/>
                </a:solidFill>
              </a:rPr>
              <a:t>Cloud Feasibility Assessment</a:t>
            </a:r>
          </a:p>
        </p:txBody>
      </p:sp>
      <p:sp>
        <p:nvSpPr>
          <p:cNvPr id="5" name="TextBox 4">
            <a:extLst>
              <a:ext uri="{FF2B5EF4-FFF2-40B4-BE49-F238E27FC236}">
                <a16:creationId xmlns:a16="http://schemas.microsoft.com/office/drawing/2014/main" id="{373350B2-EBE9-477B-83E0-2E37A5988644}"/>
              </a:ext>
            </a:extLst>
          </p:cNvPr>
          <p:cNvSpPr txBox="1"/>
          <p:nvPr/>
        </p:nvSpPr>
        <p:spPr>
          <a:xfrm>
            <a:off x="108745" y="1193006"/>
            <a:ext cx="11787327" cy="738664"/>
          </a:xfrm>
          <a:prstGeom prst="rect">
            <a:avLst/>
          </a:prstGeom>
          <a:noFill/>
        </p:spPr>
        <p:txBody>
          <a:bodyPr wrap="square">
            <a:spAutoFit/>
          </a:bodyPr>
          <a:lstStyle/>
          <a:p>
            <a:pPr algn="just"/>
            <a:r>
              <a:rPr lang="en-US" sz="1400" b="1" i="0" dirty="0">
                <a:effectLst/>
                <a:latin typeface="Open Sans" panose="020B0606030504020204" pitchFamily="34" charset="0"/>
              </a:rPr>
              <a:t>#1 Consumers Have Reduced Visibility and Control</a:t>
            </a:r>
            <a:r>
              <a:rPr lang="en-US" sz="1400" b="0" i="0" dirty="0">
                <a:effectLst/>
                <a:latin typeface="Open Sans" panose="020B0606030504020204" pitchFamily="34" charset="0"/>
              </a:rPr>
              <a:t>. When transitioning assets/operations to the cloud, organizations lose some visibility and control over those assets/operations. When using external cloud services, the responsibility for some of the policies and infrastructure moves to the CSP.</a:t>
            </a:r>
            <a:endParaRPr lang="en-IN" sz="1400" dirty="0"/>
          </a:p>
        </p:txBody>
      </p:sp>
      <p:sp>
        <p:nvSpPr>
          <p:cNvPr id="7" name="TextBox 6">
            <a:extLst>
              <a:ext uri="{FF2B5EF4-FFF2-40B4-BE49-F238E27FC236}">
                <a16:creationId xmlns:a16="http://schemas.microsoft.com/office/drawing/2014/main" id="{D3115412-A217-448B-857F-9D510ADC8B69}"/>
              </a:ext>
            </a:extLst>
          </p:cNvPr>
          <p:cNvSpPr txBox="1"/>
          <p:nvPr/>
        </p:nvSpPr>
        <p:spPr>
          <a:xfrm>
            <a:off x="101168" y="2033229"/>
            <a:ext cx="11989664" cy="738664"/>
          </a:xfrm>
          <a:prstGeom prst="rect">
            <a:avLst/>
          </a:prstGeom>
          <a:noFill/>
        </p:spPr>
        <p:txBody>
          <a:bodyPr wrap="square">
            <a:spAutoFit/>
          </a:bodyPr>
          <a:lstStyle/>
          <a:p>
            <a:pPr algn="just"/>
            <a:r>
              <a:rPr lang="en-US" sz="1400" b="1" i="0" dirty="0">
                <a:effectLst/>
                <a:latin typeface="Open Sans" panose="020B0606030504020204" pitchFamily="34" charset="0"/>
              </a:rPr>
              <a:t>#2 Internet-Accessible Management APIs can be Compromised</a:t>
            </a:r>
            <a:r>
              <a:rPr lang="en-US" sz="1400" b="0" i="0" dirty="0">
                <a:effectLst/>
                <a:latin typeface="Open Sans" panose="020B0606030504020204" pitchFamily="34" charset="0"/>
              </a:rPr>
              <a:t>. CSPs expose a set of application programming interfaces (APIs) that customers use to manage and interact with cloud services (also known as the management plane). Organizations use these APIs to provision, manage, orchestrate, and monitor their assets and users. </a:t>
            </a:r>
            <a:endParaRPr lang="en-IN" sz="1400" dirty="0"/>
          </a:p>
        </p:txBody>
      </p:sp>
      <p:sp>
        <p:nvSpPr>
          <p:cNvPr id="9" name="TextBox 8">
            <a:extLst>
              <a:ext uri="{FF2B5EF4-FFF2-40B4-BE49-F238E27FC236}">
                <a16:creationId xmlns:a16="http://schemas.microsoft.com/office/drawing/2014/main" id="{6BF84EC5-E86E-435C-B315-625E157088C9}"/>
              </a:ext>
            </a:extLst>
          </p:cNvPr>
          <p:cNvSpPr txBox="1"/>
          <p:nvPr/>
        </p:nvSpPr>
        <p:spPr>
          <a:xfrm>
            <a:off x="108745" y="2935262"/>
            <a:ext cx="12083251" cy="1169551"/>
          </a:xfrm>
          <a:prstGeom prst="rect">
            <a:avLst/>
          </a:prstGeom>
          <a:noFill/>
        </p:spPr>
        <p:txBody>
          <a:bodyPr wrap="square">
            <a:spAutoFit/>
          </a:bodyPr>
          <a:lstStyle/>
          <a:p>
            <a:pPr algn="just"/>
            <a:r>
              <a:rPr lang="en-US" sz="1400" b="1" i="0" dirty="0">
                <a:effectLst/>
                <a:latin typeface="Open Sans" panose="020B0606030504020204" pitchFamily="34" charset="0"/>
              </a:rPr>
              <a:t>#3 Credentials are Stolen</a:t>
            </a:r>
            <a:r>
              <a:rPr lang="en-US" sz="1400" b="0" i="0" dirty="0">
                <a:effectLst/>
                <a:latin typeface="Open Sans" panose="020B0606030504020204" pitchFamily="34" charset="0"/>
              </a:rPr>
              <a:t>. If </a:t>
            </a:r>
            <a:r>
              <a:rPr lang="en-US" sz="1400" b="0" i="0" u="none" strike="noStrike" dirty="0">
                <a:effectLst/>
                <a:latin typeface="Open Sans" panose="020B0606030504020204" pitchFamily="34" charset="0"/>
                <a:hlinkClick r:id="rId2">
                  <a:extLst>
                    <a:ext uri="{A12FA001-AC4F-418D-AE19-62706E023703}">
                      <ahyp:hlinkClr xmlns:ahyp="http://schemas.microsoft.com/office/drawing/2018/hyperlinkcolor" val="tx"/>
                    </a:ext>
                  </a:extLst>
                </a:hlinkClick>
              </a:rPr>
              <a:t>an attacker gains access to a user's cloud credentials</a:t>
            </a:r>
            <a:r>
              <a:rPr lang="en-US" sz="1400" b="0" i="0" dirty="0">
                <a:effectLst/>
                <a:latin typeface="Open Sans" panose="020B0606030504020204" pitchFamily="34" charset="0"/>
              </a:rPr>
              <a:t>, the attacker can have access to the CSP's services to provision additional resources (if credentials allowed access to provisioning), as well as target the organization's assets. The attacker could leverage cloud computing resources to target the organization's administrative users, other organizations using the same CSP, or the CSP's administrators. An attacker who gains access to a CSP administrator's cloud credentials may be able to use those credentials to access the agency's systems and data.</a:t>
            </a:r>
            <a:endParaRPr lang="en-IN" sz="1400" dirty="0"/>
          </a:p>
        </p:txBody>
      </p:sp>
      <p:sp>
        <p:nvSpPr>
          <p:cNvPr id="11" name="TextBox 10">
            <a:extLst>
              <a:ext uri="{FF2B5EF4-FFF2-40B4-BE49-F238E27FC236}">
                <a16:creationId xmlns:a16="http://schemas.microsoft.com/office/drawing/2014/main" id="{BBCA4531-F6F0-41B5-9748-DF862438D5F7}"/>
              </a:ext>
            </a:extLst>
          </p:cNvPr>
          <p:cNvSpPr txBox="1"/>
          <p:nvPr/>
        </p:nvSpPr>
        <p:spPr>
          <a:xfrm>
            <a:off x="108746" y="4186457"/>
            <a:ext cx="12083251" cy="738664"/>
          </a:xfrm>
          <a:prstGeom prst="rect">
            <a:avLst/>
          </a:prstGeom>
          <a:noFill/>
        </p:spPr>
        <p:txBody>
          <a:bodyPr wrap="square">
            <a:spAutoFit/>
          </a:bodyPr>
          <a:lstStyle/>
          <a:p>
            <a:pPr algn="just"/>
            <a:r>
              <a:rPr lang="en-US" sz="1400" b="1" i="0" dirty="0">
                <a:effectLst/>
                <a:latin typeface="Open Sans" panose="020B0606030504020204" pitchFamily="34" charset="0"/>
              </a:rPr>
              <a:t>#4 Increased Complexity Strains IT Staff</a:t>
            </a:r>
            <a:r>
              <a:rPr lang="en-US" sz="1400" b="0" i="0" dirty="0">
                <a:effectLst/>
                <a:latin typeface="Open Sans" panose="020B0606030504020204" pitchFamily="34" charset="0"/>
              </a:rPr>
              <a:t>. Migrating to the cloud can introduce complexity into IT operations. Managing, integrating, and operating in the cloud may require that the agency's existing IT staff learn a new model. IT staff must have the capacity and skill level to manage, integrate, and maintain the migration of assets and data to the cloud in addition to their current responsibilities for on-premises IT.</a:t>
            </a:r>
            <a:endParaRPr lang="en-IN" sz="1400" dirty="0"/>
          </a:p>
        </p:txBody>
      </p:sp>
      <p:sp>
        <p:nvSpPr>
          <p:cNvPr id="14" name="TextBox 13">
            <a:extLst>
              <a:ext uri="{FF2B5EF4-FFF2-40B4-BE49-F238E27FC236}">
                <a16:creationId xmlns:a16="http://schemas.microsoft.com/office/drawing/2014/main" id="{956176D4-1668-422A-9353-E82C9DFBD6A2}"/>
              </a:ext>
            </a:extLst>
          </p:cNvPr>
          <p:cNvSpPr txBox="1"/>
          <p:nvPr/>
        </p:nvSpPr>
        <p:spPr>
          <a:xfrm>
            <a:off x="108746" y="5088409"/>
            <a:ext cx="11858348" cy="954107"/>
          </a:xfrm>
          <a:prstGeom prst="rect">
            <a:avLst/>
          </a:prstGeom>
          <a:noFill/>
        </p:spPr>
        <p:txBody>
          <a:bodyPr wrap="square">
            <a:spAutoFit/>
          </a:bodyPr>
          <a:lstStyle/>
          <a:p>
            <a:pPr algn="just"/>
            <a:r>
              <a:rPr lang="en-US" sz="1400" b="1" i="0" dirty="0">
                <a:effectLst/>
                <a:latin typeface="Open Sans" panose="020B0606030504020204" pitchFamily="34" charset="0"/>
              </a:rPr>
              <a:t>#</a:t>
            </a:r>
            <a:r>
              <a:rPr lang="en-US" sz="1400" b="1" dirty="0">
                <a:latin typeface="Open Sans" panose="020B0606030504020204" pitchFamily="34" charset="0"/>
              </a:rPr>
              <a:t>5</a:t>
            </a:r>
            <a:r>
              <a:rPr lang="en-US" sz="1400" b="1" i="0" dirty="0">
                <a:effectLst/>
                <a:latin typeface="Open Sans" panose="020B0606030504020204" pitchFamily="34" charset="0"/>
              </a:rPr>
              <a:t> CSP Supply Chain is Compromised</a:t>
            </a:r>
            <a:r>
              <a:rPr lang="en-US" sz="1400" b="0" i="0" dirty="0">
                <a:effectLst/>
                <a:latin typeface="Open Sans" panose="020B0606030504020204" pitchFamily="34" charset="0"/>
              </a:rPr>
              <a:t>. If the CSP outsources parts of its infrastructure, operations, or maintenance, these third parties may not satisfy/support the requirements that the CSP is contracted to provide with an organization. An organization needs to evaluate how the CSP enforces compliance and check to see if the CSP flows its own requirements down to third parties. If the requirements are not being levied on the supply chain, then the threat to the agency increases.</a:t>
            </a:r>
            <a:endParaRPr lang="en-IN" sz="1400" dirty="0"/>
          </a:p>
        </p:txBody>
      </p:sp>
    </p:spTree>
    <p:extLst>
      <p:ext uri="{BB962C8B-B14F-4D97-AF65-F5344CB8AC3E}">
        <p14:creationId xmlns:p14="http://schemas.microsoft.com/office/powerpoint/2010/main" val="52384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86E3BE53-85A2-4B43-A77F-8CDC726B3CF2}"/>
              </a:ext>
            </a:extLst>
          </p:cNvPr>
          <p:cNvSpPr>
            <a:spLocks noGrp="1"/>
          </p:cNvSpPr>
          <p:nvPr>
            <p:ph type="title"/>
          </p:nvPr>
        </p:nvSpPr>
        <p:spPr>
          <a:xfrm>
            <a:off x="426000" y="183068"/>
            <a:ext cx="11340000" cy="303187"/>
          </a:xfrm>
        </p:spPr>
        <p:txBody>
          <a:bodyPr/>
          <a:lstStyle/>
          <a:p>
            <a:r>
              <a:rPr lang="en-AU" sz="1600" dirty="0">
                <a:solidFill>
                  <a:srgbClr val="86BC25"/>
                </a:solidFill>
              </a:rPr>
              <a:t>Cloud Feasibility Assessment</a:t>
            </a:r>
          </a:p>
        </p:txBody>
      </p:sp>
      <p:sp>
        <p:nvSpPr>
          <p:cNvPr id="4" name="Text Placeholder 3">
            <a:extLst>
              <a:ext uri="{FF2B5EF4-FFF2-40B4-BE49-F238E27FC236}">
                <a16:creationId xmlns:a16="http://schemas.microsoft.com/office/drawing/2014/main" id="{2C0D5640-228F-4DD8-9600-59B06B4A51A7}"/>
              </a:ext>
            </a:extLst>
          </p:cNvPr>
          <p:cNvSpPr txBox="1">
            <a:spLocks/>
          </p:cNvSpPr>
          <p:nvPr/>
        </p:nvSpPr>
        <p:spPr>
          <a:xfrm>
            <a:off x="426000" y="486255"/>
            <a:ext cx="5517058" cy="670438"/>
          </a:xfrm>
          <a:prstGeom prst="rect">
            <a:avLst/>
          </a:prstGeom>
        </p:spPr>
        <p:txBody>
          <a:bodyPr lIns="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400"/>
              </a:spcAft>
              <a:buFont typeface="Arial" panose="020B0604020202020204" pitchFamily="34" charset="0"/>
              <a:buNone/>
              <a:defRPr/>
            </a:pPr>
            <a:r>
              <a:rPr lang="en-US" sz="2000" b="1" dirty="0">
                <a:solidFill>
                  <a:srgbClr val="86BC25"/>
                </a:solidFill>
                <a:ea typeface="Chronicle Display Black" charset="0"/>
                <a:cs typeface="Segoe UI Semilight" panose="020B0402040204020203" pitchFamily="34" charset="0"/>
              </a:rPr>
              <a:t>Considerations</a:t>
            </a:r>
          </a:p>
        </p:txBody>
      </p:sp>
      <p:sp>
        <p:nvSpPr>
          <p:cNvPr id="6" name="TextBox 5">
            <a:extLst>
              <a:ext uri="{FF2B5EF4-FFF2-40B4-BE49-F238E27FC236}">
                <a16:creationId xmlns:a16="http://schemas.microsoft.com/office/drawing/2014/main" id="{E69891B6-FE34-4619-850C-79FAB8CC6265}"/>
              </a:ext>
            </a:extLst>
          </p:cNvPr>
          <p:cNvSpPr txBox="1"/>
          <p:nvPr/>
        </p:nvSpPr>
        <p:spPr>
          <a:xfrm>
            <a:off x="204754" y="1993379"/>
            <a:ext cx="11476608" cy="4247317"/>
          </a:xfrm>
          <a:prstGeom prst="rect">
            <a:avLst/>
          </a:prstGeom>
          <a:noFill/>
        </p:spPr>
        <p:txBody>
          <a:bodyPr wrap="square">
            <a:spAutoFit/>
          </a:bodyPr>
          <a:lstStyle/>
          <a:p>
            <a:pPr marL="285750" indent="-285750" algn="just">
              <a:buFont typeface="Arial" panose="020B0604020202020204" pitchFamily="34" charset="0"/>
              <a:buChar char="•"/>
            </a:pPr>
            <a:r>
              <a:rPr lang="en-US" b="1" i="0" dirty="0">
                <a:solidFill>
                  <a:srgbClr val="333132"/>
                </a:solidFill>
                <a:effectLst/>
                <a:latin typeface="Source Sans Pro" panose="020B0503030403020204" pitchFamily="34" charset="0"/>
              </a:rPr>
              <a:t>Security</a:t>
            </a:r>
          </a:p>
          <a:p>
            <a:pPr algn="just"/>
            <a:r>
              <a:rPr lang="en-US" b="0" i="0" dirty="0">
                <a:solidFill>
                  <a:srgbClr val="333132"/>
                </a:solidFill>
                <a:effectLst/>
                <a:latin typeface="Source Sans Pro" panose="020B0503030403020204" pitchFamily="34" charset="0"/>
              </a:rPr>
              <a:t>With cloud computing, you are entrusting the security of your mission sensitive data to a third party. The provider must be able to meet industry regulations and compliance needs. It is also equally important for them to be able to illustrate who has access to your data, and what systems, infrastructures and environments your data touches throughout its life-cycle.</a:t>
            </a:r>
          </a:p>
          <a:p>
            <a:pPr marL="285750" indent="-285750" algn="just">
              <a:buFont typeface="Arial" panose="020B0604020202020204" pitchFamily="34" charset="0"/>
              <a:buChar char="•"/>
            </a:pPr>
            <a:r>
              <a:rPr lang="en-US" b="1" i="0" dirty="0">
                <a:solidFill>
                  <a:srgbClr val="333132"/>
                </a:solidFill>
                <a:effectLst/>
                <a:latin typeface="Source Sans Pro" panose="020B0503030403020204" pitchFamily="34" charset="0"/>
              </a:rPr>
              <a:t>Availability</a:t>
            </a:r>
          </a:p>
          <a:p>
            <a:pPr algn="just"/>
            <a:r>
              <a:rPr lang="en-US" b="0" i="0" dirty="0">
                <a:solidFill>
                  <a:srgbClr val="333132"/>
                </a:solidFill>
                <a:effectLst/>
                <a:latin typeface="Source Sans Pro" panose="020B0503030403020204" pitchFamily="34" charset="0"/>
              </a:rPr>
              <a:t>How does the provider ensure up-time and data availability? The Service Level Agreement (SLA) can offer some insight into the provider’s capabilities. Keep in mind, however, that even SLAs that offer 100% guaranteed up-time may not provide the protection you need, as many are capped at the monthly service fee – an amount far less than the cost to the business if the service becomes unavailable or if data is lost.</a:t>
            </a:r>
          </a:p>
          <a:p>
            <a:pPr marL="285750" indent="-285750" algn="just">
              <a:buFont typeface="Arial" panose="020B0604020202020204" pitchFamily="34" charset="0"/>
              <a:buChar char="•"/>
            </a:pPr>
            <a:r>
              <a:rPr lang="en-US" b="1" i="0" dirty="0">
                <a:solidFill>
                  <a:srgbClr val="333132"/>
                </a:solidFill>
                <a:effectLst/>
                <a:latin typeface="Source Sans Pro" panose="020B0503030403020204" pitchFamily="34" charset="0"/>
              </a:rPr>
              <a:t>Mobility</a:t>
            </a:r>
          </a:p>
          <a:p>
            <a:pPr algn="just"/>
            <a:r>
              <a:rPr lang="en-US" b="0" i="0" dirty="0">
                <a:solidFill>
                  <a:srgbClr val="333132"/>
                </a:solidFill>
                <a:effectLst/>
                <a:latin typeface="Source Sans Pro" panose="020B0503030403020204" pitchFamily="34" charset="0"/>
              </a:rPr>
              <a:t>For many businesses, the adoption of a cloud computing solution is a multi-step process – one that begins with virtualization and colocation, and then transforms into a private and then public cloud solution. It is important to ensure that the provider offers physical colocation along with their cloud offerings. This allows for the seamless communication of data and applications across physical and virtual platforms.</a:t>
            </a:r>
          </a:p>
        </p:txBody>
      </p:sp>
      <p:sp>
        <p:nvSpPr>
          <p:cNvPr id="8" name="TextBox 7">
            <a:extLst>
              <a:ext uri="{FF2B5EF4-FFF2-40B4-BE49-F238E27FC236}">
                <a16:creationId xmlns:a16="http://schemas.microsoft.com/office/drawing/2014/main" id="{CDB8EAB5-5C50-4EBF-ADB0-CAA107F4058D}"/>
              </a:ext>
            </a:extLst>
          </p:cNvPr>
          <p:cNvSpPr txBox="1"/>
          <p:nvPr/>
        </p:nvSpPr>
        <p:spPr>
          <a:xfrm>
            <a:off x="277797" y="1070049"/>
            <a:ext cx="11636406" cy="923330"/>
          </a:xfrm>
          <a:prstGeom prst="rect">
            <a:avLst/>
          </a:prstGeom>
          <a:noFill/>
        </p:spPr>
        <p:txBody>
          <a:bodyPr wrap="square">
            <a:spAutoFit/>
          </a:bodyPr>
          <a:lstStyle/>
          <a:p>
            <a:pPr algn="just"/>
            <a:r>
              <a:rPr lang="en-US" b="0" i="0" dirty="0">
                <a:solidFill>
                  <a:srgbClr val="333132"/>
                </a:solidFill>
                <a:effectLst/>
                <a:latin typeface="Source Sans Pro" panose="020B0503030403020204" pitchFamily="34" charset="0"/>
              </a:rPr>
              <a:t>When researching the available cloud computing providers, there are three key areas to consider: Security, Availability and Mobility. Understanding the provider’s approach to each area can help you identify the solution best suited to meet your needs:</a:t>
            </a:r>
            <a:endParaRPr lang="en-IN" dirty="0"/>
          </a:p>
        </p:txBody>
      </p:sp>
    </p:spTree>
    <p:extLst>
      <p:ext uri="{BB962C8B-B14F-4D97-AF65-F5344CB8AC3E}">
        <p14:creationId xmlns:p14="http://schemas.microsoft.com/office/powerpoint/2010/main" val="23818784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Agency FB" panose="020B0503020202020204"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Agency FB" panose="020B0503020202020204" pitchFamily="34" charset="0"/>
              <a:cs typeface="Segoe UI Semilight" panose="020B0402040204020203" pitchFamily="34" charset="0"/>
            </a:endParaRPr>
          </a:p>
        </p:txBody>
      </p:sp>
      <p:sp>
        <p:nvSpPr>
          <p:cNvPr id="21" name="TextBox 20">
            <a:extLst>
              <a:ext uri="{FF2B5EF4-FFF2-40B4-BE49-F238E27FC236}">
                <a16:creationId xmlns:a16="http://schemas.microsoft.com/office/drawing/2014/main" id="{8934282B-85F9-49F2-8C52-7AADC9EE4FC1}"/>
              </a:ext>
            </a:extLst>
          </p:cNvPr>
          <p:cNvSpPr txBox="1"/>
          <p:nvPr/>
        </p:nvSpPr>
        <p:spPr>
          <a:xfrm>
            <a:off x="3506678" y="2458398"/>
            <a:ext cx="7856739" cy="3785652"/>
          </a:xfrm>
          <a:prstGeom prst="rect">
            <a:avLst/>
          </a:prstGeom>
          <a:noFill/>
        </p:spPr>
        <p:txBody>
          <a:bodyPr wrap="square">
            <a:spAutoFit/>
          </a:bodyPr>
          <a:lstStyle/>
          <a:p>
            <a:r>
              <a:rPr lang="en-US" sz="6600" dirty="0">
                <a:solidFill>
                  <a:schemeClr val="bg1"/>
                </a:solidFill>
                <a:latin typeface="Agency FB" panose="020B0503020202020204" pitchFamily="34" charset="0"/>
              </a:rPr>
              <a:t>THANK YOU</a:t>
            </a:r>
          </a:p>
          <a:p>
            <a:pPr algn="r"/>
            <a:endParaRPr lang="en-US" sz="6600" dirty="0">
              <a:solidFill>
                <a:schemeClr val="bg1"/>
              </a:solidFill>
              <a:latin typeface="Agency FB" panose="020B0503020202020204" pitchFamily="34" charset="0"/>
            </a:endParaRPr>
          </a:p>
          <a:p>
            <a:pPr algn="r"/>
            <a:endParaRPr lang="en-US" sz="3600" dirty="0">
              <a:solidFill>
                <a:schemeClr val="bg1"/>
              </a:solidFill>
              <a:latin typeface="Agency FB" panose="020B0503020202020204" pitchFamily="34" charset="0"/>
            </a:endParaRPr>
          </a:p>
          <a:p>
            <a:pPr algn="r"/>
            <a:endParaRPr lang="en-US" sz="3600" dirty="0">
              <a:solidFill>
                <a:schemeClr val="bg1"/>
              </a:solidFill>
              <a:latin typeface="Agency FB" panose="020B0503020202020204" pitchFamily="34" charset="0"/>
            </a:endParaRPr>
          </a:p>
          <a:p>
            <a:pPr algn="r"/>
            <a:r>
              <a:rPr lang="en-US" sz="3600" dirty="0">
                <a:solidFill>
                  <a:schemeClr val="bg1"/>
                </a:solidFill>
                <a:latin typeface="Agency FB" panose="020B0503020202020204" pitchFamily="34" charset="0"/>
              </a:rPr>
              <a:t>Shefali </a:t>
            </a:r>
            <a:r>
              <a:rPr lang="en-US" sz="3600" dirty="0" err="1">
                <a:solidFill>
                  <a:schemeClr val="bg1"/>
                </a:solidFill>
                <a:latin typeface="Agency FB" panose="020B0503020202020204" pitchFamily="34" charset="0"/>
              </a:rPr>
              <a:t>Gosain</a:t>
            </a:r>
            <a:endParaRPr lang="en-IN" sz="36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6080452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978</Words>
  <Application>Microsoft Office PowerPoint</Application>
  <PresentationFormat>Widescreen</PresentationFormat>
  <Paragraphs>40</Paragraphs>
  <Slides>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5" baseType="lpstr">
      <vt:lpstr>Agency FB</vt:lpstr>
      <vt:lpstr>Arial</vt:lpstr>
      <vt:lpstr>Calibri</vt:lpstr>
      <vt:lpstr>Chronicle Display Black</vt:lpstr>
      <vt:lpstr>Lato</vt:lpstr>
      <vt:lpstr>Open Sans</vt:lpstr>
      <vt:lpstr>Source Sans Pro</vt:lpstr>
      <vt:lpstr>Verdana</vt:lpstr>
      <vt:lpstr>Deloitte_4_3_Onscreen</vt:lpstr>
      <vt:lpstr>think-cell Slide</vt:lpstr>
      <vt:lpstr>Inside Sherpa – Digital Internship</vt:lpstr>
      <vt:lpstr>Cloud Feasibility Assessment</vt:lpstr>
      <vt:lpstr>Cloud Feasibility Assessment</vt:lpstr>
      <vt:lpstr>Cloud Feasibility Assessment</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SHEFALI GOSAIN</cp:lastModifiedBy>
  <cp:revision>35</cp:revision>
  <dcterms:created xsi:type="dcterms:W3CDTF">2019-03-31T19:26:34Z</dcterms:created>
  <dcterms:modified xsi:type="dcterms:W3CDTF">2021-09-03T12:08:54Z</dcterms:modified>
</cp:coreProperties>
</file>