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media/image3.bin" ContentType="image/jpeg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40" r:id="rId2"/>
    <p:sldId id="260" r:id="rId3"/>
    <p:sldId id="259" r:id="rId4"/>
    <p:sldId id="35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59DED-80F2-4B4F-BD9A-9A9104F19FA9}" type="datetimeFigureOut">
              <a:rPr lang="en-IN" smtClean="0"/>
              <a:t>03-09-2021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AB4FC-5B65-4429-B95C-7F217F4581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9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6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ackground 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00" cy="6858000"/>
          </a:xfrm>
          <a:prstGeom prst="rect">
            <a:avLst/>
          </a:prstGeom>
        </p:spPr>
      </p:pic>
      <p:sp>
        <p:nvSpPr>
          <p:cNvPr id="33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 noProof="0" dirty="0"/>
              <a:t>Click icon to add picture</a:t>
            </a:r>
            <a:endParaRPr lang="en-AU"/>
          </a:p>
        </p:txBody>
      </p:sp>
      <p:pic>
        <p:nvPicPr>
          <p:cNvPr id="1994434804" name="LogoFrontSli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00" y="464400"/>
            <a:ext cx="2283232" cy="1000799"/>
          </a:xfrm>
          <a:prstGeom prst="rect">
            <a:avLst/>
          </a:prstGeom>
        </p:spPr>
      </p:pic>
      <p:sp>
        <p:nvSpPr>
          <p:cNvPr id="4" name="Footer Placeholder" hidden="1"/>
          <p:cNvSpPr>
            <a:spLocks noGrp="1"/>
          </p:cNvSpPr>
          <p:nvPr>
            <p:ph type="ftr" sz="quarter" idx="12"/>
          </p:nvPr>
        </p:nvSpPr>
        <p:spPr>
          <a:xfrm>
            <a:off x="6093716" y="6350825"/>
            <a:ext cx="5623816" cy="329376"/>
          </a:xfrm>
          <a:prstGeom prst="rect">
            <a:avLst/>
          </a:prstGeom>
        </p:spPr>
        <p:txBody>
          <a:bodyPr anchor="b" anchorCtr="0"/>
          <a:lstStyle>
            <a:lvl1pPr algn="r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100" b="0" kern="12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5" name="FLD_PresentationTitle"/>
          <p:cNvSpPr>
            <a:spLocks noGrp="1"/>
          </p:cNvSpPr>
          <p:nvPr>
            <p:ph type="title" hasCustomPrompt="1"/>
          </p:nvPr>
        </p:nvSpPr>
        <p:spPr>
          <a:xfrm>
            <a:off x="469900" y="5389684"/>
            <a:ext cx="5623816" cy="414893"/>
          </a:xfrm>
        </p:spPr>
        <p:txBody>
          <a:bodyPr anchor="b" anchorCtr="0"/>
          <a:lstStyle>
            <a:lvl1pPr>
              <a:defRPr sz="1800" b="1"/>
            </a:lvl1pPr>
          </a:lstStyle>
          <a:p>
            <a:r>
              <a:rPr lang="en-AU" dirty="0"/>
              <a:t>Presentation title runs here</a:t>
            </a:r>
            <a:endParaRPr lang="en-AU"/>
          </a:p>
        </p:txBody>
      </p:sp>
      <p:sp>
        <p:nvSpPr>
          <p:cNvPr id="3" name="FLD_Presentation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5200" y="5845180"/>
            <a:ext cx="5620800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pPr lvl="0"/>
            <a:r>
              <a:rPr lang="en-AU" dirty="0"/>
              <a:t>Subtitle here two lines max</a:t>
            </a:r>
            <a:endParaRPr lang="en-AU"/>
          </a:p>
        </p:txBody>
      </p:sp>
      <p:sp>
        <p:nvSpPr>
          <p:cNvPr id="10" name="Date_DateCustomA"/>
          <p:cNvSpPr>
            <a:spLocks noGrp="1"/>
          </p:cNvSpPr>
          <p:nvPr>
            <p:ph type="dt" sz="half" idx="13"/>
          </p:nvPr>
        </p:nvSpPr>
        <p:spPr>
          <a:xfrm>
            <a:off x="469900" y="6544655"/>
            <a:ext cx="5626100" cy="143477"/>
          </a:xfrm>
          <a:prstGeom prst="rect">
            <a:avLst/>
          </a:prstGeom>
        </p:spPr>
        <p:txBody>
          <a:bodyPr lIns="0" tIns="0" rIns="0" bIns="0"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19 February 2019</a:t>
            </a:r>
          </a:p>
        </p:txBody>
      </p:sp>
      <p:sp>
        <p:nvSpPr>
          <p:cNvPr id="11" name="Text"/>
          <p:cNvSpPr>
            <a:spLocks noGrp="1"/>
          </p:cNvSpPr>
          <p:nvPr>
            <p:ph type="body" sz="quarter" idx="14" hasCustomPrompt="1"/>
          </p:nvPr>
        </p:nvSpPr>
        <p:spPr>
          <a:xfrm>
            <a:off x="469900" y="6383724"/>
            <a:ext cx="5626100" cy="174280"/>
          </a:xfrm>
        </p:spPr>
        <p:txBody>
          <a:bodyPr/>
          <a:lstStyle>
            <a:lvl1pPr>
              <a:defRPr sz="1050"/>
            </a:lvl1pPr>
          </a:lstStyle>
          <a:p>
            <a:pPr lvl="0"/>
            <a:r>
              <a:rPr lang="en-AU" dirty="0"/>
              <a:t>Click to add name</a:t>
            </a:r>
            <a:endParaRPr lang="en-AU"/>
          </a:p>
        </p:txBody>
      </p:sp>
      <p:sp>
        <p:nvSpPr>
          <p:cNvPr id="12" name="LEG_InternalTop"/>
          <p:cNvSpPr txBox="1">
            <a:spLocks noChangeArrowheads="1"/>
          </p:cNvSpPr>
          <p:nvPr userDrawn="1"/>
        </p:nvSpPr>
        <p:spPr bwMode="auto">
          <a:xfrm>
            <a:off x="4288155" y="0"/>
            <a:ext cx="3615690" cy="229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spAutoFit/>
          </a:bodyPr>
          <a:lstStyle/>
          <a:p>
            <a:pPr algn="r">
              <a:lnSpc>
                <a:spcPts val="1200"/>
              </a:lnSpc>
              <a:spcAft>
                <a:spcPts val="0"/>
              </a:spcAft>
            </a:pPr>
            <a:r>
              <a:rPr lang="en-AU" sz="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n-AU" sz="85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587" y="6344060"/>
            <a:ext cx="1343345" cy="22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55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Pwerle Outline Black">
    <p:bg bwMode="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ubtitle 2"/>
          <p:cNvSpPr>
            <a:spLocks noGrp="1"/>
          </p:cNvSpPr>
          <p:nvPr>
            <p:ph type="subTitle" idx="1"/>
          </p:nvPr>
        </p:nvSpPr>
        <p:spPr>
          <a:xfrm>
            <a:off x="514247" y="4901351"/>
            <a:ext cx="9144000" cy="51657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hronicle Display Black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4" name="Title 29"/>
          <p:cNvSpPr>
            <a:spLocks noGrp="1"/>
          </p:cNvSpPr>
          <p:nvPr>
            <p:ph type="title"/>
          </p:nvPr>
        </p:nvSpPr>
        <p:spPr>
          <a:xfrm>
            <a:off x="514247" y="4242951"/>
            <a:ext cx="10927800" cy="608132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8341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>
            <a:fillRect/>
          </a:stretch>
        </p:blipFill>
        <p:spPr>
          <a:xfrm>
            <a:off x="6007707" y="698002"/>
            <a:ext cx="5400000" cy="5400000"/>
          </a:xfrm>
        </p:spPr>
      </p:pic>
      <p:sp>
        <p:nvSpPr>
          <p:cNvPr id="3" name="FLD_PresentationTitle"/>
          <p:cNvSpPr>
            <a:spLocks noGrp="1"/>
          </p:cNvSpPr>
          <p:nvPr>
            <p:ph type="title"/>
          </p:nvPr>
        </p:nvSpPr>
        <p:spPr>
          <a:xfrm>
            <a:off x="381606" y="5409562"/>
            <a:ext cx="8393847" cy="414893"/>
          </a:xfrm>
        </p:spPr>
        <p:txBody>
          <a:bodyPr/>
          <a:lstStyle/>
          <a:p>
            <a:r>
              <a:rPr lang="en-AU" dirty="0">
                <a:cs typeface="Segoe UI Light" panose="020B0502040204020203" pitchFamily="34" charset="0"/>
              </a:rPr>
              <a:t>Inside Sherpa – Digital Internship</a:t>
            </a:r>
          </a:p>
        </p:txBody>
      </p:sp>
      <p:sp>
        <p:nvSpPr>
          <p:cNvPr id="4" name="FLD_PresentationSubtitle"/>
          <p:cNvSpPr>
            <a:spLocks noGrp="1"/>
          </p:cNvSpPr>
          <p:nvPr>
            <p:ph type="subTitle" idx="1"/>
          </p:nvPr>
        </p:nvSpPr>
        <p:spPr>
          <a:xfrm>
            <a:off x="386906" y="5865058"/>
            <a:ext cx="8780243" cy="505645"/>
          </a:xfrm>
        </p:spPr>
        <p:txBody>
          <a:bodyPr/>
          <a:lstStyle/>
          <a:p>
            <a:r>
              <a:rPr lang="en-AU" dirty="0">
                <a:latin typeface="+mj-lt"/>
                <a:cs typeface="Segoe UI Light" panose="020B0502040204020203" pitchFamily="34" charset="0"/>
              </a:rPr>
              <a:t>Cloud Engineering overview Module</a:t>
            </a:r>
          </a:p>
        </p:txBody>
      </p:sp>
      <p:sp>
        <p:nvSpPr>
          <p:cNvPr id="8" name="Date_DateCustomA"/>
          <p:cNvSpPr>
            <a:spLocks noGrp="1"/>
          </p:cNvSpPr>
          <p:nvPr>
            <p:ph type="dt" sz="half" idx="13"/>
          </p:nvPr>
        </p:nvSpPr>
        <p:spPr>
          <a:xfrm>
            <a:off x="381607" y="5266085"/>
            <a:ext cx="8397256" cy="143477"/>
          </a:xfrm>
        </p:spPr>
        <p:txBody>
          <a:bodyPr/>
          <a:lstStyle/>
          <a:p>
            <a:r>
              <a:rPr lang="en-AU" dirty="0">
                <a:latin typeface="+mj-lt"/>
                <a:cs typeface="Segoe UI Light" panose="020B0502040204020203" pitchFamily="34" charset="0"/>
              </a:rPr>
              <a:t>19 February 2019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492645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they key factors that determine whether an application is suitable for Cloud or not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Cloud Accelerators and Inhibitors</a:t>
            </a:r>
          </a:p>
        </p:txBody>
      </p:sp>
      <p:sp>
        <p:nvSpPr>
          <p:cNvPr id="23" name="Rectangle 22"/>
          <p:cNvSpPr/>
          <p:nvPr/>
        </p:nvSpPr>
        <p:spPr bwMode="gray">
          <a:xfrm>
            <a:off x="421952" y="5970965"/>
            <a:ext cx="5400000" cy="28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Cloud Suitable</a:t>
            </a:r>
          </a:p>
        </p:txBody>
      </p:sp>
      <p:sp>
        <p:nvSpPr>
          <p:cNvPr id="24" name="Rectangle 23"/>
          <p:cNvSpPr/>
          <p:nvPr/>
        </p:nvSpPr>
        <p:spPr bwMode="gray">
          <a:xfrm>
            <a:off x="6363865" y="5970965"/>
            <a:ext cx="5400000" cy="288000"/>
          </a:xfrm>
          <a:prstGeom prst="rect">
            <a:avLst/>
          </a:prstGeom>
          <a:solidFill>
            <a:srgbClr val="F2130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Less Cloud Suitable</a:t>
            </a:r>
          </a:p>
        </p:txBody>
      </p:sp>
      <p:cxnSp>
        <p:nvCxnSpPr>
          <p:cNvPr id="25" name="Straight Arrow Connector 24"/>
          <p:cNvCxnSpPr>
            <a:cxnSpLocks/>
            <a:stCxn id="23" idx="0"/>
          </p:cNvCxnSpPr>
          <p:nvPr/>
        </p:nvCxnSpPr>
        <p:spPr>
          <a:xfrm flipV="1">
            <a:off x="3121952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  <a:stCxn id="24" idx="0"/>
          </p:cNvCxnSpPr>
          <p:nvPr/>
        </p:nvCxnSpPr>
        <p:spPr>
          <a:xfrm flipV="1">
            <a:off x="9063865" y="5779698"/>
            <a:ext cx="0" cy="191267"/>
          </a:xfrm>
          <a:prstGeom prst="straightConnector1">
            <a:avLst/>
          </a:prstGeom>
          <a:ln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091954" y="1061854"/>
            <a:ext cx="0" cy="5292000"/>
          </a:xfrm>
          <a:prstGeom prst="line">
            <a:avLst/>
          </a:prstGeom>
          <a:ln>
            <a:solidFill>
              <a:srgbClr val="57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Placeholder 3"/>
          <p:cNvSpPr txBox="1">
            <a:spLocks/>
          </p:cNvSpPr>
          <p:nvPr/>
        </p:nvSpPr>
        <p:spPr>
          <a:xfrm>
            <a:off x="426540" y="6301164"/>
            <a:ext cx="7912597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72000"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U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Please note, inhibitors are not part of the ideal answer,</a:t>
            </a:r>
            <a:r>
              <a:rPr kumimoji="0" lang="en-AU" sz="8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Segoe UI Semilight" panose="020B0402040204020203" pitchFamily="34" charset="0"/>
              </a:rPr>
              <a:t> and have only been included here for reference. 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Segoe UI Semilight" panose="020B0402040204020203" pitchFamily="34" charset="0"/>
            </a:endParaRPr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D29F91E6-B8AD-434D-A2E3-50544AAFE5DA}"/>
              </a:ext>
            </a:extLst>
          </p:cNvPr>
          <p:cNvSpPr txBox="1"/>
          <p:nvPr/>
        </p:nvSpPr>
        <p:spPr>
          <a:xfrm>
            <a:off x="85153" y="983217"/>
            <a:ext cx="5927839" cy="439094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60"/>
              </a:spcBef>
            </a:pPr>
            <a:r>
              <a:rPr sz="2000" b="1" spc="-60" dirty="0">
                <a:solidFill>
                  <a:srgbClr val="85BB24"/>
                </a:solidFill>
                <a:latin typeface="Noto Sans"/>
                <a:cs typeface="Noto Sans"/>
              </a:rPr>
              <a:t>Accelerators</a:t>
            </a:r>
            <a:endParaRPr sz="2000" dirty="0">
              <a:latin typeface="Noto Sans"/>
              <a:cs typeface="Noto Sans"/>
            </a:endParaRPr>
          </a:p>
          <a:p>
            <a:pPr marL="12700" algn="just">
              <a:lnSpc>
                <a:spcPct val="100000"/>
              </a:lnSpc>
              <a:spcBef>
                <a:spcPts val="210"/>
              </a:spcBef>
            </a:pPr>
            <a:r>
              <a:rPr sz="1400" spc="-25" dirty="0">
                <a:latin typeface="Noto Sans"/>
                <a:cs typeface="Noto Sans"/>
              </a:rPr>
              <a:t>Highlighted </a:t>
            </a:r>
            <a:r>
              <a:rPr sz="1400" spc="-10" dirty="0">
                <a:latin typeface="Noto Sans"/>
                <a:cs typeface="Noto Sans"/>
              </a:rPr>
              <a:t>below are factors that would </a:t>
            </a:r>
            <a:r>
              <a:rPr sz="1400" spc="-20" dirty="0">
                <a:latin typeface="Noto Sans"/>
                <a:cs typeface="Noto Sans"/>
              </a:rPr>
              <a:t>signify </a:t>
            </a:r>
            <a:r>
              <a:rPr sz="1400" spc="-10" dirty="0">
                <a:latin typeface="Noto Sans"/>
                <a:cs typeface="Noto Sans"/>
              </a:rPr>
              <a:t>that workloads are Cloud</a:t>
            </a:r>
            <a:r>
              <a:rPr sz="1400" spc="175" dirty="0">
                <a:latin typeface="Noto Sans"/>
                <a:cs typeface="Noto Sans"/>
              </a:rPr>
              <a:t> </a:t>
            </a:r>
            <a:r>
              <a:rPr sz="1400" spc="-10" dirty="0">
                <a:latin typeface="Noto Sans"/>
                <a:cs typeface="Noto Sans"/>
              </a:rPr>
              <a:t>suitable.</a:t>
            </a:r>
            <a:endParaRPr sz="1400" dirty="0">
              <a:latin typeface="Noto Sans"/>
              <a:cs typeface="Noto Sans"/>
            </a:endParaRPr>
          </a:p>
          <a:p>
            <a:pPr marL="755650" marR="52069" indent="-285750" algn="just">
              <a:lnSpc>
                <a:spcPct val="100000"/>
              </a:lnSpc>
              <a:spcBef>
                <a:spcPts val="860"/>
              </a:spcBef>
              <a:buFont typeface="Wingdings" panose="05000000000000000000" pitchFamily="2" charset="2"/>
              <a:buChar char="v"/>
            </a:pPr>
            <a:r>
              <a:rPr sz="1400" b="1" spc="-40" dirty="0">
                <a:latin typeface="Noto Sans"/>
                <a:cs typeface="Noto Sans"/>
              </a:rPr>
              <a:t>Dev/Test </a:t>
            </a:r>
            <a:r>
              <a:rPr sz="1400" b="1" spc="-45" dirty="0">
                <a:latin typeface="Noto Sans"/>
                <a:cs typeface="Noto Sans"/>
              </a:rPr>
              <a:t>Environments </a:t>
            </a:r>
            <a:r>
              <a:rPr sz="1400" dirty="0">
                <a:latin typeface="Noto Sans"/>
                <a:cs typeface="Noto Sans"/>
              </a:rPr>
              <a:t>– </a:t>
            </a:r>
            <a:r>
              <a:rPr sz="1400" spc="-5" dirty="0">
                <a:latin typeface="Noto Sans"/>
                <a:cs typeface="Noto Sans"/>
              </a:rPr>
              <a:t>Sandbox environments can be easily scaled up </a:t>
            </a:r>
            <a:r>
              <a:rPr sz="1400" spc="-10" dirty="0">
                <a:latin typeface="Noto Sans"/>
                <a:cs typeface="Noto Sans"/>
              </a:rPr>
              <a:t>or torn down </a:t>
            </a:r>
            <a:r>
              <a:rPr sz="1400" spc="-5" dirty="0">
                <a:latin typeface="Noto Sans"/>
                <a:cs typeface="Noto Sans"/>
              </a:rPr>
              <a:t>on  demand in </a:t>
            </a:r>
            <a:r>
              <a:rPr sz="1400" spc="-10" dirty="0">
                <a:latin typeface="Noto Sans"/>
                <a:cs typeface="Noto Sans"/>
              </a:rPr>
              <a:t>the </a:t>
            </a:r>
            <a:r>
              <a:rPr sz="1400" spc="-5" dirty="0">
                <a:latin typeface="Noto Sans"/>
                <a:cs typeface="Noto Sans"/>
              </a:rPr>
              <a:t>Cloud and are prime </a:t>
            </a:r>
            <a:r>
              <a:rPr sz="1400" spc="-10" dirty="0">
                <a:latin typeface="Noto Sans"/>
                <a:cs typeface="Noto Sans"/>
              </a:rPr>
              <a:t>candidates for</a:t>
            </a:r>
            <a:r>
              <a:rPr sz="1400" spc="-80" dirty="0">
                <a:latin typeface="Noto Sans"/>
                <a:cs typeface="Noto Sans"/>
              </a:rPr>
              <a:t> </a:t>
            </a:r>
            <a:r>
              <a:rPr sz="1400" spc="-15" dirty="0">
                <a:latin typeface="Noto Sans"/>
                <a:cs typeface="Noto Sans"/>
              </a:rPr>
              <a:t>migration.</a:t>
            </a:r>
            <a:endParaRPr sz="1400" dirty="0">
              <a:latin typeface="Noto Sans"/>
              <a:cs typeface="Noto Sans"/>
            </a:endParaRPr>
          </a:p>
          <a:p>
            <a:pPr marL="755650" marR="396875" indent="-285750" algn="just">
              <a:lnSpc>
                <a:spcPct val="100000"/>
              </a:lnSpc>
              <a:spcBef>
                <a:spcPts val="844"/>
              </a:spcBef>
              <a:buFont typeface="Wingdings" panose="05000000000000000000" pitchFamily="2" charset="2"/>
              <a:buChar char="v"/>
            </a:pPr>
            <a:r>
              <a:rPr sz="1400" b="1" spc="-55" dirty="0">
                <a:latin typeface="Noto Sans"/>
                <a:cs typeface="Noto Sans"/>
              </a:rPr>
              <a:t>Infrequently </a:t>
            </a:r>
            <a:r>
              <a:rPr sz="1400" b="1" spc="-35" dirty="0">
                <a:latin typeface="Noto Sans"/>
                <a:cs typeface="Noto Sans"/>
              </a:rPr>
              <a:t>Accessed </a:t>
            </a:r>
            <a:r>
              <a:rPr sz="1400" b="1" spc="-45" dirty="0">
                <a:latin typeface="Noto Sans"/>
                <a:cs typeface="Noto Sans"/>
              </a:rPr>
              <a:t>Storage Archives </a:t>
            </a:r>
            <a:r>
              <a:rPr sz="1400" dirty="0">
                <a:latin typeface="Noto Sans"/>
                <a:cs typeface="Noto Sans"/>
              </a:rPr>
              <a:t>– </a:t>
            </a:r>
            <a:r>
              <a:rPr sz="1400" spc="-35" dirty="0">
                <a:latin typeface="Noto Sans"/>
                <a:cs typeface="Noto Sans"/>
              </a:rPr>
              <a:t>It </a:t>
            </a:r>
            <a:r>
              <a:rPr sz="1400" spc="-5" dirty="0">
                <a:latin typeface="Noto Sans"/>
                <a:cs typeface="Noto Sans"/>
              </a:rPr>
              <a:t>can be more cost </a:t>
            </a:r>
            <a:r>
              <a:rPr sz="1400" spc="-10" dirty="0">
                <a:latin typeface="Noto Sans"/>
                <a:cs typeface="Noto Sans"/>
              </a:rPr>
              <a:t>effective to </a:t>
            </a:r>
            <a:r>
              <a:rPr sz="1400" spc="-5" dirty="0">
                <a:latin typeface="Noto Sans"/>
                <a:cs typeface="Noto Sans"/>
              </a:rPr>
              <a:t>host </a:t>
            </a:r>
            <a:r>
              <a:rPr sz="1400" spc="-20" dirty="0">
                <a:latin typeface="Noto Sans"/>
                <a:cs typeface="Noto Sans"/>
              </a:rPr>
              <a:t>large  </a:t>
            </a:r>
            <a:r>
              <a:rPr sz="1400" spc="-15" dirty="0">
                <a:latin typeface="Noto Sans"/>
                <a:cs typeface="Noto Sans"/>
              </a:rPr>
              <a:t>storage </a:t>
            </a:r>
            <a:r>
              <a:rPr sz="1400" spc="-5" dirty="0">
                <a:latin typeface="Noto Sans"/>
                <a:cs typeface="Noto Sans"/>
              </a:rPr>
              <a:t>volumes </a:t>
            </a:r>
            <a:r>
              <a:rPr sz="1400" spc="-10" dirty="0">
                <a:latin typeface="Noto Sans"/>
                <a:cs typeface="Noto Sans"/>
              </a:rPr>
              <a:t>that </a:t>
            </a:r>
            <a:r>
              <a:rPr sz="1400" spc="-5" dirty="0">
                <a:latin typeface="Noto Sans"/>
                <a:cs typeface="Noto Sans"/>
              </a:rPr>
              <a:t>do </a:t>
            </a:r>
            <a:r>
              <a:rPr sz="1400" spc="-10" dirty="0">
                <a:latin typeface="Noto Sans"/>
                <a:cs typeface="Noto Sans"/>
              </a:rPr>
              <a:t>not </a:t>
            </a:r>
            <a:r>
              <a:rPr sz="1400" spc="-5" dirty="0">
                <a:latin typeface="Noto Sans"/>
                <a:cs typeface="Noto Sans"/>
              </a:rPr>
              <a:t>require </a:t>
            </a:r>
            <a:r>
              <a:rPr sz="1400" spc="-10" dirty="0">
                <a:latin typeface="Noto Sans"/>
                <a:cs typeface="Noto Sans"/>
              </a:rPr>
              <a:t>frequent or immediate</a:t>
            </a:r>
            <a:r>
              <a:rPr sz="1400" spc="-105" dirty="0">
                <a:latin typeface="Noto Sans"/>
                <a:cs typeface="Noto Sans"/>
              </a:rPr>
              <a:t> </a:t>
            </a:r>
            <a:r>
              <a:rPr sz="1400" spc="-5" dirty="0">
                <a:latin typeface="Noto Sans"/>
                <a:cs typeface="Noto Sans"/>
              </a:rPr>
              <a:t>access.</a:t>
            </a:r>
            <a:endParaRPr sz="1400" dirty="0">
              <a:latin typeface="Noto Sans"/>
              <a:cs typeface="Noto Sans"/>
            </a:endParaRPr>
          </a:p>
          <a:p>
            <a:pPr marL="753109" marR="107314" indent="-285750" algn="just">
              <a:lnSpc>
                <a:spcPct val="100000"/>
              </a:lnSpc>
              <a:spcBef>
                <a:spcPts val="850"/>
              </a:spcBef>
              <a:buFont typeface="Wingdings" panose="05000000000000000000" pitchFamily="2" charset="2"/>
              <a:buChar char="v"/>
            </a:pPr>
            <a:r>
              <a:rPr sz="1400" b="1" spc="-45" dirty="0">
                <a:latin typeface="Noto Sans"/>
                <a:cs typeface="Noto Sans"/>
              </a:rPr>
              <a:t>Application </a:t>
            </a:r>
            <a:r>
              <a:rPr sz="1400" b="1" spc="-35" dirty="0">
                <a:latin typeface="Noto Sans"/>
                <a:cs typeface="Noto Sans"/>
              </a:rPr>
              <a:t>Scales </a:t>
            </a:r>
            <a:r>
              <a:rPr sz="1400" b="1" spc="-45" dirty="0">
                <a:latin typeface="Noto Sans"/>
                <a:cs typeface="Noto Sans"/>
              </a:rPr>
              <a:t>Out Horizontally </a:t>
            </a:r>
            <a:r>
              <a:rPr sz="1400" dirty="0">
                <a:latin typeface="Noto Sans"/>
                <a:cs typeface="Noto Sans"/>
              </a:rPr>
              <a:t>– </a:t>
            </a:r>
            <a:r>
              <a:rPr sz="1400" spc="-10" dirty="0">
                <a:latin typeface="Noto Sans"/>
                <a:cs typeface="Noto Sans"/>
              </a:rPr>
              <a:t>Applications that </a:t>
            </a:r>
            <a:r>
              <a:rPr sz="1400" spc="-5" dirty="0">
                <a:latin typeface="Noto Sans"/>
                <a:cs typeface="Noto Sans"/>
              </a:rPr>
              <a:t>scale </a:t>
            </a:r>
            <a:r>
              <a:rPr sz="1400" spc="-10" dirty="0">
                <a:latin typeface="Noto Sans"/>
                <a:cs typeface="Noto Sans"/>
              </a:rPr>
              <a:t>out horizontally </a:t>
            </a:r>
            <a:r>
              <a:rPr sz="1400" spc="-5" dirty="0">
                <a:latin typeface="Noto Sans"/>
                <a:cs typeface="Noto Sans"/>
              </a:rPr>
              <a:t>are </a:t>
            </a:r>
            <a:r>
              <a:rPr sz="1400" spc="-10" dirty="0">
                <a:latin typeface="Noto Sans"/>
                <a:cs typeface="Noto Sans"/>
              </a:rPr>
              <a:t>typically  </a:t>
            </a:r>
            <a:r>
              <a:rPr sz="1400" spc="-20" dirty="0">
                <a:latin typeface="Noto Sans"/>
                <a:cs typeface="Noto Sans"/>
              </a:rPr>
              <a:t>good </a:t>
            </a:r>
            <a:r>
              <a:rPr sz="1400" spc="-10" dirty="0">
                <a:latin typeface="Noto Sans"/>
                <a:cs typeface="Noto Sans"/>
              </a:rPr>
              <a:t>candidates for </a:t>
            </a:r>
            <a:r>
              <a:rPr sz="1400" spc="-5" dirty="0">
                <a:latin typeface="Noto Sans"/>
                <a:cs typeface="Noto Sans"/>
              </a:rPr>
              <a:t>Cloud as </a:t>
            </a:r>
            <a:r>
              <a:rPr sz="1400" spc="-10" dirty="0">
                <a:latin typeface="Noto Sans"/>
                <a:cs typeface="Noto Sans"/>
              </a:rPr>
              <a:t>they need </a:t>
            </a:r>
            <a:r>
              <a:rPr sz="1400" spc="-5" dirty="0">
                <a:latin typeface="Noto Sans"/>
                <a:cs typeface="Noto Sans"/>
              </a:rPr>
              <a:t>more machines but do </a:t>
            </a:r>
            <a:r>
              <a:rPr sz="1400" spc="-10" dirty="0">
                <a:latin typeface="Noto Sans"/>
                <a:cs typeface="Noto Sans"/>
              </a:rPr>
              <a:t>not </a:t>
            </a:r>
            <a:r>
              <a:rPr sz="1400" spc="-5" dirty="0">
                <a:latin typeface="Noto Sans"/>
                <a:cs typeface="Noto Sans"/>
              </a:rPr>
              <a:t>require </a:t>
            </a:r>
            <a:r>
              <a:rPr sz="1400" spc="-20" dirty="0">
                <a:latin typeface="Noto Sans"/>
                <a:cs typeface="Noto Sans"/>
              </a:rPr>
              <a:t>high  </a:t>
            </a:r>
            <a:r>
              <a:rPr sz="1400" spc="-10" dirty="0">
                <a:latin typeface="Noto Sans"/>
                <a:cs typeface="Noto Sans"/>
              </a:rPr>
              <a:t>specifications </a:t>
            </a:r>
            <a:r>
              <a:rPr sz="1400" spc="-5" dirty="0">
                <a:latin typeface="Noto Sans"/>
                <a:cs typeface="Noto Sans"/>
              </a:rPr>
              <a:t>(vertical </a:t>
            </a:r>
            <a:r>
              <a:rPr sz="1400" spc="-10" dirty="0">
                <a:latin typeface="Noto Sans"/>
                <a:cs typeface="Noto Sans"/>
              </a:rPr>
              <a:t>scale</a:t>
            </a:r>
            <a:r>
              <a:rPr sz="1400" spc="-75" dirty="0">
                <a:latin typeface="Noto Sans"/>
                <a:cs typeface="Noto Sans"/>
              </a:rPr>
              <a:t> </a:t>
            </a:r>
            <a:r>
              <a:rPr sz="1400" spc="-10" dirty="0">
                <a:latin typeface="Noto Sans"/>
                <a:cs typeface="Noto Sans"/>
              </a:rPr>
              <a:t>out).</a:t>
            </a:r>
            <a:endParaRPr sz="1400" dirty="0">
              <a:latin typeface="Noto Sans"/>
              <a:cs typeface="Noto Sans"/>
            </a:endParaRPr>
          </a:p>
          <a:p>
            <a:pPr marL="753109" marR="12700" indent="-285750" algn="just">
              <a:lnSpc>
                <a:spcPct val="100000"/>
              </a:lnSpc>
              <a:spcBef>
                <a:spcPts val="855"/>
              </a:spcBef>
              <a:buFont typeface="Wingdings" panose="05000000000000000000" pitchFamily="2" charset="2"/>
              <a:buChar char="v"/>
            </a:pPr>
            <a:r>
              <a:rPr sz="1400" b="1" spc="-25" dirty="0">
                <a:latin typeface="Noto Sans"/>
                <a:cs typeface="Noto Sans"/>
              </a:rPr>
              <a:t>End </a:t>
            </a:r>
            <a:r>
              <a:rPr sz="1400" b="1" spc="-30" dirty="0">
                <a:latin typeface="Noto Sans"/>
                <a:cs typeface="Noto Sans"/>
              </a:rPr>
              <a:t>of </a:t>
            </a:r>
            <a:r>
              <a:rPr sz="1400" b="1" spc="-40" dirty="0">
                <a:latin typeface="Noto Sans"/>
                <a:cs typeface="Noto Sans"/>
              </a:rPr>
              <a:t>Life </a:t>
            </a:r>
            <a:r>
              <a:rPr sz="1400" b="1" spc="-35" dirty="0">
                <a:latin typeface="Noto Sans"/>
                <a:cs typeface="Noto Sans"/>
              </a:rPr>
              <a:t>(EOL) </a:t>
            </a:r>
            <a:r>
              <a:rPr sz="1400" dirty="0">
                <a:latin typeface="Noto Sans"/>
                <a:cs typeface="Noto Sans"/>
              </a:rPr>
              <a:t>– </a:t>
            </a:r>
            <a:r>
              <a:rPr sz="1400" spc="-10" dirty="0">
                <a:latin typeface="Noto Sans"/>
                <a:cs typeface="Noto Sans"/>
              </a:rPr>
              <a:t>Applications, or underlying </a:t>
            </a:r>
            <a:r>
              <a:rPr sz="1400" spc="-15" dirty="0">
                <a:latin typeface="Noto Sans"/>
                <a:cs typeface="Noto Sans"/>
              </a:rPr>
              <a:t>infrastructure, reaching </a:t>
            </a:r>
            <a:r>
              <a:rPr sz="1400" spc="-10" dirty="0">
                <a:latin typeface="Noto Sans"/>
                <a:cs typeface="Noto Sans"/>
              </a:rPr>
              <a:t>end of life </a:t>
            </a:r>
            <a:r>
              <a:rPr sz="1400" spc="-5" dirty="0">
                <a:latin typeface="Noto Sans"/>
                <a:cs typeface="Noto Sans"/>
              </a:rPr>
              <a:t>provides  a </a:t>
            </a:r>
            <a:r>
              <a:rPr sz="1400" spc="-15" dirty="0">
                <a:latin typeface="Noto Sans"/>
                <a:cs typeface="Noto Sans"/>
              </a:rPr>
              <a:t>burning </a:t>
            </a:r>
            <a:r>
              <a:rPr sz="1400" spc="-10" dirty="0">
                <a:latin typeface="Noto Sans"/>
                <a:cs typeface="Noto Sans"/>
              </a:rPr>
              <a:t>platform and </a:t>
            </a:r>
            <a:r>
              <a:rPr sz="1400" spc="-5" dirty="0">
                <a:latin typeface="Noto Sans"/>
                <a:cs typeface="Noto Sans"/>
              </a:rPr>
              <a:t>is imperative </a:t>
            </a:r>
            <a:r>
              <a:rPr sz="1400" spc="-10" dirty="0">
                <a:latin typeface="Noto Sans"/>
                <a:cs typeface="Noto Sans"/>
              </a:rPr>
              <a:t>for </a:t>
            </a:r>
            <a:r>
              <a:rPr sz="1400" spc="-15" dirty="0">
                <a:latin typeface="Noto Sans"/>
                <a:cs typeface="Noto Sans"/>
              </a:rPr>
              <a:t>decoupling </a:t>
            </a:r>
            <a:r>
              <a:rPr sz="1400" spc="-10" dirty="0">
                <a:latin typeface="Noto Sans"/>
                <a:cs typeface="Noto Sans"/>
              </a:rPr>
              <a:t>workloads from infrastructure and  </a:t>
            </a:r>
            <a:r>
              <a:rPr sz="1400" spc="-20" dirty="0">
                <a:latin typeface="Noto Sans"/>
                <a:cs typeface="Noto Sans"/>
              </a:rPr>
              <a:t>migrating </a:t>
            </a:r>
            <a:r>
              <a:rPr sz="1400" spc="-10" dirty="0">
                <a:latin typeface="Noto Sans"/>
                <a:cs typeface="Noto Sans"/>
              </a:rPr>
              <a:t>to</a:t>
            </a:r>
            <a:r>
              <a:rPr sz="1400" spc="-20" dirty="0">
                <a:latin typeface="Noto Sans"/>
                <a:cs typeface="Noto Sans"/>
              </a:rPr>
              <a:t> </a:t>
            </a:r>
            <a:r>
              <a:rPr sz="1400" spc="-5" dirty="0">
                <a:latin typeface="Noto Sans"/>
                <a:cs typeface="Noto Sans"/>
              </a:rPr>
              <a:t>Cloud.</a:t>
            </a:r>
            <a:endParaRPr sz="1400" dirty="0">
              <a:latin typeface="Noto Sans"/>
              <a:cs typeface="Noto Sans"/>
            </a:endParaRPr>
          </a:p>
          <a:p>
            <a:pPr marL="728980" marR="355600" indent="-285750" algn="just">
              <a:lnSpc>
                <a:spcPct val="100000"/>
              </a:lnSpc>
              <a:spcBef>
                <a:spcPts val="860"/>
              </a:spcBef>
              <a:buFont typeface="Wingdings" panose="05000000000000000000" pitchFamily="2" charset="2"/>
              <a:buChar char="v"/>
            </a:pPr>
            <a:r>
              <a:rPr sz="1400" b="1" spc="-45" dirty="0">
                <a:latin typeface="Noto Sans"/>
                <a:cs typeface="Noto Sans"/>
              </a:rPr>
              <a:t>Low </a:t>
            </a:r>
            <a:r>
              <a:rPr sz="1400" b="1" spc="-35" dirty="0">
                <a:latin typeface="Noto Sans"/>
                <a:cs typeface="Noto Sans"/>
              </a:rPr>
              <a:t>Degree </a:t>
            </a:r>
            <a:r>
              <a:rPr sz="1400" b="1" spc="-30" dirty="0">
                <a:latin typeface="Noto Sans"/>
                <a:cs typeface="Noto Sans"/>
              </a:rPr>
              <a:t>of </a:t>
            </a:r>
            <a:r>
              <a:rPr sz="1400" b="1" spc="-45" dirty="0">
                <a:latin typeface="Noto Sans"/>
                <a:cs typeface="Noto Sans"/>
              </a:rPr>
              <a:t>Customisation </a:t>
            </a:r>
            <a:r>
              <a:rPr sz="1400" dirty="0">
                <a:latin typeface="Noto Sans"/>
                <a:cs typeface="Noto Sans"/>
              </a:rPr>
              <a:t>– </a:t>
            </a:r>
            <a:r>
              <a:rPr sz="1400" spc="-10" dirty="0">
                <a:latin typeface="Noto Sans"/>
                <a:cs typeface="Noto Sans"/>
              </a:rPr>
              <a:t>Applications with </a:t>
            </a:r>
            <a:r>
              <a:rPr sz="1400" spc="-5" dirty="0">
                <a:latin typeface="Noto Sans"/>
                <a:cs typeface="Noto Sans"/>
              </a:rPr>
              <a:t>less </a:t>
            </a:r>
            <a:r>
              <a:rPr sz="1400" spc="-10" dirty="0">
                <a:latin typeface="Noto Sans"/>
                <a:cs typeface="Noto Sans"/>
              </a:rPr>
              <a:t>customisation will </a:t>
            </a:r>
            <a:r>
              <a:rPr sz="1400" spc="-5" dirty="0">
                <a:latin typeface="Noto Sans"/>
                <a:cs typeface="Noto Sans"/>
              </a:rPr>
              <a:t>require less  </a:t>
            </a:r>
            <a:r>
              <a:rPr sz="1400" spc="-15" dirty="0">
                <a:latin typeface="Noto Sans"/>
                <a:cs typeface="Noto Sans"/>
              </a:rPr>
              <a:t>refactoring, </a:t>
            </a:r>
            <a:r>
              <a:rPr sz="1400" spc="-10" dirty="0">
                <a:latin typeface="Noto Sans"/>
                <a:cs typeface="Noto Sans"/>
              </a:rPr>
              <a:t>or </a:t>
            </a:r>
            <a:r>
              <a:rPr sz="1400" spc="-15" dirty="0">
                <a:latin typeface="Noto Sans"/>
                <a:cs typeface="Noto Sans"/>
              </a:rPr>
              <a:t>changes </a:t>
            </a:r>
            <a:r>
              <a:rPr sz="1400" spc="-10" dirty="0">
                <a:latin typeface="Noto Sans"/>
                <a:cs typeface="Noto Sans"/>
              </a:rPr>
              <a:t>to the </a:t>
            </a:r>
            <a:r>
              <a:rPr sz="1400" spc="-5" dirty="0">
                <a:latin typeface="Noto Sans"/>
                <a:cs typeface="Noto Sans"/>
              </a:rPr>
              <a:t>code base </a:t>
            </a:r>
            <a:r>
              <a:rPr sz="1400" spc="-10" dirty="0">
                <a:latin typeface="Noto Sans"/>
                <a:cs typeface="Noto Sans"/>
              </a:rPr>
              <a:t>when </a:t>
            </a:r>
            <a:r>
              <a:rPr sz="1400" spc="-15" dirty="0">
                <a:latin typeface="Noto Sans"/>
                <a:cs typeface="Noto Sans"/>
              </a:rPr>
              <a:t>being </a:t>
            </a:r>
            <a:r>
              <a:rPr sz="1400" spc="-10" dirty="0">
                <a:latin typeface="Noto Sans"/>
                <a:cs typeface="Noto Sans"/>
              </a:rPr>
              <a:t>moved to Cloud, </a:t>
            </a:r>
            <a:r>
              <a:rPr sz="1400" spc="-20" dirty="0">
                <a:latin typeface="Noto Sans"/>
                <a:cs typeface="Noto Sans"/>
              </a:rPr>
              <a:t>making </a:t>
            </a:r>
            <a:r>
              <a:rPr sz="1400" spc="-10" dirty="0">
                <a:latin typeface="Noto Sans"/>
                <a:cs typeface="Noto Sans"/>
              </a:rPr>
              <a:t>them  </a:t>
            </a:r>
            <a:r>
              <a:rPr sz="1400" spc="-5" dirty="0">
                <a:latin typeface="Noto Sans"/>
                <a:cs typeface="Noto Sans"/>
              </a:rPr>
              <a:t>simpler </a:t>
            </a:r>
            <a:r>
              <a:rPr sz="1400" spc="-15" dirty="0">
                <a:latin typeface="Noto Sans"/>
                <a:cs typeface="Noto Sans"/>
              </a:rPr>
              <a:t>migrations </a:t>
            </a:r>
            <a:r>
              <a:rPr sz="1400" spc="-10" dirty="0">
                <a:latin typeface="Noto Sans"/>
                <a:cs typeface="Noto Sans"/>
              </a:rPr>
              <a:t>to</a:t>
            </a:r>
            <a:r>
              <a:rPr sz="1400" spc="-55" dirty="0">
                <a:latin typeface="Noto Sans"/>
                <a:cs typeface="Noto Sans"/>
              </a:rPr>
              <a:t> </a:t>
            </a:r>
            <a:r>
              <a:rPr sz="1400" spc="-5" dirty="0">
                <a:latin typeface="Noto Sans"/>
                <a:cs typeface="Noto Sans"/>
              </a:rPr>
              <a:t>conduct.</a:t>
            </a:r>
            <a:endParaRPr sz="1400" dirty="0">
              <a:latin typeface="Noto Sans"/>
              <a:cs typeface="Noto Sans"/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C9EDE7C6-9C67-4147-BC8E-9397C6786141}"/>
              </a:ext>
            </a:extLst>
          </p:cNvPr>
          <p:cNvSpPr txBox="1"/>
          <p:nvPr/>
        </p:nvSpPr>
        <p:spPr>
          <a:xfrm>
            <a:off x="6091954" y="971931"/>
            <a:ext cx="5935929" cy="520655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2865" algn="ctr">
              <a:lnSpc>
                <a:spcPct val="100000"/>
              </a:lnSpc>
              <a:spcBef>
                <a:spcPts val="360"/>
              </a:spcBef>
            </a:pPr>
            <a:r>
              <a:rPr sz="2000" b="1" spc="-65" dirty="0">
                <a:solidFill>
                  <a:srgbClr val="F11201"/>
                </a:solidFill>
                <a:latin typeface="Noto Sans"/>
                <a:cs typeface="Noto Sans"/>
              </a:rPr>
              <a:t>Inhibitors</a:t>
            </a:r>
            <a:endParaRPr lang="en-US" sz="2000" b="1" dirty="0">
              <a:solidFill>
                <a:srgbClr val="F11201"/>
              </a:solidFill>
              <a:latin typeface="Noto Sans"/>
              <a:cs typeface="Noto Sans"/>
            </a:endParaRPr>
          </a:p>
          <a:p>
            <a:pPr marL="62865" algn="ctr">
              <a:lnSpc>
                <a:spcPct val="100000"/>
              </a:lnSpc>
              <a:spcBef>
                <a:spcPts val="360"/>
              </a:spcBef>
            </a:pPr>
            <a:r>
              <a:rPr lang="en-US" sz="1400" spc="-25" dirty="0">
                <a:latin typeface="Noto Sans"/>
                <a:cs typeface="Noto Sans"/>
              </a:rPr>
              <a:t>These </a:t>
            </a:r>
            <a:r>
              <a:rPr sz="1400" spc="-25" dirty="0">
                <a:latin typeface="Noto Sans"/>
                <a:cs typeface="Noto Sans"/>
              </a:rPr>
              <a:t>Highlighted</a:t>
            </a:r>
            <a:r>
              <a:rPr lang="en-US" sz="1400" spc="-25" dirty="0">
                <a:latin typeface="Noto Sans"/>
                <a:cs typeface="Noto Sans"/>
              </a:rPr>
              <a:t> </a:t>
            </a:r>
            <a:r>
              <a:rPr sz="1400" spc="-10" dirty="0">
                <a:latin typeface="Noto Sans"/>
                <a:cs typeface="Noto Sans"/>
              </a:rPr>
              <a:t>factors that would hinder the suitability of a workload for</a:t>
            </a:r>
            <a:r>
              <a:rPr sz="1400" spc="235" dirty="0">
                <a:latin typeface="Noto Sans"/>
                <a:cs typeface="Noto Sans"/>
              </a:rPr>
              <a:t> </a:t>
            </a:r>
            <a:r>
              <a:rPr sz="1400" spc="-10" dirty="0">
                <a:latin typeface="Noto Sans"/>
                <a:cs typeface="Noto Sans"/>
              </a:rPr>
              <a:t>Cloud.</a:t>
            </a:r>
            <a:endParaRPr sz="1400" dirty="0">
              <a:latin typeface="Noto Sans"/>
              <a:cs typeface="Noto Sans"/>
            </a:endParaRPr>
          </a:p>
          <a:p>
            <a:pPr marL="285750" indent="-285750" algn="just">
              <a:lnSpc>
                <a:spcPct val="100000"/>
              </a:lnSpc>
              <a:spcBef>
                <a:spcPts val="10"/>
              </a:spcBef>
              <a:buFont typeface="Wingdings" panose="05000000000000000000" pitchFamily="2" charset="2"/>
              <a:buChar char="v"/>
            </a:pPr>
            <a:endParaRPr sz="1400" dirty="0">
              <a:latin typeface="Noto Sans"/>
              <a:cs typeface="Noto Sans"/>
            </a:endParaRPr>
          </a:p>
          <a:p>
            <a:pPr marL="746125" marR="508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sz="1400" b="1" spc="-45" dirty="0">
                <a:latin typeface="Noto Sans"/>
                <a:cs typeface="Noto Sans"/>
              </a:rPr>
              <a:t>High </a:t>
            </a:r>
            <a:r>
              <a:rPr sz="1400" b="1" spc="-60" dirty="0">
                <a:latin typeface="Noto Sans"/>
                <a:cs typeface="Noto Sans"/>
              </a:rPr>
              <a:t>Network </a:t>
            </a:r>
            <a:r>
              <a:rPr sz="1400" b="1" spc="-50" dirty="0">
                <a:latin typeface="Noto Sans"/>
                <a:cs typeface="Noto Sans"/>
              </a:rPr>
              <a:t>Throughput </a:t>
            </a:r>
            <a:r>
              <a:rPr sz="1400" b="1" spc="-45" dirty="0">
                <a:latin typeface="Noto Sans"/>
                <a:cs typeface="Noto Sans"/>
              </a:rPr>
              <a:t>Applications </a:t>
            </a:r>
            <a:r>
              <a:rPr sz="1400" dirty="0">
                <a:latin typeface="Noto Sans"/>
                <a:cs typeface="Noto Sans"/>
              </a:rPr>
              <a:t>– </a:t>
            </a:r>
            <a:r>
              <a:rPr sz="1400" spc="-10" dirty="0">
                <a:latin typeface="Noto Sans"/>
                <a:cs typeface="Noto Sans"/>
              </a:rPr>
              <a:t>Applications with </a:t>
            </a:r>
            <a:r>
              <a:rPr sz="1400" spc="-20" dirty="0">
                <a:latin typeface="Noto Sans"/>
                <a:cs typeface="Noto Sans"/>
              </a:rPr>
              <a:t>high </a:t>
            </a:r>
            <a:r>
              <a:rPr sz="1400" spc="-15" dirty="0">
                <a:latin typeface="Noto Sans"/>
                <a:cs typeface="Noto Sans"/>
              </a:rPr>
              <a:t>throughput </a:t>
            </a:r>
            <a:r>
              <a:rPr sz="1400" spc="-5" dirty="0">
                <a:latin typeface="Noto Sans"/>
                <a:cs typeface="Noto Sans"/>
              </a:rPr>
              <a:t>requirements  may </a:t>
            </a:r>
            <a:r>
              <a:rPr sz="1400" spc="-10" dirty="0">
                <a:latin typeface="Noto Sans"/>
                <a:cs typeface="Noto Sans"/>
              </a:rPr>
              <a:t>see </a:t>
            </a:r>
            <a:r>
              <a:rPr sz="1400" spc="-5" dirty="0">
                <a:latin typeface="Noto Sans"/>
                <a:cs typeface="Noto Sans"/>
              </a:rPr>
              <a:t>performance </a:t>
            </a:r>
            <a:r>
              <a:rPr sz="1400" spc="-10" dirty="0">
                <a:latin typeface="Noto Sans"/>
                <a:cs typeface="Noto Sans"/>
              </a:rPr>
              <a:t>issues </a:t>
            </a:r>
            <a:r>
              <a:rPr sz="1400" spc="-5" dirty="0">
                <a:latin typeface="Noto Sans"/>
                <a:cs typeface="Noto Sans"/>
              </a:rPr>
              <a:t>and </a:t>
            </a:r>
            <a:r>
              <a:rPr sz="1400" spc="-10" dirty="0">
                <a:latin typeface="Noto Sans"/>
                <a:cs typeface="Noto Sans"/>
              </a:rPr>
              <a:t>latency </a:t>
            </a:r>
            <a:r>
              <a:rPr sz="1400" spc="-5" dirty="0">
                <a:latin typeface="Noto Sans"/>
                <a:cs typeface="Noto Sans"/>
              </a:rPr>
              <a:t>if </a:t>
            </a:r>
            <a:r>
              <a:rPr sz="1400" spc="-10" dirty="0">
                <a:latin typeface="Noto Sans"/>
                <a:cs typeface="Noto Sans"/>
              </a:rPr>
              <a:t>they </a:t>
            </a:r>
            <a:r>
              <a:rPr sz="1400" spc="-5" dirty="0">
                <a:latin typeface="Noto Sans"/>
                <a:cs typeface="Noto Sans"/>
              </a:rPr>
              <a:t>are </a:t>
            </a:r>
            <a:r>
              <a:rPr sz="1400" spc="-10" dirty="0">
                <a:latin typeface="Noto Sans"/>
                <a:cs typeface="Noto Sans"/>
              </a:rPr>
              <a:t>located away from their</a:t>
            </a:r>
            <a:r>
              <a:rPr sz="1400" spc="-55" dirty="0">
                <a:latin typeface="Noto Sans"/>
                <a:cs typeface="Noto Sans"/>
              </a:rPr>
              <a:t> </a:t>
            </a:r>
            <a:r>
              <a:rPr sz="1400" spc="-5" dirty="0">
                <a:latin typeface="Noto Sans"/>
                <a:cs typeface="Noto Sans"/>
              </a:rPr>
              <a:t>users.</a:t>
            </a:r>
            <a:endParaRPr lang="en-US" sz="1400" spc="-5" dirty="0">
              <a:latin typeface="Noto Sans"/>
              <a:cs typeface="Noto Sans"/>
            </a:endParaRPr>
          </a:p>
          <a:p>
            <a:pPr marL="746125" marR="5080" indent="-28575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spc="-5" dirty="0">
              <a:latin typeface="Noto Sans"/>
              <a:cs typeface="Noto Sans"/>
            </a:endParaRPr>
          </a:p>
          <a:p>
            <a:pPr marL="746125" marR="5080" indent="-285750" algn="just">
              <a:buFont typeface="Wingdings" panose="05000000000000000000" pitchFamily="2" charset="2"/>
              <a:buChar char="v"/>
            </a:pPr>
            <a:r>
              <a:rPr lang="en-IN" sz="1400" b="1" spc="-55" dirty="0">
                <a:latin typeface="Noto Sans"/>
                <a:cs typeface="Noto Sans"/>
              </a:rPr>
              <a:t>Infrastructure Management </a:t>
            </a:r>
            <a:r>
              <a:rPr lang="en-IN" sz="1400" b="1" spc="-45" dirty="0">
                <a:latin typeface="Noto Sans"/>
                <a:cs typeface="Noto Sans"/>
              </a:rPr>
              <a:t>Applications </a:t>
            </a:r>
            <a:r>
              <a:rPr lang="en-IN" sz="1400" dirty="0">
                <a:latin typeface="Noto Sans"/>
                <a:cs typeface="Noto Sans"/>
              </a:rPr>
              <a:t>– </a:t>
            </a:r>
            <a:r>
              <a:rPr lang="en-IN" sz="1400" spc="-15" dirty="0">
                <a:latin typeface="Noto Sans"/>
                <a:cs typeface="Noto Sans"/>
              </a:rPr>
              <a:t>Infrastructure </a:t>
            </a:r>
            <a:r>
              <a:rPr lang="en-IN" sz="1400" spc="-10" dirty="0">
                <a:latin typeface="Noto Sans"/>
                <a:cs typeface="Noto Sans"/>
              </a:rPr>
              <a:t>management </a:t>
            </a:r>
            <a:r>
              <a:rPr lang="en-IN" sz="1400" spc="-5" dirty="0">
                <a:latin typeface="Noto Sans"/>
                <a:cs typeface="Noto Sans"/>
              </a:rPr>
              <a:t>applications are  </a:t>
            </a:r>
            <a:r>
              <a:rPr lang="en-IN" sz="1400" spc="-10" dirty="0">
                <a:latin typeface="Noto Sans"/>
                <a:cs typeface="Noto Sans"/>
              </a:rPr>
              <a:t>better </a:t>
            </a:r>
            <a:r>
              <a:rPr lang="en-IN" sz="1400" spc="-5" dirty="0">
                <a:latin typeface="Noto Sans"/>
                <a:cs typeface="Noto Sans"/>
              </a:rPr>
              <a:t>positioned on premise </a:t>
            </a:r>
            <a:r>
              <a:rPr lang="en-IN" sz="1400" spc="-10" dirty="0">
                <a:latin typeface="Noto Sans"/>
                <a:cs typeface="Noto Sans"/>
              </a:rPr>
              <a:t>with the infrastructure </a:t>
            </a:r>
            <a:r>
              <a:rPr lang="en-IN" sz="1400" spc="-5" dirty="0">
                <a:latin typeface="Noto Sans"/>
                <a:cs typeface="Noto Sans"/>
              </a:rPr>
              <a:t>appliances </a:t>
            </a:r>
            <a:r>
              <a:rPr lang="en-IN" sz="1400" spc="-10" dirty="0">
                <a:latin typeface="Noto Sans"/>
                <a:cs typeface="Noto Sans"/>
              </a:rPr>
              <a:t>that the </a:t>
            </a:r>
            <a:r>
              <a:rPr lang="en-IN" sz="1400" spc="-5" dirty="0">
                <a:latin typeface="Noto Sans"/>
                <a:cs typeface="Noto Sans"/>
              </a:rPr>
              <a:t>applications  </a:t>
            </a:r>
            <a:r>
              <a:rPr lang="en-IN" sz="1400" spc="-10" dirty="0">
                <a:latin typeface="Noto Sans"/>
                <a:cs typeface="Noto Sans"/>
              </a:rPr>
              <a:t>communicate</a:t>
            </a:r>
            <a:r>
              <a:rPr lang="en-IN" sz="1400" spc="-40" dirty="0">
                <a:latin typeface="Noto Sans"/>
                <a:cs typeface="Noto Sans"/>
              </a:rPr>
              <a:t> </a:t>
            </a:r>
            <a:r>
              <a:rPr lang="en-IN" sz="1400" spc="-10" dirty="0">
                <a:latin typeface="Noto Sans"/>
                <a:cs typeface="Noto Sans"/>
              </a:rPr>
              <a:t>with.</a:t>
            </a:r>
          </a:p>
          <a:p>
            <a:pPr marL="746125" marR="5080" indent="-285750" algn="just">
              <a:buFont typeface="Wingdings" panose="05000000000000000000" pitchFamily="2" charset="2"/>
              <a:buChar char="v"/>
            </a:pPr>
            <a:endParaRPr lang="en-IN" sz="1400" spc="-10" dirty="0">
              <a:latin typeface="Noto Sans"/>
              <a:cs typeface="Noto Sans"/>
            </a:endParaRPr>
          </a:p>
          <a:p>
            <a:pPr marL="746125" marR="5080" indent="-285750" algn="just">
              <a:buFont typeface="Wingdings" panose="05000000000000000000" pitchFamily="2" charset="2"/>
              <a:buChar char="v"/>
            </a:pPr>
            <a:r>
              <a:rPr lang="en-US" sz="1400" b="1" spc="-45" dirty="0">
                <a:latin typeface="Noto Sans"/>
                <a:cs typeface="Noto Sans"/>
              </a:rPr>
              <a:t>Security </a:t>
            </a:r>
            <a:r>
              <a:rPr lang="en-US" sz="1400" b="1" spc="-55" dirty="0">
                <a:latin typeface="Noto Sans"/>
                <a:cs typeface="Noto Sans"/>
              </a:rPr>
              <a:t>Infrastructure </a:t>
            </a:r>
            <a:r>
              <a:rPr lang="en-US" sz="1400" dirty="0">
                <a:latin typeface="Noto Sans"/>
                <a:cs typeface="Noto Sans"/>
              </a:rPr>
              <a:t>– </a:t>
            </a:r>
            <a:r>
              <a:rPr lang="en-US" sz="1400" spc="-10" dirty="0">
                <a:latin typeface="Noto Sans"/>
                <a:cs typeface="Noto Sans"/>
              </a:rPr>
              <a:t>Security infrastructure should </a:t>
            </a:r>
            <a:r>
              <a:rPr lang="en-US" sz="1400" spc="-5" dirty="0">
                <a:latin typeface="Noto Sans"/>
                <a:cs typeface="Noto Sans"/>
              </a:rPr>
              <a:t>remain on premise </a:t>
            </a:r>
            <a:r>
              <a:rPr lang="en-US" sz="1400" spc="-10" dirty="0">
                <a:latin typeface="Noto Sans"/>
                <a:cs typeface="Noto Sans"/>
              </a:rPr>
              <a:t>to </a:t>
            </a:r>
            <a:r>
              <a:rPr lang="en-US" sz="1400" spc="-5" dirty="0">
                <a:latin typeface="Noto Sans"/>
                <a:cs typeface="Noto Sans"/>
              </a:rPr>
              <a:t>ensure  </a:t>
            </a:r>
            <a:r>
              <a:rPr lang="en-US" sz="1400" spc="-10" dirty="0">
                <a:latin typeface="Noto Sans"/>
                <a:cs typeface="Noto Sans"/>
              </a:rPr>
              <a:t>proximity to the </a:t>
            </a:r>
            <a:r>
              <a:rPr lang="en-US" sz="1400" spc="-5" dirty="0">
                <a:latin typeface="Noto Sans"/>
                <a:cs typeface="Noto Sans"/>
              </a:rPr>
              <a:t>environment and </a:t>
            </a:r>
            <a:r>
              <a:rPr lang="en-US" sz="1400" spc="-10" dirty="0">
                <a:latin typeface="Noto Sans"/>
                <a:cs typeface="Noto Sans"/>
              </a:rPr>
              <a:t>related</a:t>
            </a:r>
            <a:r>
              <a:rPr lang="en-US" sz="1400" spc="-70" dirty="0">
                <a:latin typeface="Noto Sans"/>
                <a:cs typeface="Noto Sans"/>
              </a:rPr>
              <a:t> </a:t>
            </a:r>
            <a:r>
              <a:rPr lang="en-US" sz="1400" spc="-5" dirty="0">
                <a:latin typeface="Noto Sans"/>
                <a:cs typeface="Noto Sans"/>
              </a:rPr>
              <a:t>appliances.</a:t>
            </a:r>
            <a:endParaRPr lang="en-US" sz="1400" dirty="0">
              <a:latin typeface="Noto Sans"/>
              <a:cs typeface="Noto Sans"/>
            </a:endParaRPr>
          </a:p>
          <a:p>
            <a:pPr marL="746125" marR="5080" indent="-285750" algn="just">
              <a:buFont typeface="Wingdings" panose="05000000000000000000" pitchFamily="2" charset="2"/>
              <a:buChar char="v"/>
            </a:pPr>
            <a:endParaRPr lang="en-IN" sz="1400" spc="-10" dirty="0">
              <a:latin typeface="Noto Sans"/>
              <a:cs typeface="Noto Sans"/>
            </a:endParaRPr>
          </a:p>
          <a:p>
            <a:pPr marL="746125" marR="5080" indent="-285750" algn="just">
              <a:buFont typeface="Wingdings" panose="05000000000000000000" pitchFamily="2" charset="2"/>
              <a:buChar char="v"/>
            </a:pPr>
            <a:r>
              <a:rPr lang="en-US" sz="1400" b="1" spc="-45" dirty="0">
                <a:latin typeface="Noto Sans"/>
                <a:cs typeface="Noto Sans"/>
              </a:rPr>
              <a:t>High </a:t>
            </a:r>
            <a:r>
              <a:rPr lang="en-US" sz="1400" b="1" spc="-40" dirty="0">
                <a:latin typeface="Noto Sans"/>
                <a:cs typeface="Noto Sans"/>
              </a:rPr>
              <a:t>Degree </a:t>
            </a:r>
            <a:r>
              <a:rPr lang="en-US" sz="1400" b="1" spc="-30" dirty="0">
                <a:latin typeface="Noto Sans"/>
                <a:cs typeface="Noto Sans"/>
              </a:rPr>
              <a:t>of </a:t>
            </a:r>
            <a:r>
              <a:rPr lang="en-US" sz="1400" b="1" spc="-45" dirty="0" err="1">
                <a:latin typeface="Noto Sans"/>
                <a:cs typeface="Noto Sans"/>
              </a:rPr>
              <a:t>Customisation</a:t>
            </a:r>
            <a:r>
              <a:rPr lang="en-US" sz="1400" b="1" spc="-45" dirty="0">
                <a:latin typeface="Noto Sans"/>
                <a:cs typeface="Noto Sans"/>
              </a:rPr>
              <a:t> </a:t>
            </a:r>
            <a:r>
              <a:rPr lang="en-US" sz="1400" dirty="0">
                <a:latin typeface="Noto Sans"/>
                <a:cs typeface="Noto Sans"/>
              </a:rPr>
              <a:t>– </a:t>
            </a:r>
            <a:r>
              <a:rPr lang="en-US" sz="1400" spc="-10" dirty="0">
                <a:latin typeface="Noto Sans"/>
                <a:cs typeface="Noto Sans"/>
              </a:rPr>
              <a:t>Applications with </a:t>
            </a:r>
            <a:r>
              <a:rPr lang="en-US" sz="1400" spc="-5" dirty="0">
                <a:latin typeface="Noto Sans"/>
                <a:cs typeface="Noto Sans"/>
              </a:rPr>
              <a:t>a </a:t>
            </a:r>
            <a:r>
              <a:rPr lang="en-US" sz="1400" spc="-20" dirty="0">
                <a:latin typeface="Noto Sans"/>
                <a:cs typeface="Noto Sans"/>
              </a:rPr>
              <a:t>large </a:t>
            </a:r>
            <a:r>
              <a:rPr lang="en-US" sz="1400" spc="-5" dirty="0">
                <a:latin typeface="Noto Sans"/>
                <a:cs typeface="Noto Sans"/>
              </a:rPr>
              <a:t>amount </a:t>
            </a:r>
            <a:r>
              <a:rPr lang="en-US" sz="1400" spc="-10" dirty="0">
                <a:latin typeface="Noto Sans"/>
                <a:cs typeface="Noto Sans"/>
              </a:rPr>
              <a:t>of </a:t>
            </a:r>
            <a:r>
              <a:rPr lang="en-US" sz="1400" spc="-10" dirty="0" err="1">
                <a:latin typeface="Noto Sans"/>
                <a:cs typeface="Noto Sans"/>
              </a:rPr>
              <a:t>customisation</a:t>
            </a:r>
            <a:r>
              <a:rPr lang="en-US" sz="1400" spc="-10" dirty="0">
                <a:latin typeface="Noto Sans"/>
                <a:cs typeface="Noto Sans"/>
              </a:rPr>
              <a:t> </a:t>
            </a:r>
            <a:r>
              <a:rPr lang="en-US" sz="1400" spc="-5" dirty="0">
                <a:latin typeface="Noto Sans"/>
                <a:cs typeface="Noto Sans"/>
              </a:rPr>
              <a:t>need  </a:t>
            </a:r>
            <a:r>
              <a:rPr lang="en-US" sz="1400" spc="-10" dirty="0">
                <a:latin typeface="Noto Sans"/>
                <a:cs typeface="Noto Sans"/>
              </a:rPr>
              <a:t>to </a:t>
            </a:r>
            <a:r>
              <a:rPr lang="en-US" sz="1400" spc="-5" dirty="0">
                <a:latin typeface="Noto Sans"/>
                <a:cs typeface="Noto Sans"/>
              </a:rPr>
              <a:t>have a more detailed </a:t>
            </a:r>
            <a:r>
              <a:rPr lang="en-US" sz="1400" spc="-10" dirty="0">
                <a:latin typeface="Noto Sans"/>
                <a:cs typeface="Noto Sans"/>
              </a:rPr>
              <a:t>discovery </a:t>
            </a:r>
            <a:r>
              <a:rPr lang="en-US" sz="1400" spc="-5" dirty="0">
                <a:latin typeface="Noto Sans"/>
                <a:cs typeface="Noto Sans"/>
              </a:rPr>
              <a:t>and analysis </a:t>
            </a:r>
            <a:r>
              <a:rPr lang="en-US" sz="1400" spc="-10" dirty="0">
                <a:latin typeface="Noto Sans"/>
                <a:cs typeface="Noto Sans"/>
              </a:rPr>
              <a:t>of the application </a:t>
            </a:r>
            <a:r>
              <a:rPr lang="en-US" sz="1400" spc="-15" dirty="0">
                <a:latin typeface="Noto Sans"/>
                <a:cs typeface="Noto Sans"/>
              </a:rPr>
              <a:t>changes </a:t>
            </a:r>
            <a:r>
              <a:rPr lang="en-US" sz="1400" spc="-10" dirty="0">
                <a:latin typeface="Noto Sans"/>
                <a:cs typeface="Noto Sans"/>
              </a:rPr>
              <a:t>to </a:t>
            </a:r>
            <a:r>
              <a:rPr lang="en-US" sz="1400" spc="-5" dirty="0">
                <a:latin typeface="Noto Sans"/>
                <a:cs typeface="Noto Sans"/>
              </a:rPr>
              <a:t>ensure </a:t>
            </a:r>
            <a:r>
              <a:rPr lang="en-US" sz="1400" spc="-10" dirty="0">
                <a:latin typeface="Noto Sans"/>
                <a:cs typeface="Noto Sans"/>
              </a:rPr>
              <a:t>that  </a:t>
            </a:r>
            <a:r>
              <a:rPr lang="en-US" sz="1400" spc="-5" dirty="0">
                <a:latin typeface="Noto Sans"/>
                <a:cs typeface="Noto Sans"/>
              </a:rPr>
              <a:t>all </a:t>
            </a:r>
            <a:r>
              <a:rPr lang="en-US" sz="1400" spc="-10" dirty="0">
                <a:latin typeface="Noto Sans"/>
                <a:cs typeface="Noto Sans"/>
              </a:rPr>
              <a:t>the custom features </a:t>
            </a:r>
            <a:r>
              <a:rPr lang="en-US" sz="1400" spc="-5" dirty="0">
                <a:latin typeface="Noto Sans"/>
                <a:cs typeface="Noto Sans"/>
              </a:rPr>
              <a:t>are </a:t>
            </a:r>
            <a:r>
              <a:rPr lang="en-US" sz="1400" spc="-10" dirty="0">
                <a:latin typeface="Noto Sans"/>
                <a:cs typeface="Noto Sans"/>
              </a:rPr>
              <a:t>accounted for </a:t>
            </a:r>
            <a:r>
              <a:rPr lang="en-US" sz="1400" spc="-5" dirty="0">
                <a:latin typeface="Noto Sans"/>
                <a:cs typeface="Noto Sans"/>
              </a:rPr>
              <a:t>in </a:t>
            </a:r>
            <a:r>
              <a:rPr lang="en-US" sz="1400" spc="-10" dirty="0">
                <a:latin typeface="Noto Sans"/>
                <a:cs typeface="Noto Sans"/>
              </a:rPr>
              <a:t>the</a:t>
            </a:r>
            <a:r>
              <a:rPr lang="en-US" sz="1400" spc="-65" dirty="0">
                <a:latin typeface="Noto Sans"/>
                <a:cs typeface="Noto Sans"/>
              </a:rPr>
              <a:t> </a:t>
            </a:r>
            <a:r>
              <a:rPr lang="en-US" sz="1400" spc="-5" dirty="0">
                <a:latin typeface="Noto Sans"/>
                <a:cs typeface="Noto Sans"/>
              </a:rPr>
              <a:t>Cloud.</a:t>
            </a:r>
            <a:endParaRPr lang="en-US" sz="1400" dirty="0">
              <a:latin typeface="Noto Sans"/>
              <a:cs typeface="Noto Sans"/>
            </a:endParaRPr>
          </a:p>
          <a:p>
            <a:pPr marL="746125" marR="5080" indent="-285750" algn="just">
              <a:buFont typeface="Wingdings" panose="05000000000000000000" pitchFamily="2" charset="2"/>
              <a:buChar char="v"/>
            </a:pPr>
            <a:endParaRPr lang="en-IN" sz="1400" spc="-10" dirty="0">
              <a:latin typeface="Noto Sans"/>
              <a:cs typeface="Noto Sans"/>
            </a:endParaRPr>
          </a:p>
          <a:p>
            <a:pPr marL="746125" marR="5080" indent="-285750" algn="just">
              <a:buFont typeface="Wingdings" panose="05000000000000000000" pitchFamily="2" charset="2"/>
              <a:buChar char="v"/>
            </a:pPr>
            <a:r>
              <a:rPr lang="en-US" sz="1400" b="1" spc="-50" dirty="0">
                <a:latin typeface="Noto Sans"/>
                <a:cs typeface="Noto Sans"/>
              </a:rPr>
              <a:t>Hardware </a:t>
            </a:r>
            <a:r>
              <a:rPr lang="en-US" sz="1400" b="1" spc="-35" dirty="0">
                <a:latin typeface="Noto Sans"/>
                <a:cs typeface="Noto Sans"/>
              </a:rPr>
              <a:t>Dependencies </a:t>
            </a:r>
            <a:r>
              <a:rPr lang="en-US" sz="1400" dirty="0">
                <a:latin typeface="Noto Sans"/>
                <a:cs typeface="Noto Sans"/>
              </a:rPr>
              <a:t>– </a:t>
            </a:r>
            <a:r>
              <a:rPr lang="en-US" sz="1400" spc="-15" dirty="0">
                <a:latin typeface="Noto Sans"/>
                <a:cs typeface="Noto Sans"/>
              </a:rPr>
              <a:t>Configurations </a:t>
            </a:r>
            <a:r>
              <a:rPr lang="en-US" sz="1400" spc="-10" dirty="0">
                <a:latin typeface="Noto Sans"/>
                <a:cs typeface="Noto Sans"/>
              </a:rPr>
              <a:t>that make </a:t>
            </a:r>
            <a:r>
              <a:rPr lang="en-US" sz="1400" spc="-5" dirty="0">
                <a:latin typeface="Noto Sans"/>
                <a:cs typeface="Noto Sans"/>
              </a:rPr>
              <a:t>use </a:t>
            </a:r>
            <a:r>
              <a:rPr lang="en-US" sz="1400" spc="-10" dirty="0">
                <a:latin typeface="Noto Sans"/>
                <a:cs typeface="Noto Sans"/>
              </a:rPr>
              <a:t>of </a:t>
            </a:r>
            <a:r>
              <a:rPr lang="en-US" sz="1400" spc="-20" dirty="0">
                <a:latin typeface="Noto Sans"/>
                <a:cs typeface="Noto Sans"/>
              </a:rPr>
              <a:t>high </a:t>
            </a:r>
            <a:r>
              <a:rPr lang="en-US" sz="1400" spc="-10" dirty="0">
                <a:latin typeface="Noto Sans"/>
                <a:cs typeface="Noto Sans"/>
              </a:rPr>
              <a:t>specification, obsolete or  </a:t>
            </a:r>
            <a:r>
              <a:rPr lang="en-US" sz="1400" spc="-5" dirty="0">
                <a:latin typeface="Noto Sans"/>
                <a:cs typeface="Noto Sans"/>
              </a:rPr>
              <a:t>rare </a:t>
            </a:r>
            <a:r>
              <a:rPr lang="en-US" sz="1400" spc="-10" dirty="0">
                <a:latin typeface="Noto Sans"/>
                <a:cs typeface="Noto Sans"/>
              </a:rPr>
              <a:t>equipment </a:t>
            </a:r>
            <a:r>
              <a:rPr lang="en-US" sz="1400" spc="-5" dirty="0">
                <a:latin typeface="Noto Sans"/>
                <a:cs typeface="Noto Sans"/>
              </a:rPr>
              <a:t>are </a:t>
            </a:r>
            <a:r>
              <a:rPr lang="en-US" sz="1400" spc="-10" dirty="0">
                <a:latin typeface="Noto Sans"/>
                <a:cs typeface="Noto Sans"/>
              </a:rPr>
              <a:t>better off </a:t>
            </a:r>
            <a:r>
              <a:rPr lang="en-US" sz="1400" spc="-5" dirty="0">
                <a:latin typeface="Noto Sans"/>
                <a:cs typeface="Noto Sans"/>
              </a:rPr>
              <a:t>in </a:t>
            </a:r>
            <a:r>
              <a:rPr lang="en-US" sz="1400" spc="-10" dirty="0">
                <a:latin typeface="Noto Sans"/>
                <a:cs typeface="Noto Sans"/>
              </a:rPr>
              <a:t>the Data Centre and </a:t>
            </a:r>
            <a:r>
              <a:rPr lang="en-US" sz="1400" spc="-5" dirty="0">
                <a:latin typeface="Noto Sans"/>
                <a:cs typeface="Noto Sans"/>
              </a:rPr>
              <a:t>may </a:t>
            </a:r>
            <a:r>
              <a:rPr lang="en-US" sz="1400" spc="-10" dirty="0">
                <a:latin typeface="Noto Sans"/>
                <a:cs typeface="Noto Sans"/>
              </a:rPr>
              <a:t>not </a:t>
            </a:r>
            <a:r>
              <a:rPr lang="en-US" sz="1400" spc="-5" dirty="0">
                <a:latin typeface="Noto Sans"/>
                <a:cs typeface="Noto Sans"/>
              </a:rPr>
              <a:t>be supported </a:t>
            </a:r>
            <a:r>
              <a:rPr lang="en-US" sz="1400" spc="-10" dirty="0">
                <a:latin typeface="Noto Sans"/>
                <a:cs typeface="Noto Sans"/>
              </a:rPr>
              <a:t>Cloud  </a:t>
            </a:r>
            <a:r>
              <a:rPr lang="en-US" sz="1400" spc="-5" dirty="0">
                <a:latin typeface="Noto Sans"/>
                <a:cs typeface="Noto Sans"/>
              </a:rPr>
              <a:t>products.</a:t>
            </a:r>
            <a:endParaRPr lang="en-US" sz="1400" dirty="0">
              <a:latin typeface="Noto Sans"/>
              <a:cs typeface="Noto Sans"/>
            </a:endParaRPr>
          </a:p>
          <a:p>
            <a:pPr marL="631825" marR="5080" indent="-171450">
              <a:buFont typeface="Wingdings" panose="05000000000000000000" pitchFamily="2" charset="2"/>
              <a:buChar char="v"/>
            </a:pPr>
            <a:endParaRPr lang="en-IN" sz="900" dirty="0">
              <a:latin typeface="Noto Sans"/>
              <a:cs typeface="Noto Sans"/>
            </a:endParaRPr>
          </a:p>
          <a:p>
            <a:pPr marL="460375" marR="5080">
              <a:lnSpc>
                <a:spcPct val="100000"/>
              </a:lnSpc>
            </a:pPr>
            <a:endParaRPr sz="900" dirty="0">
              <a:latin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426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Highlighted below are the applications that should be prioritised for the Cloud Proof of Concept and a brief justification as to why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Cloud Readiness Assessment – </a:t>
            </a:r>
            <a:r>
              <a:rPr lang="en-AU" dirty="0">
                <a:solidFill>
                  <a:srgbClr val="86BC25"/>
                </a:solidFill>
              </a:rPr>
              <a:t>Application Prioritisation</a:t>
            </a:r>
            <a:endParaRPr lang="en-AU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F4A18DBD-F4D0-4968-A93F-3B362A5F8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63060"/>
              </p:ext>
            </p:extLst>
          </p:nvPr>
        </p:nvGraphicFramePr>
        <p:xfrm>
          <a:off x="326847" y="988487"/>
          <a:ext cx="11595865" cy="50128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85BB2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85BB2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85BB2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24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6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Priority</a:t>
                      </a:r>
                      <a:endParaRPr sz="2000" dirty="0">
                        <a:latin typeface="Noto Sans"/>
                        <a:cs typeface="Noto Sans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6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Application</a:t>
                      </a:r>
                      <a:endParaRPr sz="2000">
                        <a:latin typeface="Noto Sans"/>
                        <a:cs typeface="Noto San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52555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7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Justification</a:t>
                      </a:r>
                      <a:endParaRPr sz="2000" dirty="0">
                        <a:latin typeface="Noto Sans"/>
                        <a:cs typeface="Noto Sans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7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"/>
                          <a:cs typeface="Noto Sans"/>
                        </a:rPr>
                        <a:t>1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4445" marB="0"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92D050"/>
                          </a:solidFill>
                          <a:latin typeface="Noto Sans"/>
                          <a:cs typeface="Noto Sans"/>
                        </a:rPr>
                        <a:t>Confluence</a:t>
                      </a:r>
                      <a:endParaRPr sz="1400" b="1" dirty="0">
                        <a:solidFill>
                          <a:srgbClr val="92D050"/>
                        </a:solidFill>
                        <a:latin typeface="Noto Sans"/>
                        <a:cs typeface="Noto San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0" dirty="0">
                          <a:latin typeface="Noto Sans"/>
                          <a:cs typeface="Noto Sans"/>
                        </a:rPr>
                        <a:t>Confluence could easily be shifted to the Atlassian</a:t>
                      </a:r>
                      <a:r>
                        <a:rPr sz="1200" spc="15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Software as a Service (SaaS)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offering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with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minimal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effort.</a:t>
                      </a:r>
                      <a:endParaRPr sz="1200">
                        <a:latin typeface="Noto Sans"/>
                        <a:cs typeface="Noto Sans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35" dirty="0">
                          <a:latin typeface="Noto Sans"/>
                          <a:cs typeface="Noto Sans"/>
                        </a:rPr>
                        <a:t>It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is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typically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used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for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document</a:t>
                      </a:r>
                      <a:r>
                        <a:rPr sz="1200" spc="6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storage,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which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would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make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it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simple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transfer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files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and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does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not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have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any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sensitive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data</a:t>
                      </a:r>
                      <a:r>
                        <a:rPr sz="1200" spc="4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or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an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immense</a:t>
                      </a:r>
                      <a:endParaRPr sz="1200">
                        <a:latin typeface="Noto Sans"/>
                        <a:cs typeface="Noto San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Noto Sans"/>
                          <a:cs typeface="Noto Sans"/>
                        </a:rPr>
                        <a:t>volume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of</a:t>
                      </a:r>
                      <a:r>
                        <a:rPr sz="1200" spc="3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it.</a:t>
                      </a:r>
                      <a:endParaRPr sz="1200">
                        <a:latin typeface="Noto Sans"/>
                        <a:cs typeface="Noto Sans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5" dirty="0">
                          <a:latin typeface="Noto Sans"/>
                          <a:cs typeface="Noto Sans"/>
                        </a:rPr>
                        <a:t>Furthermore,</a:t>
                      </a:r>
                      <a:r>
                        <a:rPr sz="1200" spc="6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application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has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minimal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customisation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meaning</a:t>
                      </a:r>
                      <a:r>
                        <a:rPr sz="1200" spc="5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it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would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not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require</a:t>
                      </a:r>
                      <a:r>
                        <a:rPr sz="1200" spc="5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refactoring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or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changes</a:t>
                      </a:r>
                      <a:r>
                        <a:rPr sz="1200" spc="4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code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move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Cloud.</a:t>
                      </a:r>
                      <a:endParaRPr sz="1200">
                        <a:latin typeface="Noto Sans"/>
                        <a:cs typeface="Noto San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7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00" dirty="0">
                          <a:latin typeface="Noto Sans"/>
                          <a:cs typeface="Noto Sans"/>
                        </a:rPr>
                        <a:t>2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400" b="1" spc="-10" dirty="0">
                          <a:solidFill>
                            <a:srgbClr val="92D050"/>
                          </a:solidFill>
                          <a:latin typeface="Noto Sans"/>
                          <a:cs typeface="Noto Sans"/>
                        </a:rPr>
                        <a:t>Enrolments</a:t>
                      </a:r>
                      <a:r>
                        <a:rPr sz="1400" b="1" dirty="0">
                          <a:solidFill>
                            <a:srgbClr val="92D05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92D050"/>
                          </a:solidFill>
                          <a:latin typeface="Noto Sans"/>
                          <a:cs typeface="Noto Sans"/>
                        </a:rPr>
                        <a:t>Plus</a:t>
                      </a:r>
                      <a:endParaRPr sz="1400" b="1" dirty="0">
                        <a:solidFill>
                          <a:srgbClr val="92D050"/>
                        </a:solidFill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0" dirty="0"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enrolments</a:t>
                      </a:r>
                      <a:r>
                        <a:rPr sz="1200" spc="6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application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would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be</a:t>
                      </a:r>
                      <a:r>
                        <a:rPr sz="1200" spc="3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highly</a:t>
                      </a:r>
                      <a:r>
                        <a:rPr sz="1200" spc="3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volatile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in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its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5" dirty="0">
                          <a:latin typeface="Noto Sans"/>
                          <a:cs typeface="Noto Sans"/>
                        </a:rPr>
                        <a:t>usage,</a:t>
                      </a:r>
                      <a:r>
                        <a:rPr sz="1200" spc="4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with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lot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of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activity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at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200" spc="3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start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of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term,</a:t>
                      </a:r>
                      <a:r>
                        <a:rPr sz="1200" spc="4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followed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by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minimal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use</a:t>
                      </a:r>
                      <a:r>
                        <a:rPr sz="1200" spc="3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throughout.</a:t>
                      </a:r>
                      <a:endParaRPr sz="1200" dirty="0">
                        <a:latin typeface="Noto Sans"/>
                        <a:cs typeface="Noto Sans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29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35" dirty="0">
                          <a:latin typeface="Noto Sans"/>
                          <a:cs typeface="Noto Sans"/>
                        </a:rPr>
                        <a:t>It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is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not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heavily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integrated</a:t>
                      </a:r>
                      <a:r>
                        <a:rPr sz="1200" spc="4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and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does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not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contain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sensitive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data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5" dirty="0">
                          <a:latin typeface="Noto Sans"/>
                          <a:cs typeface="Noto Sans"/>
                        </a:rPr>
                        <a:t>making</a:t>
                      </a:r>
                      <a:r>
                        <a:rPr sz="1200" spc="3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it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simpler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move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Cloud.</a:t>
                      </a:r>
                      <a:endParaRPr sz="1200" dirty="0">
                        <a:latin typeface="Noto Sans"/>
                        <a:cs typeface="Noto Sans"/>
                      </a:endParaRPr>
                    </a:p>
                    <a:p>
                      <a:pPr marL="378460" marR="406400" indent="-287020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5" dirty="0">
                          <a:latin typeface="Noto Sans"/>
                          <a:cs typeface="Noto Sans"/>
                        </a:rPr>
                        <a:t>Furthermore,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the application has Dev/Test environments which could be moved first as part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of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the transition and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is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not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heavily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customised, 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meaning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it will not need</a:t>
                      </a:r>
                      <a:r>
                        <a:rPr sz="1200" spc="6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significant refactoring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 be moved to Cloud.</a:t>
                      </a:r>
                      <a:endParaRPr sz="1200" dirty="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61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00" dirty="0">
                          <a:latin typeface="Noto Sans"/>
                          <a:cs typeface="Noto Sans"/>
                        </a:rPr>
                        <a:t>3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400" b="1" spc="-10" dirty="0">
                          <a:solidFill>
                            <a:srgbClr val="92D050"/>
                          </a:solidFill>
                          <a:latin typeface="Noto Sans"/>
                          <a:cs typeface="Noto Sans"/>
                        </a:rPr>
                        <a:t>Echo360</a:t>
                      </a:r>
                      <a:endParaRPr sz="1400" b="1" dirty="0">
                        <a:solidFill>
                          <a:srgbClr val="92D050"/>
                        </a:solidFill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0" dirty="0">
                          <a:latin typeface="Noto Sans"/>
                          <a:cs typeface="Noto Sans"/>
                        </a:rPr>
                        <a:t>Echo360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 is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used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stream</a:t>
                      </a:r>
                      <a:r>
                        <a:rPr sz="1200" spc="3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video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and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audio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content</a:t>
                      </a:r>
                      <a:r>
                        <a:rPr sz="1200" spc="4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from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lectures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students.</a:t>
                      </a:r>
                      <a:r>
                        <a:rPr sz="1200" spc="4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35" dirty="0">
                          <a:latin typeface="Noto Sans"/>
                          <a:cs typeface="Noto Sans"/>
                        </a:rPr>
                        <a:t>It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has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highly</a:t>
                      </a:r>
                      <a:r>
                        <a:rPr sz="1200" spc="4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volatile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use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which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is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well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suited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scalability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and</a:t>
                      </a:r>
                      <a:endParaRPr sz="1200" dirty="0">
                        <a:latin typeface="Noto Sans"/>
                        <a:cs typeface="Noto Sans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Noto Sans"/>
                          <a:cs typeface="Noto Sans"/>
                        </a:rPr>
                        <a:t>elasticity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of Cloud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infrastructure.</a:t>
                      </a:r>
                      <a:endParaRPr sz="1200" dirty="0">
                        <a:latin typeface="Noto Sans"/>
                        <a:cs typeface="Noto Sans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35" dirty="0">
                          <a:latin typeface="Noto Sans"/>
                          <a:cs typeface="Noto Sans"/>
                        </a:rPr>
                        <a:t>In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addition,</a:t>
                      </a:r>
                      <a:r>
                        <a:rPr sz="1200" spc="3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application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is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not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highly</a:t>
                      </a:r>
                      <a:r>
                        <a:rPr sz="1200" spc="3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customised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and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has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lot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of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data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that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is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not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sensitive.</a:t>
                      </a:r>
                      <a:endParaRPr sz="1200" dirty="0">
                        <a:latin typeface="Noto Sans"/>
                        <a:cs typeface="Noto Sans"/>
                      </a:endParaRPr>
                    </a:p>
                    <a:p>
                      <a:pPr marL="378460" marR="1720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5" dirty="0">
                          <a:latin typeface="Noto Sans"/>
                          <a:cs typeface="Noto Sans"/>
                        </a:rPr>
                        <a:t>Furthermore,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the Development and Test environments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for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this application could be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migrated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 Cloud first,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allowing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the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developers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to sandbox 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new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ideas in the Cloud and </a:t>
                      </a:r>
                      <a:r>
                        <a:rPr sz="1200" spc="-30" dirty="0">
                          <a:latin typeface="Noto Sans"/>
                          <a:cs typeface="Noto Sans"/>
                        </a:rPr>
                        <a:t>get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ideas to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market</a:t>
                      </a:r>
                      <a:r>
                        <a:rPr sz="1200" spc="3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faster.</a:t>
                      </a:r>
                      <a:endParaRPr sz="1200" dirty="0">
                        <a:latin typeface="Noto Sans"/>
                        <a:cs typeface="Noto San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Noto Sans"/>
                          <a:cs typeface="Noto Sans"/>
                        </a:rPr>
                        <a:t>4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5715" marB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solidFill>
                            <a:srgbClr val="92D050"/>
                          </a:solidFill>
                          <a:latin typeface="Noto Sans"/>
                          <a:cs typeface="Noto Sans"/>
                        </a:rPr>
                        <a:t>Student Feedback</a:t>
                      </a:r>
                      <a:r>
                        <a:rPr sz="1400" b="1" dirty="0">
                          <a:solidFill>
                            <a:srgbClr val="92D050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92D050"/>
                          </a:solidFill>
                          <a:latin typeface="Noto Sans"/>
                          <a:cs typeface="Noto Sans"/>
                        </a:rPr>
                        <a:t>Survey</a:t>
                      </a:r>
                      <a:endParaRPr sz="1400" b="1" dirty="0">
                        <a:solidFill>
                          <a:srgbClr val="92D050"/>
                        </a:solidFill>
                        <a:latin typeface="Noto Sans"/>
                        <a:cs typeface="Noto Sans"/>
                      </a:endParaRPr>
                    </a:p>
                  </a:txBody>
                  <a:tcPr marL="0" marR="0" marT="571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0" dirty="0"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student</a:t>
                      </a:r>
                      <a:r>
                        <a:rPr sz="1200" spc="5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feedback</a:t>
                      </a:r>
                      <a:r>
                        <a:rPr sz="1200" spc="3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survey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is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simpler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application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with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low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degree</a:t>
                      </a:r>
                      <a:r>
                        <a:rPr sz="1200" spc="5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of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20" dirty="0">
                          <a:latin typeface="Noto Sans"/>
                          <a:cs typeface="Noto Sans"/>
                        </a:rPr>
                        <a:t>integration,</a:t>
                      </a:r>
                      <a:r>
                        <a:rPr sz="1200" spc="5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minimal</a:t>
                      </a:r>
                      <a:r>
                        <a:rPr sz="1200" spc="3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data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and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only</a:t>
                      </a:r>
                      <a:r>
                        <a:rPr sz="1200" spc="1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moderate</a:t>
                      </a:r>
                      <a:r>
                        <a:rPr sz="1200" spc="4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customisation</a:t>
                      </a:r>
                      <a:endParaRPr sz="1200">
                        <a:latin typeface="Noto Sans"/>
                        <a:cs typeface="Noto Sans"/>
                      </a:endParaRPr>
                    </a:p>
                    <a:p>
                      <a:pPr marL="378460" marR="19939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0" dirty="0">
                          <a:latin typeface="Noto Sans"/>
                          <a:cs typeface="Noto Sans"/>
                        </a:rPr>
                        <a:t>The application has some development and test environments and does not contain sensitive information </a:t>
                      </a:r>
                      <a:r>
                        <a:rPr sz="1200" spc="-25" dirty="0">
                          <a:latin typeface="Noto Sans"/>
                          <a:cs typeface="Noto Sans"/>
                        </a:rPr>
                        <a:t>making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it a low risk 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option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for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Cloud  transition.</a:t>
                      </a:r>
                      <a:endParaRPr sz="120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2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dirty="0">
                          <a:latin typeface="Noto Sans"/>
                          <a:cs typeface="Noto Sans"/>
                        </a:rPr>
                        <a:t>5</a:t>
                      </a:r>
                      <a:endParaRPr sz="1400">
                        <a:latin typeface="Noto Sans"/>
                        <a:cs typeface="Noto Sans"/>
                      </a:endParaRPr>
                    </a:p>
                  </a:txBody>
                  <a:tcPr marL="0" marR="0" marT="107950" marB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400" b="1" spc="-10" dirty="0">
                          <a:solidFill>
                            <a:srgbClr val="92D050"/>
                          </a:solidFill>
                          <a:latin typeface="Noto Sans"/>
                          <a:cs typeface="Noto Sans"/>
                        </a:rPr>
                        <a:t>SharePoint</a:t>
                      </a:r>
                      <a:endParaRPr sz="1400" b="1" dirty="0">
                        <a:solidFill>
                          <a:srgbClr val="92D050"/>
                        </a:solidFill>
                        <a:latin typeface="Noto Sans"/>
                        <a:cs typeface="Noto San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7655">
                        <a:lnSpc>
                          <a:spcPct val="100000"/>
                        </a:lnSpc>
                        <a:spcBef>
                          <a:spcPts val="31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10" dirty="0">
                          <a:latin typeface="Noto Sans"/>
                          <a:cs typeface="Noto Sans"/>
                        </a:rPr>
                        <a:t>SharePoint has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existing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SaaS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offerings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which would</a:t>
                      </a:r>
                      <a:r>
                        <a:rPr sz="1200" spc="4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accelerate its transition to Cloud.</a:t>
                      </a:r>
                      <a:endParaRPr sz="1200" dirty="0">
                        <a:latin typeface="Noto Sans"/>
                        <a:cs typeface="Noto Sans"/>
                      </a:endParaRPr>
                    </a:p>
                    <a:p>
                      <a:pPr marL="378460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200" spc="-35" dirty="0">
                          <a:latin typeface="Noto Sans"/>
                          <a:cs typeface="Noto Sans"/>
                        </a:rPr>
                        <a:t>It</a:t>
                      </a:r>
                      <a:r>
                        <a:rPr sz="120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is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somewhat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volatile,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but</a:t>
                      </a:r>
                      <a:r>
                        <a:rPr sz="1200" spc="2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does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not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have</a:t>
                      </a:r>
                      <a:r>
                        <a:rPr sz="1200" spc="1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much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in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the</a:t>
                      </a:r>
                      <a:r>
                        <a:rPr sz="1200" spc="2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ways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 of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integration</a:t>
                      </a:r>
                      <a:r>
                        <a:rPr sz="1200" spc="30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or</a:t>
                      </a:r>
                      <a:r>
                        <a:rPr sz="1200" spc="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0" dirty="0">
                          <a:latin typeface="Noto Sans"/>
                          <a:cs typeface="Noto Sans"/>
                        </a:rPr>
                        <a:t>sensitive</a:t>
                      </a:r>
                      <a:r>
                        <a:rPr sz="1200" spc="-5" dirty="0">
                          <a:latin typeface="Noto Sans"/>
                          <a:cs typeface="Noto Sans"/>
                        </a:rPr>
                        <a:t> </a:t>
                      </a:r>
                      <a:r>
                        <a:rPr sz="1200" spc="-15" dirty="0">
                          <a:latin typeface="Noto Sans"/>
                          <a:cs typeface="Noto Sans"/>
                        </a:rPr>
                        <a:t>data.</a:t>
                      </a:r>
                      <a:endParaRPr sz="1200" dirty="0">
                        <a:latin typeface="Noto Sans"/>
                        <a:cs typeface="Noto San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6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/>
          <p:cNvSpPr txBox="1">
            <a:spLocks/>
          </p:cNvSpPr>
          <p:nvPr/>
        </p:nvSpPr>
        <p:spPr bwMode="gray">
          <a:xfrm>
            <a:off x="514247" y="6456077"/>
            <a:ext cx="2776641" cy="17772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/>
              <a:buNone/>
              <a:def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798513" rtl="0" eaLnBrk="1" latinLnBrk="0" hangingPunct="1">
              <a:spcBef>
                <a:spcPts val="0"/>
              </a:spcBef>
              <a:spcAft>
                <a:spcPts val="1000"/>
              </a:spcAft>
              <a:buClrTx/>
              <a:buSzPct val="100000"/>
              <a:buFont typeface="Verdana" panose="020B0604030504040204" pitchFamily="34" charset="0"/>
              <a:buNone/>
              <a:tabLst/>
              <a:defRPr lang="en-US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0"/>
              </a:spcBef>
              <a:spcAft>
                <a:spcPts val="1000"/>
              </a:spcAft>
              <a:buFont typeface="Verdana" panose="020B060403050404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AU" sz="1000" b="1" dirty="0">
                <a:solidFill>
                  <a:srgbClr val="91DC5A"/>
                </a:solidFill>
                <a:latin typeface="Agency FB" panose="020B0503020202020204" pitchFamily="34" charset="0"/>
                <a:cs typeface="Segoe UI Semilight" panose="020B0402040204020203" pitchFamily="34" charset="0"/>
              </a:rPr>
              <a:t>Deloitte Virtual Intern</a:t>
            </a:r>
            <a:endParaRPr kumimoji="0" lang="en-AU" sz="1000" b="1" i="0" u="none" strike="noStrike" kern="1200" cap="none" spc="0" normalizeH="0" baseline="0" noProof="0" dirty="0">
              <a:ln>
                <a:noFill/>
              </a:ln>
              <a:solidFill>
                <a:srgbClr val="91DC5A"/>
              </a:solidFill>
              <a:effectLst/>
              <a:uLnTx/>
              <a:uFillTx/>
              <a:latin typeface="Agency FB" panose="020B0503020202020204" pitchFamily="34" charset="0"/>
              <a:cs typeface="Segoe UI Semilight" panose="020B04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34282B-85F9-49F2-8C52-7AADC9EE4FC1}"/>
              </a:ext>
            </a:extLst>
          </p:cNvPr>
          <p:cNvSpPr txBox="1"/>
          <p:nvPr/>
        </p:nvSpPr>
        <p:spPr>
          <a:xfrm>
            <a:off x="3506678" y="2458398"/>
            <a:ext cx="78567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gency FB" panose="020B0503020202020204" pitchFamily="34" charset="0"/>
              </a:rPr>
              <a:t>THANK YOU</a:t>
            </a:r>
          </a:p>
          <a:p>
            <a:pPr algn="r"/>
            <a:endParaRPr lang="en-US" sz="6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r"/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r"/>
            <a:endParaRPr 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algn="r"/>
            <a:r>
              <a:rPr lang="en-US" sz="3600" dirty="0">
                <a:solidFill>
                  <a:schemeClr val="bg1"/>
                </a:solidFill>
                <a:latin typeface="Agency FB" panose="020B0503020202020204" pitchFamily="34" charset="0"/>
              </a:rPr>
              <a:t>Shefali </a:t>
            </a:r>
            <a:r>
              <a:rPr lang="en-US" sz="3600" dirty="0" err="1">
                <a:solidFill>
                  <a:schemeClr val="bg1"/>
                </a:solidFill>
                <a:latin typeface="Agency FB" panose="020B0503020202020204" pitchFamily="34" charset="0"/>
              </a:rPr>
              <a:t>Gosain</a:t>
            </a:r>
            <a:endParaRPr lang="en-IN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452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86312820941863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752</Words>
  <Application>Microsoft Office PowerPoint</Application>
  <PresentationFormat>Widescreen</PresentationFormat>
  <Paragraphs>72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Agency FB</vt:lpstr>
      <vt:lpstr>Arial</vt:lpstr>
      <vt:lpstr>Calibri</vt:lpstr>
      <vt:lpstr>Chronicle Display Black</vt:lpstr>
      <vt:lpstr>Noto Sans</vt:lpstr>
      <vt:lpstr>Open Sans</vt:lpstr>
      <vt:lpstr>Segoe UI Light</vt:lpstr>
      <vt:lpstr>Times New Roman</vt:lpstr>
      <vt:lpstr>Verdana</vt:lpstr>
      <vt:lpstr>Wingdings</vt:lpstr>
      <vt:lpstr>Deloitte_4_3_Onscreen</vt:lpstr>
      <vt:lpstr>think-cell Slide</vt:lpstr>
      <vt:lpstr>Inside Sherpa – Digital Internship</vt:lpstr>
      <vt:lpstr>Cloud Readiness Assessment – Cloud Accelerators and Inhibitors</vt:lpstr>
      <vt:lpstr>Cloud Readiness Assessment – Application Prioritisation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SHEFALI GOSAIN</cp:lastModifiedBy>
  <cp:revision>28</cp:revision>
  <dcterms:created xsi:type="dcterms:W3CDTF">2019-03-31T19:26:34Z</dcterms:created>
  <dcterms:modified xsi:type="dcterms:W3CDTF">2021-09-03T12:52:20Z</dcterms:modified>
</cp:coreProperties>
</file>