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</p:sldIdLst>
  <p:sldSz cx="9144000" cy="5143500" type="screen16x9"/>
  <p:notesSz cx="6858000" cy="9144000"/>
  <p:embeddedFontLst>
    <p:embeddedFont>
      <p:font typeface="Lato" panose="020B0604020202020204" charset="0"/>
      <p:regular r:id="rId39"/>
      <p:bold r:id="rId40"/>
      <p:italic r:id="rId41"/>
      <p:boldItalic r:id="rId42"/>
    </p:embeddedFont>
    <p:embeddedFont>
      <p:font typeface="Raleway" panose="020B060402020202020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ed058ab13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ed058ab13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ed058ab13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ed058ab13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ed058ab1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ed058ab1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ed058ab13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ed058ab13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7ed058ab13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7ed058ab13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ed058ab13_0_2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7ed058ab13_0_2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7ed058ab13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7ed058ab13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ed058ab13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ed058ab13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ed058ab1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ed058ab1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7ed058ab13_0_3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7ed058ab13_0_3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ed058ab1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ed058ab1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ed058ab13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ed058ab13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7ed058ab13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7ed058ab13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7ed058ab13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7ed058ab13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ed058ab13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7ed058ab13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7f0c50315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7f0c50315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7ed058ab13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7ed058ab13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ed058ab1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7ed058ab1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ed058ab13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7ed058ab13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ed058ab13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7ed058ab13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ed058ab13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7ed058ab13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ed058ab13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ed058ab13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ed058ab13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ed058ab13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7ed058ab13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7ed058ab13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7ed058ab13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7ed058ab13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7ed058ab13_0_4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7ed058ab13_0_4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7ed058ab13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7ed058ab13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7ed058ab13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7ed058ab13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7f0c50315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7f0c50315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ed058ab1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ed058ab1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ed058ab13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ed058ab13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ed058ab1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ed058ab1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ed058ab1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ed058ab1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ed058ab13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ed058ab13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ed058ab1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ed058ab1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aCkrCOfKZIhX-_VlS01b3igf6WhbwHuI/edit?usp=sharing&amp;ouid=111360395057791388166&amp;rtpof=true&amp;sd=tru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970600"/>
            <a:ext cx="7688100" cy="8568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BANK LOAN CASE STUDY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DFAE0-3E8E-4D86-827C-9B28726B6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5807" y="3150040"/>
            <a:ext cx="7688100" cy="541200"/>
          </a:xfrm>
        </p:spPr>
        <p:txBody>
          <a:bodyPr/>
          <a:lstStyle/>
          <a:p>
            <a:r>
              <a:rPr lang="en-IN" dirty="0"/>
              <a:t>Data Analysis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727650" y="4229675"/>
            <a:ext cx="7688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Possible Outlier: 258025.5 ~ 2.5L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625" y="931000"/>
            <a:ext cx="5239151" cy="314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>
            <a:spLocks noGrp="1"/>
          </p:cNvSpPr>
          <p:nvPr>
            <p:ph type="body" idx="1"/>
          </p:nvPr>
        </p:nvSpPr>
        <p:spPr>
          <a:xfrm>
            <a:off x="781675" y="4164425"/>
            <a:ext cx="7688700" cy="5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Possible Outlier: 4050000 ~ 40L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75" y="863600"/>
            <a:ext cx="5221001" cy="313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>
            <a:spLocks noGrp="1"/>
          </p:cNvSpPr>
          <p:nvPr>
            <p:ph type="body" idx="1"/>
          </p:nvPr>
        </p:nvSpPr>
        <p:spPr>
          <a:xfrm>
            <a:off x="727650" y="4190525"/>
            <a:ext cx="76887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Outliers such as : 365243 days ~ 1000 years</a:t>
            </a:r>
            <a:endParaRPr/>
          </a:p>
        </p:txBody>
      </p:sp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50" y="897075"/>
            <a:ext cx="5186924" cy="31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MEDIAN/MODE IMPUTATION</a:t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53850"/>
            <a:ext cx="4899726" cy="2989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525" y="1853850"/>
            <a:ext cx="3787075" cy="28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350" y="1370725"/>
            <a:ext cx="8776925" cy="33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6"/>
          <p:cNvSpPr txBox="1"/>
          <p:nvPr/>
        </p:nvSpPr>
        <p:spPr>
          <a:xfrm>
            <a:off x="1122700" y="757175"/>
            <a:ext cx="4464600" cy="3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NAME_TYPE_SUITE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3775"/>
            <a:ext cx="8633325" cy="34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7"/>
          <p:cNvSpPr txBox="1"/>
          <p:nvPr/>
        </p:nvSpPr>
        <p:spPr>
          <a:xfrm>
            <a:off x="896500" y="639725"/>
            <a:ext cx="64230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OCCUPATION_TYPE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25" y="443825"/>
            <a:ext cx="5233225" cy="314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0550" y="443825"/>
            <a:ext cx="3466625" cy="2081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12" y="2682325"/>
            <a:ext cx="3895550" cy="233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8"/>
          <p:cNvSpPr txBox="1"/>
          <p:nvPr/>
        </p:nvSpPr>
        <p:spPr>
          <a:xfrm>
            <a:off x="339425" y="3851100"/>
            <a:ext cx="4073100" cy="10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Median Imputation as many outliers exist.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Imbalance</a:t>
            </a:r>
            <a:endParaRPr/>
          </a:p>
        </p:txBody>
      </p:sp>
      <p:sp>
        <p:nvSpPr>
          <p:cNvPr id="187" name="Google Shape;187;p29"/>
          <p:cNvSpPr txBox="1">
            <a:spLocks noGrp="1"/>
          </p:cNvSpPr>
          <p:nvPr>
            <p:ph type="body" idx="1"/>
          </p:nvPr>
        </p:nvSpPr>
        <p:spPr>
          <a:xfrm>
            <a:off x="729450" y="2062625"/>
            <a:ext cx="2782200" cy="22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/>
              <a:t>92%</a:t>
            </a:r>
            <a:r>
              <a:rPr lang="en" sz="1800"/>
              <a:t> of customers are re-payers of loan and just </a:t>
            </a:r>
            <a:r>
              <a:rPr lang="en" sz="1800" b="1"/>
              <a:t>8%</a:t>
            </a:r>
            <a:r>
              <a:rPr lang="en" sz="1800"/>
              <a:t> customers are defaulters.</a:t>
            </a:r>
            <a:endParaRPr sz="1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Hence, the data is imbalanced as shown in the graph.</a:t>
            </a:r>
            <a:endParaRPr sz="1800"/>
          </a:p>
        </p:txBody>
      </p:sp>
      <p:pic>
        <p:nvPicPr>
          <p:cNvPr id="188" name="Google Shape;18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625" y="1488350"/>
            <a:ext cx="5014500" cy="301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title"/>
          </p:nvPr>
        </p:nvSpPr>
        <p:spPr>
          <a:xfrm>
            <a:off x="443850" y="678975"/>
            <a:ext cx="8420100" cy="82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UNIVARIATE AND SEGMENTED UNIVARIATE ANALYSIS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548300" y="1266300"/>
            <a:ext cx="7869900" cy="3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EDUCATION </a:t>
            </a:r>
            <a:endParaRPr b="1"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914925"/>
            <a:ext cx="4546099" cy="273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0900" y="1914925"/>
            <a:ext cx="4140700" cy="273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0"/>
          <p:cNvSpPr txBox="1"/>
          <p:nvPr/>
        </p:nvSpPr>
        <p:spPr>
          <a:xfrm>
            <a:off x="326375" y="4647425"/>
            <a:ext cx="8665200" cy="4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Highest default percent of </a:t>
            </a: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79.7% 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and Lowest default percent of</a:t>
            </a: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0%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>
            <a:spLocks noGrp="1"/>
          </p:cNvSpPr>
          <p:nvPr>
            <p:ph type="body" idx="1"/>
          </p:nvPr>
        </p:nvSpPr>
        <p:spPr>
          <a:xfrm>
            <a:off x="727650" y="590650"/>
            <a:ext cx="76887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TOTAL INCOME</a:t>
            </a:r>
            <a:endParaRPr b="1"/>
          </a:p>
        </p:txBody>
      </p:sp>
      <p:pic>
        <p:nvPicPr>
          <p:cNvPr id="203" name="Google Shape;20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600" y="1235950"/>
            <a:ext cx="6253033" cy="375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141625" y="500925"/>
            <a:ext cx="4166400" cy="10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DESCRIPTION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675425" y="1413100"/>
            <a:ext cx="8019000" cy="35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44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main aim of this project is to identify patterns that indicate if a customer will have difficulty paying their installments. This information can be used to make decisions such as denying the loan, reducing the amount of loan, or lending at a higher interest rate to risky applicants. The company wants to understand the key factors behind loan default so it can make better decisions about loan approval.</a:t>
            </a:r>
            <a:endParaRPr sz="6944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944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dataset contains information about loan applications. It includes two types of scenarios:</a:t>
            </a:r>
            <a:endParaRPr sz="6944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944" b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Customers with payment difficulties:</a:t>
            </a:r>
            <a:r>
              <a:rPr lang="en" sz="6944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These are customers who had a late payment of more than X days on at least one of the first Y installments of the loan.</a:t>
            </a:r>
            <a:endParaRPr sz="6944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944" b="1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All other cases:</a:t>
            </a:r>
            <a:r>
              <a:rPr lang="en" sz="6944">
                <a:solidFill>
                  <a:srgbClr val="252525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These are cases where the payment was made on time.</a:t>
            </a:r>
            <a:endParaRPr sz="6944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252525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727650" y="512325"/>
            <a:ext cx="76887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GENDER </a:t>
            </a:r>
            <a:r>
              <a:rPr lang="en"/>
              <a:t>                                                Female-Highest default rate of</a:t>
            </a:r>
            <a:r>
              <a:rPr lang="en" b="1"/>
              <a:t> 56%  </a:t>
            </a:r>
            <a:r>
              <a:rPr lang="en"/>
              <a:t>   Male - </a:t>
            </a:r>
            <a:r>
              <a:rPr lang="en" b="1"/>
              <a:t>43%</a:t>
            </a:r>
            <a:endParaRPr b="1"/>
          </a:p>
        </p:txBody>
      </p:sp>
      <p:pic>
        <p:nvPicPr>
          <p:cNvPr id="209" name="Google Shape;2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57625"/>
            <a:ext cx="4830199" cy="38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57625"/>
            <a:ext cx="4500925" cy="38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727650" y="460100"/>
            <a:ext cx="7688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LOAN TYPE</a:t>
            </a:r>
            <a:r>
              <a:rPr lang="en"/>
              <a:t>                          Highest default rate on </a:t>
            </a:r>
            <a:r>
              <a:rPr lang="en" b="1"/>
              <a:t>Cash loans (94%)</a:t>
            </a:r>
            <a:endParaRPr b="1"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2400"/>
            <a:ext cx="4791026" cy="385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5750" y="1292400"/>
            <a:ext cx="4418250" cy="38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>
            <a:spLocks noGrp="1"/>
          </p:cNvSpPr>
          <p:nvPr>
            <p:ph type="body" idx="1"/>
          </p:nvPr>
        </p:nvSpPr>
        <p:spPr>
          <a:xfrm>
            <a:off x="727650" y="525375"/>
            <a:ext cx="76887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DAYS EMPLOYED</a:t>
            </a:r>
            <a:r>
              <a:rPr lang="en"/>
              <a:t>                         As employment years increase, default rate decreases.</a:t>
            </a:r>
            <a:endParaRPr/>
          </a:p>
        </p:txBody>
      </p:sp>
      <p:pic>
        <p:nvPicPr>
          <p:cNvPr id="223" name="Google Shape;22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025" y="1323075"/>
            <a:ext cx="6356105" cy="38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>
            <a:spLocks noGrp="1"/>
          </p:cNvSpPr>
          <p:nvPr>
            <p:ph type="body" idx="1"/>
          </p:nvPr>
        </p:nvSpPr>
        <p:spPr>
          <a:xfrm>
            <a:off x="727650" y="525375"/>
            <a:ext cx="76887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AGE  </a:t>
            </a:r>
            <a:r>
              <a:rPr lang="en"/>
              <a:t>                                As the age increases, default rate decreases.</a:t>
            </a:r>
            <a:endParaRPr/>
          </a:p>
        </p:txBody>
      </p:sp>
      <p:pic>
        <p:nvPicPr>
          <p:cNvPr id="229" name="Google Shape;22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0625" y="1131500"/>
            <a:ext cx="6356105" cy="382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>
            <a:spLocks noGrp="1"/>
          </p:cNvSpPr>
          <p:nvPr>
            <p:ph type="body" idx="1"/>
          </p:nvPr>
        </p:nvSpPr>
        <p:spPr>
          <a:xfrm>
            <a:off x="727650" y="499275"/>
            <a:ext cx="7688700" cy="59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32-42 age</a:t>
            </a:r>
            <a:r>
              <a:rPr lang="en"/>
              <a:t> range apply for maximum number of loans</a:t>
            </a:r>
            <a:endParaRPr/>
          </a:p>
        </p:txBody>
      </p:sp>
      <p:pic>
        <p:nvPicPr>
          <p:cNvPr id="235" name="Google Shape;2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50" y="1275075"/>
            <a:ext cx="8741549" cy="37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body" idx="1"/>
          </p:nvPr>
        </p:nvSpPr>
        <p:spPr>
          <a:xfrm>
            <a:off x="727650" y="434000"/>
            <a:ext cx="76887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FAMILY TYPE</a:t>
            </a:r>
            <a:r>
              <a:rPr lang="en"/>
              <a:t>                                  Married customers have highest default rate of </a:t>
            </a:r>
            <a:r>
              <a:rPr lang="en" b="1"/>
              <a:t>59.4%</a:t>
            </a:r>
            <a:endParaRPr b="1"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4625"/>
            <a:ext cx="4986850" cy="364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4925" y="1344625"/>
            <a:ext cx="4379075" cy="36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8"/>
          <p:cNvSpPr txBox="1">
            <a:spLocks noGrp="1"/>
          </p:cNvSpPr>
          <p:nvPr>
            <p:ph type="body" idx="1"/>
          </p:nvPr>
        </p:nvSpPr>
        <p:spPr>
          <a:xfrm>
            <a:off x="727650" y="525375"/>
            <a:ext cx="7688700" cy="5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OCCUPATION TYPE</a:t>
            </a:r>
            <a:endParaRPr b="1"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25" y="1314250"/>
            <a:ext cx="8263950" cy="37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50" y="731050"/>
            <a:ext cx="8302700" cy="44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9"/>
          <p:cNvSpPr txBox="1"/>
          <p:nvPr/>
        </p:nvSpPr>
        <p:spPr>
          <a:xfrm>
            <a:off x="5039075" y="1697100"/>
            <a:ext cx="3446400" cy="5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Labour class has the highest default rate of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48%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727650" y="434000"/>
            <a:ext cx="7688700" cy="6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HOUSING TYPE  </a:t>
            </a:r>
            <a:r>
              <a:rPr lang="en"/>
              <a:t>                           Customers who lived in home/apartment have highest default rate of </a:t>
            </a:r>
            <a:r>
              <a:rPr lang="en" b="1"/>
              <a:t>86%</a:t>
            </a:r>
            <a:endParaRPr b="1"/>
          </a:p>
        </p:txBody>
      </p:sp>
      <p:pic>
        <p:nvPicPr>
          <p:cNvPr id="260" name="Google Shape;26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900"/>
            <a:ext cx="4572000" cy="379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196900"/>
            <a:ext cx="4572000" cy="37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727650" y="564550"/>
            <a:ext cx="7688700" cy="4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ORGANIZATION TYPE</a:t>
            </a:r>
            <a:endParaRPr b="1"/>
          </a:p>
        </p:txBody>
      </p:sp>
      <p:pic>
        <p:nvPicPr>
          <p:cNvPr id="267" name="Google Shape;26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2975"/>
            <a:ext cx="8842200" cy="40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965000" cy="27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/>
              <a:t>In this project, Microsoft Excel 2019 is used to perform EDA and other analysis.</a:t>
            </a:r>
            <a:endParaRPr sz="18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25"/>
              <a:t>LINK:  </a:t>
            </a:r>
            <a:r>
              <a:rPr lang="en" sz="1825" u="sng">
                <a:solidFill>
                  <a:schemeClr val="hlink"/>
                </a:solidFill>
                <a:hlinkClick r:id="rId3"/>
              </a:rPr>
              <a:t>https://docs.google.com/spreadsheets/d/1aCkrCOfKZIhX-_VlS01b3igf6WhbwHuI/edit?usp=sharing&amp;ouid=111360395057791388166&amp;rtpof=true&amp;sd=true</a:t>
            </a:r>
            <a:endParaRPr sz="18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25"/>
              <a:t>Main dataset : application_data</a:t>
            </a:r>
            <a:endParaRPr sz="18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25"/>
              <a:t>Reference dataset: previous_application_data</a:t>
            </a:r>
            <a:endParaRPr sz="1825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25"/>
              <a:t>Column Information : columns_description</a:t>
            </a:r>
            <a:endParaRPr sz="1825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0125" y="1332275"/>
            <a:ext cx="7181850" cy="37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42"/>
          <p:cNvSpPr txBox="1"/>
          <p:nvPr/>
        </p:nvSpPr>
        <p:spPr>
          <a:xfrm>
            <a:off x="900775" y="678850"/>
            <a:ext cx="64098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Business Entity Type 3 have highest default rate of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25%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3"/>
          <p:cNvSpPr txBox="1">
            <a:spLocks noGrp="1"/>
          </p:cNvSpPr>
          <p:nvPr>
            <p:ph type="body" idx="1"/>
          </p:nvPr>
        </p:nvSpPr>
        <p:spPr>
          <a:xfrm>
            <a:off x="727650" y="525375"/>
            <a:ext cx="7688700" cy="54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CREDIT AMOUNT</a:t>
            </a:r>
            <a:endParaRPr b="1"/>
          </a:p>
        </p:txBody>
      </p:sp>
      <p:pic>
        <p:nvPicPr>
          <p:cNvPr id="279" name="Google Shape;2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2875"/>
            <a:ext cx="9144003" cy="36856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43"/>
          <p:cNvSpPr txBox="1"/>
          <p:nvPr/>
        </p:nvSpPr>
        <p:spPr>
          <a:xfrm>
            <a:off x="4294950" y="1932075"/>
            <a:ext cx="4608300" cy="5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Credit amount of </a:t>
            </a:r>
            <a:r>
              <a:rPr lang="en" b="1">
                <a:latin typeface="Lato"/>
                <a:ea typeface="Lato"/>
                <a:cs typeface="Lato"/>
                <a:sym typeface="Lato"/>
              </a:rPr>
              <a:t>215000-385000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: Highest default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4"/>
          <p:cNvSpPr txBox="1">
            <a:spLocks noGrp="1"/>
          </p:cNvSpPr>
          <p:nvPr>
            <p:ph type="body" idx="1"/>
          </p:nvPr>
        </p:nvSpPr>
        <p:spPr>
          <a:xfrm>
            <a:off x="727650" y="5483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CHILDREN   </a:t>
            </a:r>
            <a:r>
              <a:rPr lang="en"/>
              <a:t>               </a:t>
            </a:r>
            <a:endParaRPr b="1"/>
          </a:p>
        </p:txBody>
      </p:sp>
      <p:pic>
        <p:nvPicPr>
          <p:cNvPr id="286" name="Google Shape;28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338" y="1262000"/>
            <a:ext cx="7197324" cy="37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Google Shape;29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75" y="1409875"/>
            <a:ext cx="7819676" cy="3550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5"/>
          <p:cNvSpPr txBox="1"/>
          <p:nvPr/>
        </p:nvSpPr>
        <p:spPr>
          <a:xfrm>
            <a:off x="887700" y="678850"/>
            <a:ext cx="61878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Customers with no children have defaulted the most : </a:t>
            </a: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65%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ANALYSIS</a:t>
            </a:r>
            <a:endParaRPr/>
          </a:p>
        </p:txBody>
      </p:sp>
      <p:sp>
        <p:nvSpPr>
          <p:cNvPr id="298" name="Google Shape;298;p4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Correlation between the following variables and have been filtered for </a:t>
            </a:r>
            <a:r>
              <a:rPr lang="en" sz="1412" b="1"/>
              <a:t>defaulters</a:t>
            </a:r>
            <a:r>
              <a:rPr lang="en" sz="1412"/>
              <a:t>: </a:t>
            </a:r>
            <a:endParaRPr sz="14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AMT_CREDIT &amp; AMT_GOODS_PRICE : </a:t>
            </a:r>
            <a:r>
              <a:rPr lang="en" sz="1412" b="1"/>
              <a:t>0.982267963</a:t>
            </a:r>
            <a:endParaRPr sz="1412" b="1"/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AMT_CREDIT &amp; AMT_ANNUITY: </a:t>
            </a:r>
            <a:r>
              <a:rPr lang="en" sz="1412" b="1"/>
              <a:t>0.749665201</a:t>
            </a:r>
            <a:endParaRPr sz="1412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AMT_CREDIT &amp; AMT_INCOME_TOTAL : </a:t>
            </a:r>
            <a:r>
              <a:rPr lang="en" sz="1412" b="1"/>
              <a:t>0.015271444</a:t>
            </a:r>
            <a:endParaRPr sz="1412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AGE &amp; AMT_CREDIT : </a:t>
            </a:r>
            <a:r>
              <a:rPr lang="en" sz="1412" b="1"/>
              <a:t>0.142642738</a:t>
            </a:r>
            <a:endParaRPr sz="1412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1412"/>
              <a:t>YEARS_EMPLOYED &amp; AMT_CREDIT : </a:t>
            </a:r>
            <a:r>
              <a:rPr lang="en" sz="1412" b="1"/>
              <a:t>0.018801035</a:t>
            </a:r>
            <a:endParaRPr sz="1412" b="1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12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12"/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endParaRPr sz="1412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endParaRPr sz="812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7"/>
          <p:cNvSpPr txBox="1">
            <a:spLocks noGrp="1"/>
          </p:cNvSpPr>
          <p:nvPr>
            <p:ph type="title"/>
          </p:nvPr>
        </p:nvSpPr>
        <p:spPr>
          <a:xfrm>
            <a:off x="638075" y="4962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INSIGHTS</a:t>
            </a:r>
            <a:endParaRPr/>
          </a:p>
        </p:txBody>
      </p:sp>
      <p:sp>
        <p:nvSpPr>
          <p:cNvPr id="304" name="Google Shape;304;p47"/>
          <p:cNvSpPr txBox="1">
            <a:spLocks noGrp="1"/>
          </p:cNvSpPr>
          <p:nvPr>
            <p:ph type="body" idx="1"/>
          </p:nvPr>
        </p:nvSpPr>
        <p:spPr>
          <a:xfrm>
            <a:off x="729450" y="1279350"/>
            <a:ext cx="7688700" cy="37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 with high qualifications tend to default less as compared to those with lower secondary or secondary education.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the income of a customer increases, the chances of default decreases. Hence, the banks should consider the income of the customers while giving out loan approvals.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Female customers tend to default more as compared to male clients.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 with cash loans have defaulted more as compared to revolving loans.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the age and employment years increase, chances of default decrease. Hence, such customers can be made a priority while offering loans.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Married customers have higher tendency to default.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Labour class has the highest default rate and IT Staff has the lowest. So, the customers who work in the IT industry can be potential non-risky customers for the bank.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 living in the home/apartment have high default rate.</a:t>
            </a:r>
            <a:endParaRPr sz="1400"/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400"/>
              <a:t>Business Entity Type 3 have highest default rate. So, the banks can ask for more collateral proofs from them.</a:t>
            </a:r>
            <a:endParaRPr sz="1400"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Customers with no children tend to default more as compared to those who have children.</a:t>
            </a:r>
            <a:endParaRPr sz="1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/>
          </p:nvPr>
        </p:nvSpPr>
        <p:spPr>
          <a:xfrm>
            <a:off x="729450" y="1684050"/>
            <a:ext cx="7938900" cy="14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Firstly, glanced over the dataset-application_data and understood the columns by using the additional columns_description file.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Data Pre-processing:</a:t>
            </a:r>
            <a:r>
              <a:rPr lang="en" sz="1800"/>
              <a:t> Handling null values, outliers and feature selection.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Data Analysis:</a:t>
            </a:r>
            <a:r>
              <a:rPr lang="en" sz="1800"/>
              <a:t> Deriving insights and patterns from the analysis process.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Data Visualization: </a:t>
            </a:r>
            <a:r>
              <a:rPr lang="en" sz="1800"/>
              <a:t>Plotting appropriate graphs in order to represent the analysis.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 b="1"/>
              <a:t>Conclusion:</a:t>
            </a:r>
            <a:r>
              <a:rPr lang="en" sz="1800"/>
              <a:t> Drawing key insights and possible suggestions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ANALYSIS PROCESS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55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5"/>
              <a:t>Data Cleaning</a:t>
            </a:r>
            <a:endParaRPr sz="2155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2353025"/>
            <a:ext cx="7688700" cy="289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Examined the dataset and the column description file. Tried to understand the significance of different variables and dropped the unnecessary columns such as : OWN_CAR_AGE,APARTMENTS_AVG,etc. (Marked RED in the columns description file)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Counted the null values in each column using </a:t>
            </a:r>
            <a:r>
              <a:rPr lang="en" sz="1500" b="1"/>
              <a:t>=COUNTIF(column_range,””) </a:t>
            </a:r>
            <a:endParaRPr sz="1500" b="1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Calculated the null value percentage for each column and plotted column graph. (&lt;50%)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Dropped 3 rows of some columns which had a few nulls.</a:t>
            </a: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en" sz="1500"/>
              <a:t>Handled the null values by imputing median and mode, since many columns had outliers.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3175"/>
            <a:ext cx="8839200" cy="373539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8"/>
          <p:cNvSpPr txBox="1"/>
          <p:nvPr/>
        </p:nvSpPr>
        <p:spPr>
          <a:xfrm>
            <a:off x="391625" y="4556050"/>
            <a:ext cx="83679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Occupation type has highest number of null values: 31.308%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5223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 DETECTION</a:t>
            </a: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7650" y="4209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344" b="1"/>
              <a:t>Possible Outlier:</a:t>
            </a:r>
            <a:r>
              <a:rPr lang="en" sz="6344"/>
              <a:t> 11   </a:t>
            </a:r>
            <a:endParaRPr sz="634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6344" b="1"/>
              <a:t>Conditional Formatting Formula:</a:t>
            </a:r>
            <a:r>
              <a:rPr lang="en" sz="6344"/>
              <a:t> OR(A1&lt;lowerbound, A1&gt;upperbound)</a:t>
            </a:r>
            <a:endParaRPr sz="6344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6344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825" y="1288250"/>
            <a:ext cx="4689015" cy="284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727650" y="4281900"/>
            <a:ext cx="7688700" cy="4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Possible Outlier: 4050000 ~40L </a:t>
            </a:r>
            <a:endParaRPr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900" y="1187975"/>
            <a:ext cx="4951925" cy="297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body" idx="1"/>
          </p:nvPr>
        </p:nvSpPr>
        <p:spPr>
          <a:xfrm>
            <a:off x="727650" y="4360225"/>
            <a:ext cx="76887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Possible outliers such as : 117000000 ~ 11 Crores</a:t>
            </a:r>
            <a:endParaRPr/>
          </a:p>
        </p:txBody>
      </p:sp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3750" y="823750"/>
            <a:ext cx="5843076" cy="332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</Words>
  <Application>Microsoft Office PowerPoint</Application>
  <PresentationFormat>On-screen Show (16:9)</PresentationFormat>
  <Paragraphs>87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Lato</vt:lpstr>
      <vt:lpstr>Raleway</vt:lpstr>
      <vt:lpstr>Arial</vt:lpstr>
      <vt:lpstr>Streamline</vt:lpstr>
      <vt:lpstr>BANK LOAN CASE STUDY</vt:lpstr>
      <vt:lpstr>PROJECT DESCRIPTION</vt:lpstr>
      <vt:lpstr>TECH STACK</vt:lpstr>
      <vt:lpstr>APPROACH</vt:lpstr>
      <vt:lpstr>DATA ANALYSIS PROCESS  Data Cleaning</vt:lpstr>
      <vt:lpstr>PowerPoint Presentation</vt:lpstr>
      <vt:lpstr>OUTLIER DETECTION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MEDIAN/MODE IMPUTATION</vt:lpstr>
      <vt:lpstr>PowerPoint Presentation</vt:lpstr>
      <vt:lpstr>PowerPoint Presentation</vt:lpstr>
      <vt:lpstr>PowerPoint Presentation</vt:lpstr>
      <vt:lpstr>Data Imbalance</vt:lpstr>
      <vt:lpstr>UNIVARIATE AND SEGMENTED UNIVARIATE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CORRELATION ANALYSIS</vt:lpstr>
      <vt:lpstr>KEY INSIGHTS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LOAN CASE STUDY</dc:title>
  <cp:lastModifiedBy>Priyasha</cp:lastModifiedBy>
  <cp:revision>1</cp:revision>
  <dcterms:modified xsi:type="dcterms:W3CDTF">2024-07-15T07:42:44Z</dcterms:modified>
</cp:coreProperties>
</file>