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8a53baf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8a53baf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8a53baf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8a53baf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8a53baff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88a53baff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8d2f40735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8d2f40735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8d2f4073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88d2f4073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8d2f4073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8d2f4073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8a53baf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8a53baf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8a53baf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8a53baf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8a53baf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8a53baf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8a53baff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8a53baff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8a53baff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8a53baff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8a53baf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8a53baf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a53baff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8a53baff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8a53baff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8a53baff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K_iXRY-QZgsnkZ6vVDNeA61TEIZzGUXC/edit?usp=sharing&amp;ouid=111360395057791388166&amp;rtpof=true&amp;sd=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ABC Call Volume Trend Analysis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Shefalika Thapa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326375" y="718000"/>
            <a:ext cx="8681276" cy="4125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 Night Shift Manpower Planning</a:t>
            </a:r>
            <a:endParaRPr/>
          </a:p>
        </p:txBody>
      </p:sp>
      <p:sp>
        <p:nvSpPr>
          <p:cNvPr id="131" name="Google Shape;131;p23"/>
          <p:cNvSpPr txBox="1"/>
          <p:nvPr/>
        </p:nvSpPr>
        <p:spPr>
          <a:xfrm>
            <a:off x="311700" y="1266300"/>
            <a:ext cx="8520600" cy="10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66666"/>
                </a:solidFill>
              </a:rPr>
              <a:t>Assume that for every 100 calls that customers make between 9 am and 9 pm, they also make 30 calls at night between 9 pm and 9 am. The distribution of these 30 calls is as follows:</a:t>
            </a:r>
            <a:endParaRPr sz="1600">
              <a:solidFill>
                <a:srgbClr val="666666"/>
              </a:solidFill>
            </a:endParaRPr>
          </a:p>
        </p:txBody>
      </p:sp>
      <p:pic>
        <p:nvPicPr>
          <p:cNvPr id="132" name="Google Shape;132;p23"/>
          <p:cNvPicPr preferRelativeResize="0"/>
          <p:nvPr/>
        </p:nvPicPr>
        <p:blipFill>
          <a:blip r:embed="rId3">
            <a:alphaModFix/>
          </a:blip>
          <a:stretch>
            <a:fillRect/>
          </a:stretch>
        </p:blipFill>
        <p:spPr>
          <a:xfrm>
            <a:off x="152400" y="2297700"/>
            <a:ext cx="8839201" cy="138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4"/>
          <p:cNvPicPr preferRelativeResize="0"/>
          <p:nvPr/>
        </p:nvPicPr>
        <p:blipFill>
          <a:blip r:embed="rId3">
            <a:alphaModFix/>
          </a:blip>
          <a:stretch>
            <a:fillRect/>
          </a:stretch>
        </p:blipFill>
        <p:spPr>
          <a:xfrm>
            <a:off x="195825" y="992150"/>
            <a:ext cx="2800175" cy="3864150"/>
          </a:xfrm>
          <a:prstGeom prst="rect">
            <a:avLst/>
          </a:prstGeom>
          <a:noFill/>
          <a:ln>
            <a:noFill/>
          </a:ln>
        </p:spPr>
      </p:pic>
      <p:pic>
        <p:nvPicPr>
          <p:cNvPr id="138" name="Google Shape;138;p24"/>
          <p:cNvPicPr preferRelativeResize="0"/>
          <p:nvPr/>
        </p:nvPicPr>
        <p:blipFill>
          <a:blip r:embed="rId4">
            <a:alphaModFix/>
          </a:blip>
          <a:stretch>
            <a:fillRect/>
          </a:stretch>
        </p:blipFill>
        <p:spPr>
          <a:xfrm>
            <a:off x="3109225" y="992149"/>
            <a:ext cx="5843199" cy="386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4" name="Google Shape;144;p25"/>
          <p:cNvSpPr txBox="1"/>
          <p:nvPr>
            <p:ph idx="1" type="body"/>
          </p:nvPr>
        </p:nvSpPr>
        <p:spPr>
          <a:xfrm>
            <a:off x="311700" y="1152475"/>
            <a:ext cx="8520600" cy="3821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Highest average</a:t>
            </a:r>
            <a:r>
              <a:rPr lang="en"/>
              <a:t> of call duration is </a:t>
            </a:r>
            <a:r>
              <a:rPr b="1" lang="en"/>
              <a:t>208.31s</a:t>
            </a:r>
            <a:r>
              <a:rPr lang="en"/>
              <a:t> during the </a:t>
            </a:r>
            <a:r>
              <a:rPr b="1" lang="en"/>
              <a:t>10AM-11AM</a:t>
            </a:r>
            <a:r>
              <a:rPr lang="en"/>
              <a:t> time frame. Overall average is </a:t>
            </a:r>
            <a:r>
              <a:rPr b="1" lang="en"/>
              <a:t>201.50s</a:t>
            </a:r>
            <a:r>
              <a:rPr lang="en"/>
              <a:t>.</a:t>
            </a:r>
            <a:endParaRPr/>
          </a:p>
          <a:p>
            <a:pPr indent="-342900" lvl="0" marL="457200" rtl="0" algn="l">
              <a:spcBef>
                <a:spcPts val="0"/>
              </a:spcBef>
              <a:spcAft>
                <a:spcPts val="0"/>
              </a:spcAft>
              <a:buSzPts val="1800"/>
              <a:buChar char="●"/>
            </a:pPr>
            <a:r>
              <a:rPr lang="en"/>
              <a:t>Highest number of calls (</a:t>
            </a:r>
            <a:r>
              <a:rPr b="1" lang="en"/>
              <a:t>14,626</a:t>
            </a:r>
            <a:r>
              <a:rPr lang="en"/>
              <a:t>) are received during the time frame of </a:t>
            </a:r>
            <a:r>
              <a:rPr b="1" lang="en"/>
              <a:t>11AM to 12PM</a:t>
            </a:r>
            <a:r>
              <a:rPr lang="en"/>
              <a:t>. Also, the number of calls decrease as the day goes on.</a:t>
            </a:r>
            <a:endParaRPr/>
          </a:p>
          <a:p>
            <a:pPr indent="-342900" lvl="0" marL="457200" rtl="0" algn="l">
              <a:spcBef>
                <a:spcPts val="0"/>
              </a:spcBef>
              <a:spcAft>
                <a:spcPts val="0"/>
              </a:spcAft>
              <a:buSzPts val="1800"/>
              <a:buChar char="●"/>
            </a:pPr>
            <a:r>
              <a:rPr lang="en"/>
              <a:t>Around </a:t>
            </a:r>
            <a:r>
              <a:rPr b="1" lang="en"/>
              <a:t>40-50%</a:t>
            </a:r>
            <a:r>
              <a:rPr lang="en"/>
              <a:t> calls are abandoned during the morning hours (between </a:t>
            </a:r>
            <a:r>
              <a:rPr b="1" lang="en"/>
              <a:t>9AM-12PM</a:t>
            </a:r>
            <a:r>
              <a:rPr lang="en"/>
              <a:t>). Hence, the </a:t>
            </a:r>
            <a:r>
              <a:rPr lang="en"/>
              <a:t>company</a:t>
            </a:r>
            <a:r>
              <a:rPr lang="en"/>
              <a:t> needs to address this issue as the abandon rate is quite high during the peak hours.</a:t>
            </a:r>
            <a:endParaRPr/>
          </a:p>
          <a:p>
            <a:pPr indent="-342900" lvl="0" marL="457200" rtl="0" algn="l">
              <a:spcBef>
                <a:spcPts val="0"/>
              </a:spcBef>
              <a:spcAft>
                <a:spcPts val="0"/>
              </a:spcAft>
              <a:buSzPts val="1800"/>
              <a:buChar char="●"/>
            </a:pPr>
            <a:r>
              <a:rPr lang="en"/>
              <a:t>Consequently, while planning the manpower(day), it is observed that more agents are required for the morning slots as compared to the evening slots.</a:t>
            </a:r>
            <a:endParaRPr/>
          </a:p>
          <a:p>
            <a:pPr indent="-342900" lvl="0" marL="457200" rtl="0" algn="l">
              <a:spcBef>
                <a:spcPts val="0"/>
              </a:spcBef>
              <a:spcAft>
                <a:spcPts val="0"/>
              </a:spcAft>
              <a:buSzPts val="1800"/>
              <a:buChar char="●"/>
            </a:pPr>
            <a:r>
              <a:rPr lang="en"/>
              <a:t>Similarly, manpower planning at night requires more agents during the early night time and during early morning time. Hence, the </a:t>
            </a:r>
            <a:r>
              <a:rPr lang="en"/>
              <a:t>company</a:t>
            </a:r>
            <a:r>
              <a:rPr lang="en"/>
              <a:t> needs to plan accordingly.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0" name="Google Shape;150;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666666"/>
                </a:solidFill>
              </a:rPr>
              <a:t>This case study required some assumptions to be made and calculations to arrive at the result. This helped my logical thinking and problem solving skills.</a:t>
            </a:r>
            <a:endParaRPr>
              <a:solidFill>
                <a:srgbClr val="666666"/>
              </a:solidFill>
            </a:endParaRPr>
          </a:p>
          <a:p>
            <a:pPr indent="0" lvl="0" marL="0" rtl="0" algn="l">
              <a:spcBef>
                <a:spcPts val="1200"/>
              </a:spcBef>
              <a:spcAft>
                <a:spcPts val="1200"/>
              </a:spcAft>
              <a:buNone/>
            </a:pPr>
            <a:r>
              <a:rPr lang="en">
                <a:solidFill>
                  <a:srgbClr val="666666"/>
                </a:solidFill>
              </a:rPr>
              <a:t>Also, using Excel for pivot tables and visualizing the results to better communicate to the stakeholders enhanced the Excel skills such as pivot tables, formulas, functions, charts and graphs.</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76975"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800"/>
              <a:t>The project aim is to dive deep into the Customer Experience (CX) Analytics. The dataset includes details about the incoming calls that a business called ABC, which works in the insurance industry, has received. </a:t>
            </a:r>
            <a:endParaRPr sz="6800"/>
          </a:p>
          <a:p>
            <a:pPr indent="0" lvl="0" marL="0" rtl="0" algn="l">
              <a:spcBef>
                <a:spcPts val="1200"/>
              </a:spcBef>
              <a:spcAft>
                <a:spcPts val="0"/>
              </a:spcAft>
              <a:buNone/>
            </a:pPr>
            <a:r>
              <a:rPr lang="en" sz="6800"/>
              <a:t>A company's Customer Experience (CX) team is extremely important. They examine data and feedback from customers, draw conclusions from it, and then communicate these conclusions to the rest of the company. Among other things, this team is in charge of handling internal communications, managing customer data, managing customer journey maps, and managing customer experience programmes.</a:t>
            </a:r>
            <a:endParaRPr sz="6800"/>
          </a:p>
          <a:p>
            <a:pPr indent="0" lvl="0" marL="0" rtl="0" algn="l">
              <a:spcBef>
                <a:spcPts val="1200"/>
              </a:spcBef>
              <a:spcAft>
                <a:spcPts val="0"/>
              </a:spcAft>
              <a:buNone/>
            </a:pPr>
            <a:r>
              <a:rPr lang="en" sz="6800"/>
              <a:t>This project's main objective is analyzing inbound customer service, which entails answering incoming calls from clients both current and potential, and </a:t>
            </a:r>
            <a:r>
              <a:rPr lang="en" sz="6800"/>
              <a:t>answer</a:t>
            </a:r>
            <a:r>
              <a:rPr lang="en" sz="6800"/>
              <a:t> the questions as directed by the business tasks defined by the ABC Company.</a:t>
            </a:r>
            <a:endParaRPr sz="3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9" name="Google Shape;79;p15"/>
          <p:cNvSpPr txBox="1"/>
          <p:nvPr>
            <p:ph idx="1" type="body"/>
          </p:nvPr>
        </p:nvSpPr>
        <p:spPr>
          <a:xfrm>
            <a:off x="311700" y="1152475"/>
            <a:ext cx="8520600" cy="3756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Data Exploration: 1,17,988 Rows &amp; 13 Columns</a:t>
            </a:r>
            <a:endParaRPr sz="2000"/>
          </a:p>
          <a:p>
            <a:pPr indent="-355600" lvl="0" marL="457200" rtl="0" algn="l">
              <a:spcBef>
                <a:spcPts val="0"/>
              </a:spcBef>
              <a:spcAft>
                <a:spcPts val="0"/>
              </a:spcAft>
              <a:buSzPts val="2000"/>
              <a:buChar char="●"/>
            </a:pPr>
            <a:r>
              <a:rPr lang="en" sz="2000"/>
              <a:t>Found null values in the column Agent_Name and Agent_ID</a:t>
            </a:r>
            <a:endParaRPr sz="2000"/>
          </a:p>
          <a:p>
            <a:pPr indent="-355600" lvl="0" marL="457200" rtl="0" algn="l">
              <a:spcBef>
                <a:spcPts val="0"/>
              </a:spcBef>
              <a:spcAft>
                <a:spcPts val="0"/>
              </a:spcAft>
              <a:buSzPts val="2000"/>
              <a:buChar char="●"/>
            </a:pPr>
            <a:r>
              <a:rPr lang="en" sz="2000"/>
              <a:t>Imputed “Abandoned” in the blank cells (34198) as these calls have been abandoned.</a:t>
            </a:r>
            <a:endParaRPr sz="2000"/>
          </a:p>
          <a:p>
            <a:pPr indent="-355600" lvl="0" marL="457200" rtl="0" algn="l">
              <a:spcBef>
                <a:spcPts val="0"/>
              </a:spcBef>
              <a:spcAft>
                <a:spcPts val="0"/>
              </a:spcAft>
              <a:buSzPts val="2000"/>
              <a:buChar char="●"/>
            </a:pPr>
            <a:r>
              <a:rPr lang="en" sz="2000"/>
              <a:t>Wrapped_By column had 47877 null values and mode was imputed which came out to be “Agent”.</a:t>
            </a:r>
            <a:endParaRPr sz="2000"/>
          </a:p>
          <a:p>
            <a:pPr indent="-355600" lvl="0" marL="457200" rtl="0" algn="l">
              <a:spcBef>
                <a:spcPts val="0"/>
              </a:spcBef>
              <a:spcAft>
                <a:spcPts val="0"/>
              </a:spcAft>
              <a:buSzPts val="2000"/>
              <a:buChar char="●"/>
            </a:pPr>
            <a:r>
              <a:rPr lang="en" sz="2000"/>
              <a:t>The dataset has data related to inbound calls and consists of 23 days worth of data.</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 USED</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Microsoft Excel 2019 is used to perform the analysis.</a:t>
            </a:r>
            <a:endParaRPr/>
          </a:p>
          <a:p>
            <a:pPr indent="-342900" lvl="0" marL="457200" rtl="0" algn="l">
              <a:spcBef>
                <a:spcPts val="0"/>
              </a:spcBef>
              <a:spcAft>
                <a:spcPts val="0"/>
              </a:spcAft>
              <a:buSzPts val="1800"/>
              <a:buChar char="●"/>
            </a:pPr>
            <a:r>
              <a:rPr lang="en"/>
              <a:t>The dataset is not huge, </a:t>
            </a:r>
            <a:r>
              <a:rPr lang="en"/>
              <a:t>hence</a:t>
            </a:r>
            <a:r>
              <a:rPr lang="en"/>
              <a:t> can be easily analyzed using Excel.</a:t>
            </a:r>
            <a:endParaRPr/>
          </a:p>
          <a:p>
            <a:pPr indent="-342900" lvl="0" marL="457200" rtl="0" algn="l">
              <a:spcBef>
                <a:spcPts val="0"/>
              </a:spcBef>
              <a:spcAft>
                <a:spcPts val="0"/>
              </a:spcAft>
              <a:buSzPts val="1800"/>
              <a:buChar char="●"/>
            </a:pPr>
            <a:r>
              <a:rPr lang="en"/>
              <a:t>Excel</a:t>
            </a:r>
            <a:r>
              <a:rPr lang="en"/>
              <a:t> has many built in functionalities to perform calculations, build pivot tables and visualize the data in the form of charts.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Excel file link: </a:t>
            </a:r>
            <a:r>
              <a:rPr lang="en" u="sng">
                <a:solidFill>
                  <a:schemeClr val="hlink"/>
                </a:solidFill>
                <a:hlinkClick r:id="rId3"/>
              </a:rPr>
              <a:t>https://docs.google.com/spreadsheets/d/1K_iXRY-QZgsnkZ6vVDNeA61TEIZzGUXC/edit?usp=sharing&amp;ouid=111360395057791388166&amp;rtpof=true&amp;sd=true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 Average Call Duration</a:t>
            </a:r>
            <a:endParaRPr/>
          </a:p>
        </p:txBody>
      </p:sp>
      <p:sp>
        <p:nvSpPr>
          <p:cNvPr id="91" name="Google Shape;91;p17"/>
          <p:cNvSpPr txBox="1"/>
          <p:nvPr>
            <p:ph idx="1" type="body"/>
          </p:nvPr>
        </p:nvSpPr>
        <p:spPr>
          <a:xfrm>
            <a:off x="152400" y="915000"/>
            <a:ext cx="8679900" cy="1014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666666"/>
                </a:solidFill>
                <a:highlight>
                  <a:srgbClr val="FFFFFF"/>
                </a:highlight>
              </a:rPr>
              <a:t>Determine the average duration of all incoming calls received by agents </a:t>
            </a:r>
            <a:r>
              <a:rPr lang="en" sz="1400">
                <a:solidFill>
                  <a:srgbClr val="666666"/>
                </a:solidFill>
                <a:highlight>
                  <a:srgbClr val="FFFFFF"/>
                </a:highlight>
              </a:rPr>
              <a:t>for each time bucket.</a:t>
            </a:r>
            <a:endParaRPr sz="1400">
              <a:solidFill>
                <a:srgbClr val="666666"/>
              </a:solidFill>
              <a:highlight>
                <a:srgbClr val="FFFFFF"/>
              </a:highlight>
            </a:endParaRPr>
          </a:p>
          <a:p>
            <a:pPr indent="0" lvl="0" marL="0" rtl="0" algn="l">
              <a:lnSpc>
                <a:spcPct val="100000"/>
              </a:lnSpc>
              <a:spcBef>
                <a:spcPts val="1200"/>
              </a:spcBef>
              <a:spcAft>
                <a:spcPts val="0"/>
              </a:spcAft>
              <a:buNone/>
            </a:pPr>
            <a:r>
              <a:rPr lang="en" sz="1400">
                <a:solidFill>
                  <a:srgbClr val="666666"/>
                </a:solidFill>
                <a:highlight>
                  <a:srgbClr val="FFFFFF"/>
                </a:highlight>
              </a:rPr>
              <a:t>Overall Average Duration of Calls:</a:t>
            </a:r>
            <a:r>
              <a:rPr b="1" lang="en" sz="1400">
                <a:solidFill>
                  <a:srgbClr val="666666"/>
                </a:solidFill>
                <a:highlight>
                  <a:srgbClr val="FFFFFF"/>
                </a:highlight>
              </a:rPr>
              <a:t> 201.50s</a:t>
            </a:r>
            <a:endParaRPr b="1" sz="1400">
              <a:solidFill>
                <a:srgbClr val="666666"/>
              </a:solidFill>
              <a:highlight>
                <a:srgbClr val="FFFFFF"/>
              </a:highlight>
            </a:endParaRPr>
          </a:p>
          <a:p>
            <a:pPr indent="0" lvl="0" marL="0" rtl="0" algn="l">
              <a:spcBef>
                <a:spcPts val="1200"/>
              </a:spcBef>
              <a:spcAft>
                <a:spcPts val="1200"/>
              </a:spcAft>
              <a:buNone/>
            </a:pPr>
            <a:r>
              <a:t/>
            </a:r>
            <a:endParaRPr sz="1400">
              <a:solidFill>
                <a:srgbClr val="666666"/>
              </a:solidFill>
              <a:highlight>
                <a:srgbClr val="FFFFFF"/>
              </a:highlight>
            </a:endParaRPr>
          </a:p>
        </p:txBody>
      </p:sp>
      <p:pic>
        <p:nvPicPr>
          <p:cNvPr id="92" name="Google Shape;92;p17"/>
          <p:cNvPicPr preferRelativeResize="0"/>
          <p:nvPr/>
        </p:nvPicPr>
        <p:blipFill>
          <a:blip r:embed="rId3">
            <a:alphaModFix/>
          </a:blip>
          <a:stretch>
            <a:fillRect/>
          </a:stretch>
        </p:blipFill>
        <p:spPr>
          <a:xfrm>
            <a:off x="3355025" y="1929600"/>
            <a:ext cx="5574300" cy="2909100"/>
          </a:xfrm>
          <a:prstGeom prst="rect">
            <a:avLst/>
          </a:prstGeom>
          <a:noFill/>
          <a:ln>
            <a:noFill/>
          </a:ln>
        </p:spPr>
      </p:pic>
      <p:pic>
        <p:nvPicPr>
          <p:cNvPr id="93" name="Google Shape;93;p17"/>
          <p:cNvPicPr preferRelativeResize="0"/>
          <p:nvPr/>
        </p:nvPicPr>
        <p:blipFill>
          <a:blip r:embed="rId4">
            <a:alphaModFix/>
          </a:blip>
          <a:stretch>
            <a:fillRect/>
          </a:stretch>
        </p:blipFill>
        <p:spPr>
          <a:xfrm>
            <a:off x="152400" y="1929600"/>
            <a:ext cx="3059025" cy="278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 Call Volume Analysis</a:t>
            </a:r>
            <a:endParaRPr/>
          </a:p>
        </p:txBody>
      </p:sp>
      <p:sp>
        <p:nvSpPr>
          <p:cNvPr id="99" name="Google Shape;99;p18"/>
          <p:cNvSpPr txBox="1"/>
          <p:nvPr>
            <p:ph idx="1" type="body"/>
          </p:nvPr>
        </p:nvSpPr>
        <p:spPr>
          <a:xfrm>
            <a:off x="311700" y="926875"/>
            <a:ext cx="8679900" cy="7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666666"/>
                </a:solidFill>
              </a:rPr>
              <a:t>Visualize the total number of calls received for each time bucket.</a:t>
            </a:r>
            <a:endParaRPr sz="1400">
              <a:solidFill>
                <a:srgbClr val="666666"/>
              </a:solidFill>
            </a:endParaRPr>
          </a:p>
          <a:p>
            <a:pPr indent="0" lvl="0" marL="0" rtl="0" algn="l">
              <a:spcBef>
                <a:spcPts val="1200"/>
              </a:spcBef>
              <a:spcAft>
                <a:spcPts val="1200"/>
              </a:spcAft>
              <a:buNone/>
            </a:pPr>
            <a:r>
              <a:rPr b="1" lang="en" sz="1400">
                <a:solidFill>
                  <a:srgbClr val="666666"/>
                </a:solidFill>
              </a:rPr>
              <a:t>11am-12pm</a:t>
            </a:r>
            <a:r>
              <a:rPr lang="en" sz="1400">
                <a:solidFill>
                  <a:srgbClr val="666666"/>
                </a:solidFill>
              </a:rPr>
              <a:t> time frame has the highest no. of calls.</a:t>
            </a:r>
            <a:endParaRPr sz="1400">
              <a:solidFill>
                <a:srgbClr val="666666"/>
              </a:solidFill>
            </a:endParaRPr>
          </a:p>
        </p:txBody>
      </p:sp>
      <p:pic>
        <p:nvPicPr>
          <p:cNvPr id="100" name="Google Shape;100;p18"/>
          <p:cNvPicPr preferRelativeResize="0"/>
          <p:nvPr/>
        </p:nvPicPr>
        <p:blipFill>
          <a:blip r:embed="rId3">
            <a:alphaModFix/>
          </a:blip>
          <a:stretch>
            <a:fillRect/>
          </a:stretch>
        </p:blipFill>
        <p:spPr>
          <a:xfrm>
            <a:off x="152400" y="1877575"/>
            <a:ext cx="2781300" cy="2965675"/>
          </a:xfrm>
          <a:prstGeom prst="rect">
            <a:avLst/>
          </a:prstGeom>
          <a:noFill/>
          <a:ln>
            <a:noFill/>
          </a:ln>
        </p:spPr>
      </p:pic>
      <p:pic>
        <p:nvPicPr>
          <p:cNvPr id="101" name="Google Shape;101;p18"/>
          <p:cNvPicPr preferRelativeResize="0"/>
          <p:nvPr/>
        </p:nvPicPr>
        <p:blipFill>
          <a:blip r:embed="rId4">
            <a:alphaModFix/>
          </a:blip>
          <a:stretch>
            <a:fillRect/>
          </a:stretch>
        </p:blipFill>
        <p:spPr>
          <a:xfrm>
            <a:off x="3086100" y="1877575"/>
            <a:ext cx="5905501" cy="296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 : Manpower Planning</a:t>
            </a:r>
            <a:endParaRPr/>
          </a:p>
        </p:txBody>
      </p:sp>
      <p:sp>
        <p:nvSpPr>
          <p:cNvPr id="107" name="Google Shape;107;p19"/>
          <p:cNvSpPr txBox="1"/>
          <p:nvPr>
            <p:ph idx="1" type="body"/>
          </p:nvPr>
        </p:nvSpPr>
        <p:spPr>
          <a:xfrm>
            <a:off x="311700" y="1152475"/>
            <a:ext cx="8520600" cy="3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66666"/>
                </a:solidFill>
              </a:rPr>
              <a:t>The current rate of abandoned calls is approximately 30%. Propose a plan for manpower allocation during each time bucket (from 9 am to 9 pm) to reduce the abandon rate to 10%. </a:t>
            </a:r>
            <a:endParaRPr sz="1600">
              <a:solidFill>
                <a:srgbClr val="666666"/>
              </a:solidFill>
            </a:endParaRPr>
          </a:p>
          <a:p>
            <a:pPr indent="0" lvl="0" marL="0" rtl="0" algn="l">
              <a:spcBef>
                <a:spcPts val="1200"/>
              </a:spcBef>
              <a:spcAft>
                <a:spcPts val="0"/>
              </a:spcAft>
              <a:buNone/>
            </a:pPr>
            <a:r>
              <a:t/>
            </a:r>
            <a:endParaRPr sz="1600">
              <a:solidFill>
                <a:srgbClr val="666666"/>
              </a:solidFill>
            </a:endParaRPr>
          </a:p>
          <a:p>
            <a:pPr indent="0" lvl="0" marL="0" rtl="0" algn="l">
              <a:spcBef>
                <a:spcPts val="1200"/>
              </a:spcBef>
              <a:spcAft>
                <a:spcPts val="1200"/>
              </a:spcAft>
              <a:buNone/>
            </a:pPr>
            <a:r>
              <a:rPr b="1" lang="en" sz="1600">
                <a:solidFill>
                  <a:srgbClr val="666666"/>
                </a:solidFill>
              </a:rPr>
              <a:t>Assumptions: </a:t>
            </a:r>
            <a:r>
              <a:rPr lang="en" sz="1600">
                <a:solidFill>
                  <a:srgbClr val="666666"/>
                </a:solidFill>
              </a:rPr>
              <a:t>An agent works for 6 days a week. On average, each agent takes 4 unplanned leaves per month; An agent's total working hours are 9 hours, out of which 1.5 hours are spent on lunch and snacks in the office. On average, an agent spends 60% of their total actual working hours (i.e., 60% of 7.5 hours) on calls with customers/users. The total number of days in a month is 30.</a:t>
            </a:r>
            <a:endParaRPr sz="16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Abandoned Calls Percentage in each Time Bucket</a:t>
            </a:r>
            <a:endParaRPr/>
          </a:p>
        </p:txBody>
      </p:sp>
      <p:pic>
        <p:nvPicPr>
          <p:cNvPr id="113" name="Google Shape;113;p20"/>
          <p:cNvPicPr preferRelativeResize="0"/>
          <p:nvPr/>
        </p:nvPicPr>
        <p:blipFill>
          <a:blip r:embed="rId3">
            <a:alphaModFix/>
          </a:blip>
          <a:stretch>
            <a:fillRect/>
          </a:stretch>
        </p:blipFill>
        <p:spPr>
          <a:xfrm>
            <a:off x="378575" y="1170125"/>
            <a:ext cx="829442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Calculations Based on Given Information and Assumption</a:t>
            </a:r>
            <a:endParaRPr/>
          </a:p>
        </p:txBody>
      </p:sp>
      <p:pic>
        <p:nvPicPr>
          <p:cNvPr id="119" name="Google Shape;119;p21"/>
          <p:cNvPicPr preferRelativeResize="0"/>
          <p:nvPr/>
        </p:nvPicPr>
        <p:blipFill>
          <a:blip r:embed="rId3">
            <a:alphaModFix/>
          </a:blip>
          <a:stretch>
            <a:fillRect/>
          </a:stretch>
        </p:blipFill>
        <p:spPr>
          <a:xfrm>
            <a:off x="311700" y="1553500"/>
            <a:ext cx="3787425" cy="3120025"/>
          </a:xfrm>
          <a:prstGeom prst="rect">
            <a:avLst/>
          </a:prstGeom>
          <a:noFill/>
          <a:ln>
            <a:noFill/>
          </a:ln>
        </p:spPr>
      </p:pic>
      <p:pic>
        <p:nvPicPr>
          <p:cNvPr id="120" name="Google Shape;120;p21"/>
          <p:cNvPicPr preferRelativeResize="0"/>
          <p:nvPr/>
        </p:nvPicPr>
        <p:blipFill>
          <a:blip r:embed="rId4">
            <a:alphaModFix/>
          </a:blip>
          <a:stretch>
            <a:fillRect/>
          </a:stretch>
        </p:blipFill>
        <p:spPr>
          <a:xfrm>
            <a:off x="4216625" y="1553500"/>
            <a:ext cx="4856301" cy="312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