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
      <p:font typeface="Maven Pro"/>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973e61ac9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973e61ac9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973e61ac9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7973e61ac9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973e61ac9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973e61ac9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973e61ac9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973e61ac9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973e61ac9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973e61ac9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7973e61ac9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7973e61ac9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973e61ac9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973e61ac9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973e61ac9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7973e61ac9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7973e61ac9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7973e61ac9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ef527c94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ef527c94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ef527c94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ef527c94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09cae53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09cae53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409cae530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409cae530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409cae53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409cae53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40ad94338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40ad94338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7973e61ac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7973e61ac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7973e61ac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7973e61ac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64i2kElLgecebpvvqT8plJRyfKX4bKKu/edit?usp=sharing&amp;ouid=111360395057791388166&amp;rtpof=true&amp;sd=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110000"/>
              <a:buFont typeface="Arial"/>
              <a:buNone/>
            </a:pPr>
            <a:r>
              <a:t/>
            </a:r>
            <a:endParaRPr b="1" sz="1000">
              <a:solidFill>
                <a:srgbClr val="3C4858"/>
              </a:solidFill>
              <a:highlight>
                <a:srgbClr val="FFFFFF"/>
              </a:highlight>
            </a:endParaRPr>
          </a:p>
          <a:p>
            <a:pPr indent="0" lvl="0" marL="0" rtl="0" algn="l">
              <a:lnSpc>
                <a:spcPct val="130000"/>
              </a:lnSpc>
              <a:spcBef>
                <a:spcPts val="200"/>
              </a:spcBef>
              <a:spcAft>
                <a:spcPts val="0"/>
              </a:spcAft>
              <a:buNone/>
            </a:pPr>
            <a:r>
              <a:rPr b="1" lang="en" sz="5000">
                <a:solidFill>
                  <a:srgbClr val="3C4858"/>
                </a:solidFill>
                <a:highlight>
                  <a:srgbClr val="FFFFFF"/>
                </a:highlight>
              </a:rPr>
              <a:t>IMD</a:t>
            </a:r>
            <a:r>
              <a:rPr lang="en" sz="5000">
                <a:solidFill>
                  <a:srgbClr val="3C4858"/>
                </a:solidFill>
                <a:highlight>
                  <a:srgbClr val="FFFFFF"/>
                </a:highlight>
              </a:rPr>
              <a:t>b</a:t>
            </a:r>
            <a:r>
              <a:rPr b="1" lang="en" sz="5000">
                <a:solidFill>
                  <a:srgbClr val="3C4858"/>
                </a:solidFill>
                <a:highlight>
                  <a:srgbClr val="FFFFFF"/>
                </a:highlight>
              </a:rPr>
              <a:t> Movie Analysis</a:t>
            </a:r>
            <a:endParaRPr b="1" sz="5000">
              <a:solidFill>
                <a:srgbClr val="3C4858"/>
              </a:solidFill>
              <a:highlight>
                <a:srgbClr val="FFFFFF"/>
              </a:highlight>
            </a:endParaRPr>
          </a:p>
          <a:p>
            <a:pPr indent="0" lvl="0" marL="0" rtl="0" algn="l">
              <a:lnSpc>
                <a:spcPct val="130000"/>
              </a:lnSpc>
              <a:spcBef>
                <a:spcPts val="200"/>
              </a:spcBef>
              <a:spcAft>
                <a:spcPts val="200"/>
              </a:spcAft>
              <a:buNone/>
            </a:pPr>
            <a:r>
              <a:t/>
            </a:r>
            <a:endParaRPr b="1" sz="1000">
              <a:solidFill>
                <a:srgbClr val="3C4858"/>
              </a:solidFill>
              <a:highlight>
                <a:srgbClr val="FFFFFF"/>
              </a:highlight>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300"/>
              <a:t>Data Analysis by: Shefalika Thapa</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2"/>
          <p:cNvSpPr txBox="1"/>
          <p:nvPr>
            <p:ph type="title"/>
          </p:nvPr>
        </p:nvSpPr>
        <p:spPr>
          <a:xfrm>
            <a:off x="311700" y="183925"/>
            <a:ext cx="8520600" cy="481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329" name="Google Shape;329;p22"/>
          <p:cNvSpPr txBox="1"/>
          <p:nvPr>
            <p:ph idx="1" type="body"/>
          </p:nvPr>
        </p:nvSpPr>
        <p:spPr>
          <a:xfrm>
            <a:off x="311700" y="665725"/>
            <a:ext cx="8520600" cy="4099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Average duration of the movies is : </a:t>
            </a:r>
            <a:r>
              <a:rPr b="1" lang="en" sz="1700"/>
              <a:t>109.80 minutes ~ 1h 50 min</a:t>
            </a:r>
            <a:endParaRPr b="1" sz="1700"/>
          </a:p>
          <a:p>
            <a:pPr indent="-336550" lvl="0" marL="457200" rtl="0" algn="l">
              <a:spcBef>
                <a:spcPts val="0"/>
              </a:spcBef>
              <a:spcAft>
                <a:spcPts val="0"/>
              </a:spcAft>
              <a:buSzPts val="1700"/>
              <a:buChar char="●"/>
            </a:pPr>
            <a:r>
              <a:rPr lang="en" sz="1700"/>
              <a:t>Standard deviation is </a:t>
            </a:r>
            <a:r>
              <a:rPr b="1" lang="en" sz="1700"/>
              <a:t>22.7</a:t>
            </a:r>
            <a:r>
              <a:rPr lang="en" sz="1700"/>
              <a:t> </a:t>
            </a:r>
            <a:r>
              <a:rPr lang="en" sz="1700"/>
              <a:t>which</a:t>
            </a:r>
            <a:r>
              <a:rPr lang="en" sz="1700"/>
              <a:t> is really high and shows that the data points are widely dispersed.</a:t>
            </a:r>
            <a:endParaRPr sz="1700"/>
          </a:p>
          <a:p>
            <a:pPr indent="-336550" lvl="0" marL="457200" rtl="0" algn="l">
              <a:spcBef>
                <a:spcPts val="0"/>
              </a:spcBef>
              <a:spcAft>
                <a:spcPts val="0"/>
              </a:spcAft>
              <a:buSzPts val="1700"/>
              <a:buChar char="●"/>
            </a:pPr>
            <a:r>
              <a:rPr lang="en" sz="1700"/>
              <a:t>A correlation coefficient of </a:t>
            </a:r>
            <a:r>
              <a:rPr b="1" lang="en" sz="1700"/>
              <a:t>0.36</a:t>
            </a:r>
            <a:r>
              <a:rPr lang="en" sz="1700"/>
              <a:t> suggests that there is some positive association between movie duration and IMDb scores, but it's not a very strong relationship. This means that, on average, movies with longer durations tend to have slightly higher IMDb scores, but the relationship is not strong enough to predict IMDb scores solely based on movie duration. Other factors could also be influencing the IMDb scores.</a:t>
            </a:r>
            <a:endParaRPr sz="1700"/>
          </a:p>
          <a:p>
            <a:pPr indent="-336550" lvl="0" marL="457200" rtl="0" algn="l">
              <a:spcBef>
                <a:spcPts val="0"/>
              </a:spcBef>
              <a:spcAft>
                <a:spcPts val="0"/>
              </a:spcAft>
              <a:buSzPts val="1700"/>
              <a:buChar char="●"/>
            </a:pPr>
            <a:r>
              <a:rPr lang="en" sz="1700"/>
              <a:t>Covariance is a statistical measure that indicates how two variables change together. In this case, a covariance of </a:t>
            </a:r>
            <a:r>
              <a:rPr b="1" lang="en" sz="1700"/>
              <a:t>8.69 </a:t>
            </a:r>
            <a:r>
              <a:rPr lang="en" sz="1700"/>
              <a:t>between movie duration and IMDb scores suggests a positive relationship between the two variables, indicating that they tend to increase or decrease together.</a:t>
            </a:r>
            <a:endParaRPr sz="1700"/>
          </a:p>
          <a:p>
            <a:pPr indent="-336550" lvl="0" marL="457200" rtl="0" algn="l">
              <a:spcBef>
                <a:spcPts val="0"/>
              </a:spcBef>
              <a:spcAft>
                <a:spcPts val="0"/>
              </a:spcAft>
              <a:buSzPts val="1700"/>
              <a:buChar char="●"/>
            </a:pPr>
            <a:r>
              <a:rPr lang="en" sz="1700"/>
              <a:t>Trendline shows a </a:t>
            </a:r>
            <a:r>
              <a:rPr b="1" lang="en" sz="1700"/>
              <a:t>fairly positive linear</a:t>
            </a:r>
            <a:r>
              <a:rPr lang="en" sz="1700"/>
              <a:t> relationship between the two variables.</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idx="1" type="body"/>
          </p:nvPr>
        </p:nvSpPr>
        <p:spPr>
          <a:xfrm>
            <a:off x="311700" y="443850"/>
            <a:ext cx="8520600" cy="41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t>OUTLIER DETECTION</a:t>
            </a:r>
            <a:endParaRPr b="1" sz="2000"/>
          </a:p>
          <a:p>
            <a:pPr indent="0" lvl="0" marL="0" rtl="0" algn="l">
              <a:spcBef>
                <a:spcPts val="1200"/>
              </a:spcBef>
              <a:spcAft>
                <a:spcPts val="0"/>
              </a:spcAft>
              <a:buNone/>
            </a:pPr>
            <a:r>
              <a:rPr lang="en" sz="2000"/>
              <a:t>It can be seen in the scatter plot that there are many outliers. The same can be confirmed using MAX and MIN functions.</a:t>
            </a:r>
            <a:endParaRPr sz="2000"/>
          </a:p>
          <a:p>
            <a:pPr indent="0" lvl="0" marL="0" rtl="0" algn="l">
              <a:spcBef>
                <a:spcPts val="1200"/>
              </a:spcBef>
              <a:spcAft>
                <a:spcPts val="0"/>
              </a:spcAft>
              <a:buNone/>
            </a:pPr>
            <a:r>
              <a:rPr lang="en" sz="2000"/>
              <a:t>MAX movie duration is </a:t>
            </a:r>
            <a:r>
              <a:rPr b="1" lang="en" sz="2000"/>
              <a:t>330 min</a:t>
            </a:r>
            <a:r>
              <a:rPr lang="en" sz="2000"/>
              <a:t> which is approximately </a:t>
            </a:r>
            <a:r>
              <a:rPr b="1" lang="en" sz="2000"/>
              <a:t>5 h 30 min</a:t>
            </a:r>
            <a:r>
              <a:rPr lang="en" sz="2000"/>
              <a:t>. This is not possible as it deviates from the normal movie duration range.</a:t>
            </a:r>
            <a:endParaRPr sz="2000"/>
          </a:p>
          <a:p>
            <a:pPr indent="0" lvl="0" marL="0" rtl="0" algn="l">
              <a:spcBef>
                <a:spcPts val="1200"/>
              </a:spcBef>
              <a:spcAft>
                <a:spcPts val="0"/>
              </a:spcAft>
              <a:buNone/>
            </a:pPr>
            <a:r>
              <a:rPr lang="en" sz="2000"/>
              <a:t>Similarly, MIN movie duration is </a:t>
            </a:r>
            <a:r>
              <a:rPr b="1" lang="en" sz="2000"/>
              <a:t>34 min</a:t>
            </a:r>
            <a:r>
              <a:rPr lang="en" sz="2000"/>
              <a:t>. This could be an outlier or there can be a possibility that this is a short movie.</a:t>
            </a:r>
            <a:endParaRPr sz="2000"/>
          </a:p>
          <a:p>
            <a:pPr indent="0" lvl="0" marL="0" rtl="0" algn="l">
              <a:spcBef>
                <a:spcPts val="1200"/>
              </a:spcBef>
              <a:spcAft>
                <a:spcPts val="1200"/>
              </a:spcAft>
              <a:buNone/>
            </a:pPr>
            <a:r>
              <a:rPr lang="en" sz="2000"/>
              <a:t>Accordingly, after discussing with the team, we can take a call </a:t>
            </a:r>
            <a:r>
              <a:rPr lang="en" sz="2000"/>
              <a:t>regarding</a:t>
            </a:r>
            <a:r>
              <a:rPr lang="en" sz="2000"/>
              <a:t> these data points.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4"/>
          <p:cNvSpPr txBox="1"/>
          <p:nvPr>
            <p:ph idx="1" type="body"/>
          </p:nvPr>
        </p:nvSpPr>
        <p:spPr>
          <a:xfrm>
            <a:off x="311700" y="65275"/>
            <a:ext cx="8520600" cy="497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t>Language Analysis:</a:t>
            </a:r>
            <a:r>
              <a:rPr lang="en" sz="1700"/>
              <a:t> Examine the distribution of movies based on their language.</a:t>
            </a:r>
            <a:endParaRPr sz="1700"/>
          </a:p>
          <a:p>
            <a:pPr indent="0" lvl="0" marL="0" rtl="0" algn="l">
              <a:spcBef>
                <a:spcPts val="1200"/>
              </a:spcBef>
              <a:spcAft>
                <a:spcPts val="0"/>
              </a:spcAft>
              <a:buNone/>
            </a:pPr>
            <a:r>
              <a:rPr b="1" lang="en" sz="1700"/>
              <a:t>Task:</a:t>
            </a:r>
            <a:r>
              <a:rPr lang="en" sz="1700"/>
              <a:t> Determine the most common languages used in movies and analyze their impact on the IMDB score using descriptive statistics.</a:t>
            </a:r>
            <a:endParaRPr sz="1700"/>
          </a:p>
          <a:p>
            <a:pPr indent="0" lvl="0" marL="0" rtl="0" algn="l">
              <a:spcBef>
                <a:spcPts val="1200"/>
              </a:spcBef>
              <a:spcAft>
                <a:spcPts val="1200"/>
              </a:spcAft>
              <a:buNone/>
            </a:pPr>
            <a:r>
              <a:t/>
            </a:r>
            <a:endParaRPr/>
          </a:p>
        </p:txBody>
      </p:sp>
      <p:pic>
        <p:nvPicPr>
          <p:cNvPr id="340" name="Google Shape;340;p24"/>
          <p:cNvPicPr preferRelativeResize="0"/>
          <p:nvPr/>
        </p:nvPicPr>
        <p:blipFill>
          <a:blip r:embed="rId3">
            <a:alphaModFix/>
          </a:blip>
          <a:stretch>
            <a:fillRect/>
          </a:stretch>
        </p:blipFill>
        <p:spPr>
          <a:xfrm>
            <a:off x="2394925" y="1276100"/>
            <a:ext cx="3086099" cy="376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46" name="Google Shape;346;p25"/>
          <p:cNvSpPr txBox="1"/>
          <p:nvPr>
            <p:ph idx="1" type="body"/>
          </p:nvPr>
        </p:nvSpPr>
        <p:spPr>
          <a:xfrm>
            <a:off x="1303800" y="1240175"/>
            <a:ext cx="7030500" cy="3590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Majority of the movies are made in </a:t>
            </a:r>
            <a:r>
              <a:rPr b="1" lang="en" sz="1700"/>
              <a:t>English</a:t>
            </a:r>
            <a:r>
              <a:rPr lang="en" sz="1700"/>
              <a:t> language (Count-</a:t>
            </a:r>
            <a:r>
              <a:rPr b="1" lang="en" sz="1700"/>
              <a:t>3606</a:t>
            </a:r>
            <a:r>
              <a:rPr lang="en" sz="1700"/>
              <a:t>) and the average IMDb score is </a:t>
            </a:r>
            <a:r>
              <a:rPr b="1" lang="en" sz="1700"/>
              <a:t>6.42</a:t>
            </a:r>
            <a:r>
              <a:rPr lang="en" sz="1700"/>
              <a:t>, median is </a:t>
            </a:r>
            <a:r>
              <a:rPr b="1" lang="en" sz="1700"/>
              <a:t>6.6</a:t>
            </a:r>
            <a:r>
              <a:rPr lang="en" sz="1700"/>
              <a:t> and standard deviation is </a:t>
            </a:r>
            <a:r>
              <a:rPr b="1" lang="en" sz="1700"/>
              <a:t>1.05</a:t>
            </a:r>
            <a:r>
              <a:rPr lang="en" sz="1700"/>
              <a:t>. A standard deviation of 1.05 for IMDb scores of English language movies indicates that the IMDb scores for this particular group of movies have </a:t>
            </a:r>
            <a:r>
              <a:rPr b="1" lang="en" sz="1700"/>
              <a:t>relatively low variability</a:t>
            </a:r>
            <a:r>
              <a:rPr lang="en" sz="1700"/>
              <a:t> or dispersion around the mean (average) IMDb score. </a:t>
            </a:r>
            <a:endParaRPr sz="1700"/>
          </a:p>
          <a:p>
            <a:pPr indent="-336550" lvl="0" marL="457200" rtl="0" algn="l">
              <a:spcBef>
                <a:spcPts val="0"/>
              </a:spcBef>
              <a:spcAft>
                <a:spcPts val="0"/>
              </a:spcAft>
              <a:buSzPts val="1700"/>
              <a:buChar char="●"/>
            </a:pPr>
            <a:r>
              <a:rPr lang="en" sz="1700"/>
              <a:t>Other language movies such as Spanish, Dutch, Persian,Telugu,etc. </a:t>
            </a:r>
            <a:r>
              <a:rPr lang="en" sz="1700"/>
              <a:t>h</a:t>
            </a:r>
            <a:r>
              <a:rPr lang="en" sz="1700"/>
              <a:t>ave better IMDb scores than English. This could be possible due to many reasons such as people’s interest in foreign language movies and stories or probably they are less in number, hence </a:t>
            </a:r>
            <a:r>
              <a:rPr lang="en" sz="1700"/>
              <a:t>the scores remain less impacted by the averaging-out process.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6"/>
          <p:cNvSpPr txBox="1"/>
          <p:nvPr>
            <p:ph idx="1" type="body"/>
          </p:nvPr>
        </p:nvSpPr>
        <p:spPr>
          <a:xfrm>
            <a:off x="311700" y="261100"/>
            <a:ext cx="8520600" cy="459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Director Analysis:</a:t>
            </a:r>
            <a:r>
              <a:rPr lang="en" sz="1600"/>
              <a:t> Influence of directors on movie ratings.</a:t>
            </a:r>
            <a:endParaRPr sz="1600"/>
          </a:p>
          <a:p>
            <a:pPr indent="0" lvl="0" marL="0" rtl="0" algn="l">
              <a:spcBef>
                <a:spcPts val="1200"/>
              </a:spcBef>
              <a:spcAft>
                <a:spcPts val="0"/>
              </a:spcAft>
              <a:buNone/>
            </a:pPr>
            <a:r>
              <a:rPr b="1" lang="en" sz="1600"/>
              <a:t>Task:</a:t>
            </a:r>
            <a:r>
              <a:rPr lang="en" sz="1600"/>
              <a:t> Identify the top directors based on their average IMDb score and analyze their contribution to the success of movies using percentile calculations.</a:t>
            </a:r>
            <a:endParaRPr sz="1600"/>
          </a:p>
          <a:p>
            <a:pPr indent="0" lvl="0" marL="0" rtl="0" algn="l">
              <a:spcBef>
                <a:spcPts val="1200"/>
              </a:spcBef>
              <a:spcAft>
                <a:spcPts val="1200"/>
              </a:spcAft>
              <a:buNone/>
            </a:pPr>
            <a:r>
              <a:t/>
            </a:r>
            <a:endParaRPr/>
          </a:p>
        </p:txBody>
      </p:sp>
      <p:pic>
        <p:nvPicPr>
          <p:cNvPr id="352" name="Google Shape;352;p26"/>
          <p:cNvPicPr preferRelativeResize="0"/>
          <p:nvPr/>
        </p:nvPicPr>
        <p:blipFill>
          <a:blip r:embed="rId3">
            <a:alphaModFix/>
          </a:blip>
          <a:stretch>
            <a:fillRect/>
          </a:stretch>
        </p:blipFill>
        <p:spPr>
          <a:xfrm>
            <a:off x="443850" y="1450275"/>
            <a:ext cx="8185225" cy="3575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INSIGHTS</a:t>
            </a:r>
            <a:endParaRPr/>
          </a:p>
        </p:txBody>
      </p:sp>
      <p:sp>
        <p:nvSpPr>
          <p:cNvPr id="358" name="Google Shape;358;p27"/>
          <p:cNvSpPr txBox="1"/>
          <p:nvPr>
            <p:ph idx="1" type="body"/>
          </p:nvPr>
        </p:nvSpPr>
        <p:spPr>
          <a:xfrm>
            <a:off x="1109650" y="1309125"/>
            <a:ext cx="7875000" cy="34164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b="1" lang="en" sz="1900"/>
              <a:t>Tony Kaye</a:t>
            </a:r>
            <a:r>
              <a:rPr lang="en" sz="1900"/>
              <a:t> and </a:t>
            </a:r>
            <a:r>
              <a:rPr b="1" lang="en" sz="1900"/>
              <a:t>Charles Chaplin</a:t>
            </a:r>
            <a:r>
              <a:rPr lang="en" sz="1900"/>
              <a:t> movies have the highest average IMDb scores of </a:t>
            </a:r>
            <a:r>
              <a:rPr b="1" lang="en" sz="1900"/>
              <a:t>8.6</a:t>
            </a:r>
            <a:r>
              <a:rPr lang="en" sz="1900"/>
              <a:t> each.</a:t>
            </a:r>
            <a:endParaRPr sz="1900"/>
          </a:p>
          <a:p>
            <a:pPr indent="-349250" lvl="0" marL="457200" rtl="0" algn="l">
              <a:spcBef>
                <a:spcPts val="0"/>
              </a:spcBef>
              <a:spcAft>
                <a:spcPts val="0"/>
              </a:spcAft>
              <a:buSzPts val="1900"/>
              <a:buChar char="●"/>
            </a:pPr>
            <a:r>
              <a:rPr lang="en" sz="1900"/>
              <a:t>Using the </a:t>
            </a:r>
            <a:r>
              <a:rPr b="1" lang="en" sz="1900"/>
              <a:t>PERCENTILE.INC</a:t>
            </a:r>
            <a:r>
              <a:rPr lang="en" sz="1900"/>
              <a:t> formula, it can be calculated that </a:t>
            </a:r>
            <a:r>
              <a:rPr b="1" lang="en" sz="1900"/>
              <a:t>7.7</a:t>
            </a:r>
            <a:r>
              <a:rPr lang="en" sz="1900"/>
              <a:t> is the score below which </a:t>
            </a:r>
            <a:r>
              <a:rPr b="1" lang="en" sz="1900"/>
              <a:t>95%</a:t>
            </a:r>
            <a:r>
              <a:rPr lang="en" sz="1900"/>
              <a:t> of the data points fall.</a:t>
            </a:r>
            <a:endParaRPr sz="1900"/>
          </a:p>
          <a:p>
            <a:pPr indent="-349250" lvl="0" marL="457200" rtl="0" algn="l">
              <a:spcBef>
                <a:spcPts val="0"/>
              </a:spcBef>
              <a:spcAft>
                <a:spcPts val="0"/>
              </a:spcAft>
              <a:buSzPts val="1900"/>
              <a:buChar char="●"/>
            </a:pPr>
            <a:r>
              <a:rPr lang="en" sz="1900"/>
              <a:t>Overall average IMDb score is </a:t>
            </a:r>
            <a:r>
              <a:rPr b="1" lang="en" sz="1900"/>
              <a:t>6.46</a:t>
            </a:r>
            <a:r>
              <a:rPr lang="en" sz="1900"/>
              <a:t>, hence it can be observed that directors with high scoring movies such as Tony Kaye, Alfred Hitchcock, S.S. Rajamouli,etc. </a:t>
            </a:r>
            <a:r>
              <a:rPr lang="en" sz="1900"/>
              <a:t>h</a:t>
            </a:r>
            <a:r>
              <a:rPr lang="en" sz="1900"/>
              <a:t>ave IMDb scores well above the average score.</a:t>
            </a:r>
            <a:endParaRPr sz="1900"/>
          </a:p>
          <a:p>
            <a:pPr indent="-349250" lvl="0" marL="457200" rtl="0" algn="l">
              <a:spcBef>
                <a:spcPts val="0"/>
              </a:spcBef>
              <a:spcAft>
                <a:spcPts val="0"/>
              </a:spcAft>
              <a:buSzPts val="1900"/>
              <a:buChar char="●"/>
            </a:pPr>
            <a:r>
              <a:rPr lang="en" sz="1900"/>
              <a:t>It states that the directors have </a:t>
            </a:r>
            <a:r>
              <a:rPr b="1" lang="en" sz="1900"/>
              <a:t>positive influence</a:t>
            </a:r>
            <a:r>
              <a:rPr lang="en" sz="1900"/>
              <a:t> over the IMDb ratings of the movies.</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idx="1" type="body"/>
          </p:nvPr>
        </p:nvSpPr>
        <p:spPr>
          <a:xfrm>
            <a:off x="311700" y="287200"/>
            <a:ext cx="8520600" cy="455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Budget Analysis:</a:t>
            </a:r>
            <a:r>
              <a:rPr lang="en" sz="1800"/>
              <a:t> Explore the relationship between movie budgets and their financial success.</a:t>
            </a:r>
            <a:endParaRPr sz="1800"/>
          </a:p>
          <a:p>
            <a:pPr indent="0" lvl="0" marL="0" rtl="0" algn="l">
              <a:spcBef>
                <a:spcPts val="1200"/>
              </a:spcBef>
              <a:spcAft>
                <a:spcPts val="0"/>
              </a:spcAft>
              <a:buNone/>
            </a:pPr>
            <a:r>
              <a:rPr b="1" lang="en" sz="1800"/>
              <a:t>Task:</a:t>
            </a:r>
            <a:r>
              <a:rPr lang="en" sz="1800"/>
              <a:t> Analyze the correlation between movie budgets and gross earnings, and identify the movies with the highest profit margin.</a:t>
            </a:r>
            <a:endParaRPr sz="1800"/>
          </a:p>
          <a:p>
            <a:pPr indent="0" lvl="0" marL="0" rtl="0" algn="l">
              <a:spcBef>
                <a:spcPts val="1200"/>
              </a:spcBef>
              <a:spcAft>
                <a:spcPts val="1200"/>
              </a:spcAft>
              <a:buNone/>
            </a:pPr>
            <a:r>
              <a:t/>
            </a:r>
            <a:endParaRPr/>
          </a:p>
        </p:txBody>
      </p:sp>
      <p:pic>
        <p:nvPicPr>
          <p:cNvPr id="364" name="Google Shape;364;p28"/>
          <p:cNvPicPr preferRelativeResize="0"/>
          <p:nvPr/>
        </p:nvPicPr>
        <p:blipFill>
          <a:blip r:embed="rId3">
            <a:alphaModFix/>
          </a:blip>
          <a:stretch>
            <a:fillRect/>
          </a:stretch>
        </p:blipFill>
        <p:spPr>
          <a:xfrm>
            <a:off x="182775" y="1819625"/>
            <a:ext cx="8772649" cy="3167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311700" y="354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p:txBody>
      </p:sp>
      <p:sp>
        <p:nvSpPr>
          <p:cNvPr id="370" name="Google Shape;370;p29"/>
          <p:cNvSpPr txBox="1"/>
          <p:nvPr>
            <p:ph idx="1" type="body"/>
          </p:nvPr>
        </p:nvSpPr>
        <p:spPr>
          <a:xfrm>
            <a:off x="1135800" y="822425"/>
            <a:ext cx="7696500" cy="4007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correlation score between the movie budget and gross </a:t>
            </a:r>
            <a:r>
              <a:rPr lang="en" sz="1700"/>
              <a:t>earnings</a:t>
            </a:r>
            <a:r>
              <a:rPr lang="en" sz="1700"/>
              <a:t> is : </a:t>
            </a:r>
            <a:r>
              <a:rPr b="1" lang="en" sz="1700"/>
              <a:t>0.096</a:t>
            </a:r>
            <a:endParaRPr b="1" sz="1700"/>
          </a:p>
          <a:p>
            <a:pPr indent="-336550" lvl="0" marL="457200" rtl="0" algn="l">
              <a:spcBef>
                <a:spcPts val="0"/>
              </a:spcBef>
              <a:spcAft>
                <a:spcPts val="0"/>
              </a:spcAft>
              <a:buSzPts val="1700"/>
              <a:buChar char="●"/>
            </a:pPr>
            <a:r>
              <a:rPr lang="en" sz="1700"/>
              <a:t>In this case, a correlation of 0.09 indicates a </a:t>
            </a:r>
            <a:r>
              <a:rPr b="1" lang="en" sz="1700"/>
              <a:t>weak positive linear relationship </a:t>
            </a:r>
            <a:r>
              <a:rPr lang="en" sz="1700"/>
              <a:t>between the two variables being analyzed. This means that as one variable increases, the other tends to increase, but the relationship is not very strong.</a:t>
            </a:r>
            <a:endParaRPr sz="1700"/>
          </a:p>
          <a:p>
            <a:pPr indent="-336550" lvl="0" marL="457200" rtl="0" algn="l">
              <a:spcBef>
                <a:spcPts val="0"/>
              </a:spcBef>
              <a:spcAft>
                <a:spcPts val="0"/>
              </a:spcAft>
              <a:buSzPts val="1700"/>
              <a:buChar char="●"/>
            </a:pPr>
            <a:r>
              <a:rPr lang="en" sz="1700"/>
              <a:t>It suggests that it could be possible that higher the budget, the more popular the movie will be but it might not always be true. Other factors such as actors, directors, campaigning, advertisement, plot, acting,etc. </a:t>
            </a:r>
            <a:r>
              <a:rPr lang="en" sz="1700"/>
              <a:t>a</a:t>
            </a:r>
            <a:r>
              <a:rPr lang="en" sz="1700"/>
              <a:t>lso influence a movie’s success rate.</a:t>
            </a:r>
            <a:endParaRPr sz="1700"/>
          </a:p>
          <a:p>
            <a:pPr indent="-336550" lvl="0" marL="457200" rtl="0" algn="l">
              <a:spcBef>
                <a:spcPts val="0"/>
              </a:spcBef>
              <a:spcAft>
                <a:spcPts val="0"/>
              </a:spcAft>
              <a:buSzPts val="1700"/>
              <a:buChar char="●"/>
            </a:pPr>
            <a:r>
              <a:rPr b="1" lang="en" sz="1700"/>
              <a:t>Highest earning movies</a:t>
            </a:r>
            <a:r>
              <a:rPr lang="en" sz="1700"/>
              <a:t> are in the order: </a:t>
            </a:r>
            <a:r>
              <a:rPr b="1" lang="en" sz="1700"/>
              <a:t>Avatar, Jurassic World, Titanic, Star Wars and E.T.</a:t>
            </a:r>
            <a:endParaRPr b="1" sz="1700"/>
          </a:p>
          <a:p>
            <a:pPr indent="-336550" lvl="0" marL="457200" rtl="0" algn="l">
              <a:spcBef>
                <a:spcPts val="0"/>
              </a:spcBef>
              <a:spcAft>
                <a:spcPts val="0"/>
              </a:spcAft>
              <a:buSzPts val="1700"/>
              <a:buChar char="●"/>
            </a:pPr>
            <a:r>
              <a:rPr lang="en" sz="1700"/>
              <a:t>Used I</a:t>
            </a:r>
            <a:r>
              <a:rPr b="1" lang="en" sz="1700"/>
              <a:t>NDEX-MATCH</a:t>
            </a:r>
            <a:r>
              <a:rPr lang="en" sz="1700"/>
              <a:t> and </a:t>
            </a:r>
            <a:r>
              <a:rPr b="1" lang="en" sz="1700"/>
              <a:t>MAX</a:t>
            </a:r>
            <a:r>
              <a:rPr lang="en" sz="1700"/>
              <a:t> formulas to display the movie with highest profit margin.</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1225475" y="611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t>
            </a:r>
            <a:endParaRPr/>
          </a:p>
        </p:txBody>
      </p:sp>
      <p:sp>
        <p:nvSpPr>
          <p:cNvPr id="376" name="Google Shape;376;p30"/>
          <p:cNvSpPr txBox="1"/>
          <p:nvPr>
            <p:ph idx="1" type="body"/>
          </p:nvPr>
        </p:nvSpPr>
        <p:spPr>
          <a:xfrm>
            <a:off x="1135750" y="1139425"/>
            <a:ext cx="7696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Through this project case study, I learned to apply advanced Excel formulas and  functions. Options such as “Remove Duplicates”, “Sort” and “Conditional Formatting” helped in analysing various aspects of the dataset. I also gained more clarity on </a:t>
            </a:r>
            <a:r>
              <a:rPr lang="en" sz="2100"/>
              <a:t>statistical</a:t>
            </a:r>
            <a:r>
              <a:rPr lang="en" sz="2100"/>
              <a:t> concepts such as mean, median,mode, standard deviation,correlation,etc. This helped me gauge deep into the patterns and trends of the data.</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rPr b="1" lang="en" sz="2100"/>
              <a:t>THANK YOU!</a:t>
            </a:r>
            <a:endParaRPr b="1"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199375" y="1755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The question of "What factors influence the success of a movie on IMDb?" could be one to look into since High IMDb ratings can be used to measure success in this case. </a:t>
            </a:r>
            <a:endParaRPr sz="1900"/>
          </a:p>
          <a:p>
            <a:pPr indent="0" lvl="0" marL="0" rtl="0" algn="l">
              <a:spcBef>
                <a:spcPts val="1200"/>
              </a:spcBef>
              <a:spcAft>
                <a:spcPts val="1200"/>
              </a:spcAft>
              <a:buNone/>
            </a:pPr>
            <a:r>
              <a:rPr lang="en" sz="1900"/>
              <a:t>This issue has a big impact on filmmakers, directors, and financiers who want to know what makes a movie successful so they may make wise choices for their upcoming ventures.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idx="1" type="body"/>
          </p:nvPr>
        </p:nvSpPr>
        <p:spPr>
          <a:xfrm>
            <a:off x="311700" y="169700"/>
            <a:ext cx="8520600" cy="439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a:t>PROJECT DESCRIPTION</a:t>
            </a:r>
            <a:endParaRPr b="1" sz="1900"/>
          </a:p>
          <a:p>
            <a:pPr indent="0" lvl="0" marL="0" rtl="0" algn="l">
              <a:spcBef>
                <a:spcPts val="1200"/>
              </a:spcBef>
              <a:spcAft>
                <a:spcPts val="0"/>
              </a:spcAft>
              <a:buNone/>
            </a:pPr>
            <a:r>
              <a:rPr lang="en" sz="1900"/>
              <a:t>In the dynamic world of the film industry, understanding the key determinants that contribute to the success of a movie is pivotal for stakeholders like movie producers, directors, and investors. This project aims to delve into the factors that influence a movie's success, as measured by high IMDb ratings. By analyzing a comprehensive dataset of IMDb movies, this investigation seeks to provide actionable insights to empower decision-making and enhance the prospects of future movie projects.</a:t>
            </a:r>
            <a:endParaRPr sz="1900"/>
          </a:p>
          <a:p>
            <a:pPr indent="0" lvl="0" marL="0" rtl="0" algn="l">
              <a:spcBef>
                <a:spcPts val="1200"/>
              </a:spcBef>
              <a:spcAft>
                <a:spcPts val="0"/>
              </a:spcAft>
              <a:buNone/>
            </a:pPr>
            <a:r>
              <a:t/>
            </a:r>
            <a:endParaRPr b="1" sz="1900"/>
          </a:p>
          <a:p>
            <a:pPr indent="0" lvl="0" marL="0" rtl="0" algn="l">
              <a:spcBef>
                <a:spcPts val="1200"/>
              </a:spcBef>
              <a:spcAft>
                <a:spcPts val="0"/>
              </a:spcAft>
              <a:buNone/>
            </a:pPr>
            <a:r>
              <a:rPr b="1" lang="en" sz="1900"/>
              <a:t>TECH STACK</a:t>
            </a:r>
            <a:r>
              <a:rPr lang="en" sz="1900"/>
              <a:t> </a:t>
            </a:r>
            <a:endParaRPr sz="1900"/>
          </a:p>
          <a:p>
            <a:pPr indent="0" lvl="0" marL="0" rtl="0" algn="l">
              <a:spcBef>
                <a:spcPts val="1200"/>
              </a:spcBef>
              <a:spcAft>
                <a:spcPts val="1200"/>
              </a:spcAft>
              <a:buNone/>
            </a:pPr>
            <a:r>
              <a:rPr lang="en" sz="1900"/>
              <a:t>Microsoft Excel 2019</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277700" y="533300"/>
            <a:ext cx="7030500" cy="64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295" name="Google Shape;295;p16"/>
          <p:cNvSpPr txBox="1"/>
          <p:nvPr>
            <p:ph idx="1" type="body"/>
          </p:nvPr>
        </p:nvSpPr>
        <p:spPr>
          <a:xfrm>
            <a:off x="1277700" y="1036550"/>
            <a:ext cx="7030500" cy="354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Data Cleaning Steps:</a:t>
            </a:r>
            <a:endParaRPr b="1" sz="1700"/>
          </a:p>
          <a:p>
            <a:pPr indent="-336550" lvl="0" marL="457200" rtl="0" algn="l">
              <a:spcBef>
                <a:spcPts val="1200"/>
              </a:spcBef>
              <a:spcAft>
                <a:spcPts val="0"/>
              </a:spcAft>
              <a:buSzPts val="1700"/>
              <a:buAutoNum type="arabicPeriod"/>
            </a:pPr>
            <a:r>
              <a:rPr lang="en" sz="1700"/>
              <a:t>Removed duplicate rows using Excel’s “Remove Duplicates” option</a:t>
            </a:r>
            <a:endParaRPr sz="1700"/>
          </a:p>
          <a:p>
            <a:pPr indent="-336550" lvl="0" marL="457200" rtl="0" algn="l">
              <a:spcBef>
                <a:spcPts val="0"/>
              </a:spcBef>
              <a:spcAft>
                <a:spcPts val="0"/>
              </a:spcAft>
              <a:buSzPts val="1700"/>
              <a:buAutoNum type="arabicPeriod"/>
            </a:pPr>
            <a:r>
              <a:rPr lang="en" sz="1700"/>
              <a:t>Removed </a:t>
            </a:r>
            <a:r>
              <a:rPr lang="en" sz="1700"/>
              <a:t>unnecessary</a:t>
            </a:r>
            <a:r>
              <a:rPr lang="en" sz="1700"/>
              <a:t> columns such as director_facebook_likes, plot_keywords,etc.</a:t>
            </a:r>
            <a:endParaRPr sz="1700"/>
          </a:p>
          <a:p>
            <a:pPr indent="-336550" lvl="0" marL="457200" rtl="0" algn="l">
              <a:spcBef>
                <a:spcPts val="0"/>
              </a:spcBef>
              <a:spcAft>
                <a:spcPts val="0"/>
              </a:spcAft>
              <a:buSzPts val="1700"/>
              <a:buAutoNum type="arabicPeriod"/>
            </a:pPr>
            <a:r>
              <a:rPr lang="en" sz="1700"/>
              <a:t>Deleted the missing values’ rows by using the filter data option on each column</a:t>
            </a:r>
            <a:endParaRPr sz="1700"/>
          </a:p>
          <a:p>
            <a:pPr indent="-336550" lvl="0" marL="457200" rtl="0" algn="l">
              <a:spcBef>
                <a:spcPts val="0"/>
              </a:spcBef>
              <a:spcAft>
                <a:spcPts val="0"/>
              </a:spcAft>
              <a:buSzPts val="1700"/>
              <a:buAutoNum type="arabicPeriod"/>
            </a:pPr>
            <a:r>
              <a:rPr lang="en" sz="1700"/>
              <a:t>Separated the genres by using “Text-to-column” option of the Excel.</a:t>
            </a:r>
            <a:endParaRPr sz="1700"/>
          </a:p>
          <a:p>
            <a:pPr indent="0" lvl="0" marL="0" rtl="0" algn="l">
              <a:spcBef>
                <a:spcPts val="1200"/>
              </a:spcBef>
              <a:spcAft>
                <a:spcPts val="0"/>
              </a:spcAft>
              <a:buNone/>
            </a:pPr>
            <a:r>
              <a:rPr b="1" lang="en" sz="1400"/>
              <a:t>File Link: </a:t>
            </a:r>
            <a:r>
              <a:rPr b="1" lang="en" sz="1400" u="sng">
                <a:solidFill>
                  <a:schemeClr val="accent5"/>
                </a:solidFill>
                <a:hlinkClick r:id="rId3">
                  <a:extLst>
                    <a:ext uri="{A12FA001-AC4F-418D-AE19-62706E023703}">
                      <ahyp:hlinkClr val="tx"/>
                    </a:ext>
                  </a:extLst>
                </a:hlinkClick>
              </a:rPr>
              <a:t>https://docs.google.com/spreadsheets/d/164i2kElLgecebpvvqT8plJRyfKX4bKKu/edit?usp=sharing&amp;ouid=111360395057791388166&amp;rtpof=true&amp;sd=true</a:t>
            </a:r>
            <a:endParaRPr sz="1700"/>
          </a:p>
          <a:p>
            <a:pPr indent="0" lvl="0" marL="0" rtl="0" algn="l">
              <a:spcBef>
                <a:spcPts val="1200"/>
              </a:spcBef>
              <a:spcAft>
                <a:spcPts val="1200"/>
              </a:spcAft>
              <a:buNone/>
            </a:pPr>
            <a:r>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62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ANALYSIS PROCESS</a:t>
            </a:r>
            <a:endParaRPr/>
          </a:p>
        </p:txBody>
      </p:sp>
      <p:sp>
        <p:nvSpPr>
          <p:cNvPr id="301" name="Google Shape;301;p17"/>
          <p:cNvSpPr txBox="1"/>
          <p:nvPr>
            <p:ph idx="1" type="body"/>
          </p:nvPr>
        </p:nvSpPr>
        <p:spPr>
          <a:xfrm>
            <a:off x="1303800" y="1305450"/>
            <a:ext cx="7030500" cy="356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Movie Genre Analysis:</a:t>
            </a:r>
            <a:r>
              <a:rPr lang="en" sz="1700"/>
              <a:t> Analyze the distribution of movie genres and their impact on the IMDb score.</a:t>
            </a:r>
            <a:endParaRPr sz="1700"/>
          </a:p>
          <a:p>
            <a:pPr indent="0" lvl="0" marL="0" rtl="0" algn="l">
              <a:spcBef>
                <a:spcPts val="1200"/>
              </a:spcBef>
              <a:spcAft>
                <a:spcPts val="0"/>
              </a:spcAft>
              <a:buNone/>
            </a:pPr>
            <a:r>
              <a:rPr b="1" lang="en" sz="1700"/>
              <a:t>Task:</a:t>
            </a:r>
            <a:r>
              <a:rPr lang="en" sz="1700"/>
              <a:t> Determine the most common genres of movies in the dataset. Then, for each genre, calculate descriptive statistics (mean, median, mode, range, variance, standard deviation) of the IMDb scores.</a:t>
            </a:r>
            <a:endParaRPr sz="1700"/>
          </a:p>
          <a:p>
            <a:pPr indent="0" lvl="0" marL="0" rtl="0" algn="l">
              <a:spcBef>
                <a:spcPts val="1200"/>
              </a:spcBef>
              <a:spcAft>
                <a:spcPts val="0"/>
              </a:spcAft>
              <a:buNone/>
            </a:pPr>
            <a:r>
              <a:rPr b="1" lang="en" sz="1700"/>
              <a:t>Functions used :</a:t>
            </a:r>
            <a:r>
              <a:rPr lang="en" sz="1700"/>
              <a:t> COUNTIF, AVERAGE, MEDIAN, MODE.SNGL, MAX, MIN, VAR.P &amp; STDEV.P</a:t>
            </a:r>
            <a:endParaRPr sz="1700"/>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18"/>
          <p:cNvPicPr preferRelativeResize="0"/>
          <p:nvPr/>
        </p:nvPicPr>
        <p:blipFill>
          <a:blip r:embed="rId3">
            <a:alphaModFix/>
          </a:blip>
          <a:stretch>
            <a:fillRect/>
          </a:stretch>
        </p:blipFill>
        <p:spPr>
          <a:xfrm>
            <a:off x="152400" y="865775"/>
            <a:ext cx="8839201" cy="341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INSIGHTS</a:t>
            </a:r>
            <a:endParaRPr/>
          </a:p>
          <a:p>
            <a:pPr indent="0" lvl="0" marL="0" rtl="0" algn="l">
              <a:spcBef>
                <a:spcPts val="0"/>
              </a:spcBef>
              <a:spcAft>
                <a:spcPts val="0"/>
              </a:spcAft>
              <a:buNone/>
            </a:pPr>
            <a:r>
              <a:t/>
            </a:r>
            <a:endParaRPr/>
          </a:p>
        </p:txBody>
      </p:sp>
      <p:sp>
        <p:nvSpPr>
          <p:cNvPr id="312" name="Google Shape;312;p19"/>
          <p:cNvSpPr txBox="1"/>
          <p:nvPr>
            <p:ph idx="1" type="body"/>
          </p:nvPr>
        </p:nvSpPr>
        <p:spPr>
          <a:xfrm>
            <a:off x="1161850" y="1152475"/>
            <a:ext cx="7899000" cy="34164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SzPts val="1900"/>
              <a:buChar char="●"/>
            </a:pPr>
            <a:r>
              <a:rPr lang="en" sz="1900"/>
              <a:t>Most frequently occurring genre: </a:t>
            </a:r>
            <a:r>
              <a:rPr b="1" lang="en" sz="1900"/>
              <a:t>Comedy</a:t>
            </a:r>
            <a:r>
              <a:rPr lang="en" sz="1900"/>
              <a:t> (Count-</a:t>
            </a:r>
            <a:r>
              <a:rPr b="1" lang="en" sz="1900"/>
              <a:t>1026</a:t>
            </a:r>
            <a:r>
              <a:rPr lang="en" sz="1900"/>
              <a:t>)</a:t>
            </a:r>
            <a:endParaRPr sz="1900"/>
          </a:p>
          <a:p>
            <a:pPr indent="0" lvl="0" marL="457200" rtl="0" algn="l">
              <a:spcBef>
                <a:spcPts val="1200"/>
              </a:spcBef>
              <a:spcAft>
                <a:spcPts val="0"/>
              </a:spcAft>
              <a:buNone/>
            </a:pPr>
            <a:r>
              <a:rPr lang="en" sz="1900"/>
              <a:t>Why comedy? People like to relax after work by </a:t>
            </a:r>
            <a:r>
              <a:rPr lang="en" sz="1900"/>
              <a:t>enjoying</a:t>
            </a:r>
            <a:r>
              <a:rPr lang="en" sz="1900"/>
              <a:t> comedy movies.</a:t>
            </a:r>
            <a:endParaRPr sz="1900"/>
          </a:p>
          <a:p>
            <a:pPr indent="-349250" lvl="0" marL="457200" rtl="0" algn="l">
              <a:spcBef>
                <a:spcPts val="1200"/>
              </a:spcBef>
              <a:spcAft>
                <a:spcPts val="0"/>
              </a:spcAft>
              <a:buSzPts val="1900"/>
              <a:buChar char="●"/>
            </a:pPr>
            <a:r>
              <a:rPr lang="en" sz="1900"/>
              <a:t>Least frequently occurring genre: </a:t>
            </a:r>
            <a:r>
              <a:rPr b="1" lang="en" sz="1900"/>
              <a:t>Musical </a:t>
            </a:r>
            <a:endParaRPr b="1" sz="1900"/>
          </a:p>
          <a:p>
            <a:pPr indent="-349250" lvl="0" marL="457200" rtl="0" algn="l">
              <a:spcBef>
                <a:spcPts val="0"/>
              </a:spcBef>
              <a:spcAft>
                <a:spcPts val="0"/>
              </a:spcAft>
              <a:buSzPts val="1900"/>
              <a:buChar char="●"/>
            </a:pPr>
            <a:r>
              <a:rPr lang="en" sz="1900"/>
              <a:t>Highest Average IMDb score: </a:t>
            </a:r>
            <a:r>
              <a:rPr b="1" lang="en" sz="1900"/>
              <a:t>7.15 (Biography)</a:t>
            </a:r>
            <a:endParaRPr b="1" sz="1900"/>
          </a:p>
          <a:p>
            <a:pPr indent="-349250" lvl="0" marL="457200" rtl="0" algn="l">
              <a:spcBef>
                <a:spcPts val="0"/>
              </a:spcBef>
              <a:spcAft>
                <a:spcPts val="0"/>
              </a:spcAft>
              <a:buSzPts val="1900"/>
              <a:buChar char="●"/>
            </a:pPr>
            <a:r>
              <a:rPr lang="en" sz="1900"/>
              <a:t>Standard deviation is a statistical measure that quantifies the amount of variability or dispersion in a set of data points. It indicates how much  individual data points in a dataset deviate from the mean (average) value. It ranges from </a:t>
            </a:r>
            <a:r>
              <a:rPr b="1" lang="en" sz="1900"/>
              <a:t>0.45 to 1.99</a:t>
            </a:r>
            <a:r>
              <a:rPr lang="en" sz="1900"/>
              <a:t>.</a:t>
            </a:r>
            <a:endParaRPr sz="19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ph idx="1" type="body"/>
          </p:nvPr>
        </p:nvSpPr>
        <p:spPr>
          <a:xfrm>
            <a:off x="311700" y="339425"/>
            <a:ext cx="8520600" cy="42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Movie Duration Analysis:</a:t>
            </a:r>
            <a:r>
              <a:rPr lang="en" sz="1800"/>
              <a:t> Analyze the distribution of movie durations and its impact on the IMDb score.</a:t>
            </a:r>
            <a:endParaRPr sz="1800"/>
          </a:p>
          <a:p>
            <a:pPr indent="0" lvl="0" marL="0" rtl="0" algn="l">
              <a:spcBef>
                <a:spcPts val="1200"/>
              </a:spcBef>
              <a:spcAft>
                <a:spcPts val="0"/>
              </a:spcAft>
              <a:buNone/>
            </a:pPr>
            <a:r>
              <a:rPr b="1" lang="en" sz="1800"/>
              <a:t>Task: </a:t>
            </a:r>
            <a:r>
              <a:rPr lang="en" sz="1800"/>
              <a:t>Analyze the distribution of movie durations and identify the relationship between movie duration and IMDb score.</a:t>
            </a:r>
            <a:endParaRPr sz="1800"/>
          </a:p>
          <a:p>
            <a:pPr indent="0" lvl="0" marL="0" rtl="0" algn="l">
              <a:spcBef>
                <a:spcPts val="1200"/>
              </a:spcBef>
              <a:spcAft>
                <a:spcPts val="1200"/>
              </a:spcAft>
              <a:buNone/>
            </a:pPr>
            <a:r>
              <a:rPr b="1" lang="en" sz="1800" u="sng"/>
              <a:t>DESCRIPTIVE STATISTICS OF MOVIE DURATION</a:t>
            </a:r>
            <a:endParaRPr b="1" sz="1800" u="sng"/>
          </a:p>
        </p:txBody>
      </p:sp>
      <p:pic>
        <p:nvPicPr>
          <p:cNvPr id="318" name="Google Shape;318;p20"/>
          <p:cNvPicPr preferRelativeResize="0"/>
          <p:nvPr/>
        </p:nvPicPr>
        <p:blipFill>
          <a:blip r:embed="rId3">
            <a:alphaModFix/>
          </a:blip>
          <a:stretch>
            <a:fillRect/>
          </a:stretch>
        </p:blipFill>
        <p:spPr>
          <a:xfrm>
            <a:off x="443850" y="2428175"/>
            <a:ext cx="2402050" cy="257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21"/>
          <p:cNvPicPr preferRelativeResize="0"/>
          <p:nvPr/>
        </p:nvPicPr>
        <p:blipFill>
          <a:blip r:embed="rId3">
            <a:alphaModFix/>
          </a:blip>
          <a:stretch>
            <a:fillRect/>
          </a:stretch>
        </p:blipFill>
        <p:spPr>
          <a:xfrm>
            <a:off x="152400" y="228600"/>
            <a:ext cx="8408765" cy="4838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