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82f02e686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82f02e686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2f02e686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82f02e686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2f02e686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2f02e686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2f02e686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2f02e686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2f02e686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2f02e686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2f02e686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82f02e686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82f02e6864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82f02e6864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82f02e686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82f02e686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82f02e686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82f02e686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2f02e686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2f02e686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2f02e686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2f02e686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82f02e686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82f02e686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82f02e686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82f02e686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2f02e68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2f02e68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2f02e686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2f02e686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82f02e686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82f02e686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82f02e686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82f02e686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google.com/spreadsheets/d/1fAghU5Ad745NzZfOkftUMsKAX0My59sz/edit?usp=sharing&amp;ouid=111360395057791388166&amp;rtpof=true&amp;sd=tru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Analyzing the Impact of Car Features on Price and Profitability</a:t>
            </a:r>
            <a:endParaRPr/>
          </a:p>
        </p:txBody>
      </p:sp>
      <p:sp>
        <p:nvSpPr>
          <p:cNvPr id="60" name="Google Shape;60;p13"/>
          <p:cNvSpPr txBox="1"/>
          <p:nvPr>
            <p:ph idx="1" type="subTitle"/>
          </p:nvPr>
        </p:nvSpPr>
        <p:spPr>
          <a:xfrm>
            <a:off x="311700" y="33432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Shefalika Thapa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204625" y="105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
            </a:r>
            <a:r>
              <a:rPr lang="en"/>
              <a:t>istribution of car prices by brand &amp; body style</a:t>
            </a:r>
            <a:endParaRPr/>
          </a:p>
        </p:txBody>
      </p:sp>
      <p:pic>
        <p:nvPicPr>
          <p:cNvPr id="118" name="Google Shape;118;p22"/>
          <p:cNvPicPr preferRelativeResize="0"/>
          <p:nvPr/>
        </p:nvPicPr>
        <p:blipFill>
          <a:blip r:embed="rId3">
            <a:alphaModFix/>
          </a:blip>
          <a:stretch>
            <a:fillRect/>
          </a:stretch>
        </p:blipFill>
        <p:spPr>
          <a:xfrm>
            <a:off x="287200" y="1261500"/>
            <a:ext cx="8653674" cy="3820975"/>
          </a:xfrm>
          <a:prstGeom prst="rect">
            <a:avLst/>
          </a:prstGeom>
          <a:noFill/>
          <a:ln>
            <a:noFill/>
          </a:ln>
        </p:spPr>
      </p:pic>
      <p:sp>
        <p:nvSpPr>
          <p:cNvPr id="119" name="Google Shape;119;p22"/>
          <p:cNvSpPr txBox="1"/>
          <p:nvPr/>
        </p:nvSpPr>
        <p:spPr>
          <a:xfrm>
            <a:off x="204625" y="600525"/>
            <a:ext cx="8424600" cy="4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Brand </a:t>
            </a:r>
            <a:r>
              <a:rPr b="1" lang="en" sz="1700">
                <a:solidFill>
                  <a:schemeClr val="dk1"/>
                </a:solidFill>
              </a:rPr>
              <a:t>Chevrolet</a:t>
            </a:r>
            <a:r>
              <a:rPr lang="en" sz="1700">
                <a:solidFill>
                  <a:schemeClr val="dk1"/>
                </a:solidFill>
              </a:rPr>
              <a:t> and body style </a:t>
            </a:r>
            <a:r>
              <a:rPr b="1" lang="en" sz="1700">
                <a:solidFill>
                  <a:schemeClr val="dk1"/>
                </a:solidFill>
              </a:rPr>
              <a:t>Wagon</a:t>
            </a:r>
            <a:r>
              <a:rPr lang="en" sz="1700">
                <a:solidFill>
                  <a:schemeClr val="dk1"/>
                </a:solidFill>
              </a:rPr>
              <a:t> have the </a:t>
            </a:r>
            <a:r>
              <a:rPr lang="en" sz="1700">
                <a:solidFill>
                  <a:schemeClr val="dk1"/>
                </a:solidFill>
              </a:rPr>
              <a:t>highest</a:t>
            </a:r>
            <a:r>
              <a:rPr lang="en" sz="1700">
                <a:solidFill>
                  <a:schemeClr val="dk1"/>
                </a:solidFill>
              </a:rPr>
              <a:t> percentage in the total sum of prices.</a:t>
            </a:r>
            <a:endParaRPr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260325" y="144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Average Price by Brand and Body Style</a:t>
            </a:r>
            <a:endParaRPr/>
          </a:p>
        </p:txBody>
      </p:sp>
      <p:pic>
        <p:nvPicPr>
          <p:cNvPr id="125" name="Google Shape;125;p23"/>
          <p:cNvPicPr preferRelativeResize="0"/>
          <p:nvPr/>
        </p:nvPicPr>
        <p:blipFill>
          <a:blip r:embed="rId3">
            <a:alphaModFix/>
          </a:blip>
          <a:stretch>
            <a:fillRect/>
          </a:stretch>
        </p:blipFill>
        <p:spPr>
          <a:xfrm>
            <a:off x="152400" y="1762375"/>
            <a:ext cx="8839198" cy="3198350"/>
          </a:xfrm>
          <a:prstGeom prst="rect">
            <a:avLst/>
          </a:prstGeom>
          <a:noFill/>
          <a:ln>
            <a:noFill/>
          </a:ln>
        </p:spPr>
      </p:pic>
      <p:sp>
        <p:nvSpPr>
          <p:cNvPr id="126" name="Google Shape;126;p23"/>
          <p:cNvSpPr txBox="1"/>
          <p:nvPr/>
        </p:nvSpPr>
        <p:spPr>
          <a:xfrm>
            <a:off x="208875" y="887700"/>
            <a:ext cx="8623500" cy="4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Coupe style of Bu</a:t>
            </a:r>
            <a:r>
              <a:rPr b="1" lang="en" sz="2000">
                <a:solidFill>
                  <a:schemeClr val="dk1"/>
                </a:solidFill>
              </a:rPr>
              <a:t>gatti </a:t>
            </a:r>
            <a:r>
              <a:rPr lang="en" sz="2000">
                <a:solidFill>
                  <a:schemeClr val="dk1"/>
                </a:solidFill>
              </a:rPr>
              <a:t>brand has </a:t>
            </a:r>
            <a:r>
              <a:rPr b="1" lang="en" sz="2000">
                <a:solidFill>
                  <a:schemeClr val="dk1"/>
                </a:solidFill>
              </a:rPr>
              <a:t>highest </a:t>
            </a:r>
            <a:r>
              <a:rPr lang="en" sz="2000">
                <a:solidFill>
                  <a:schemeClr val="dk1"/>
                </a:solidFill>
              </a:rPr>
              <a:t>average price &amp; </a:t>
            </a:r>
            <a:r>
              <a:rPr b="1" lang="en" sz="2000">
                <a:solidFill>
                  <a:schemeClr val="dk1"/>
                </a:solidFill>
              </a:rPr>
              <a:t>Plymouth </a:t>
            </a:r>
            <a:r>
              <a:rPr lang="en" sz="2000">
                <a:solidFill>
                  <a:schemeClr val="dk1"/>
                </a:solidFill>
              </a:rPr>
              <a:t>has the </a:t>
            </a:r>
            <a:r>
              <a:rPr b="1" lang="en" sz="2000">
                <a:solidFill>
                  <a:schemeClr val="dk1"/>
                </a:solidFill>
              </a:rPr>
              <a:t>lowest </a:t>
            </a:r>
            <a:r>
              <a:rPr lang="en" sz="2000">
                <a:solidFill>
                  <a:schemeClr val="dk1"/>
                </a:solidFill>
              </a:rPr>
              <a:t>average price</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131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Transmission type &amp; MSRP</a:t>
            </a:r>
            <a:endParaRPr/>
          </a:p>
        </p:txBody>
      </p:sp>
      <p:pic>
        <p:nvPicPr>
          <p:cNvPr id="132" name="Google Shape;132;p24"/>
          <p:cNvPicPr preferRelativeResize="0"/>
          <p:nvPr/>
        </p:nvPicPr>
        <p:blipFill>
          <a:blip r:embed="rId3">
            <a:alphaModFix/>
          </a:blip>
          <a:stretch>
            <a:fillRect/>
          </a:stretch>
        </p:blipFill>
        <p:spPr>
          <a:xfrm>
            <a:off x="439438" y="1120425"/>
            <a:ext cx="8089674" cy="3820976"/>
          </a:xfrm>
          <a:prstGeom prst="rect">
            <a:avLst/>
          </a:prstGeom>
          <a:noFill/>
          <a:ln>
            <a:noFill/>
          </a:ln>
        </p:spPr>
      </p:pic>
      <p:sp>
        <p:nvSpPr>
          <p:cNvPr id="133" name="Google Shape;133;p24"/>
          <p:cNvSpPr txBox="1"/>
          <p:nvPr/>
        </p:nvSpPr>
        <p:spPr>
          <a:xfrm>
            <a:off x="326200" y="639150"/>
            <a:ext cx="8089500" cy="31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Automated_Manual Coupe</a:t>
            </a:r>
            <a:r>
              <a:rPr lang="en" sz="2000">
                <a:solidFill>
                  <a:schemeClr val="dk1"/>
                </a:solidFill>
              </a:rPr>
              <a:t> has the highest MSRP</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t>
            </a:r>
            <a:r>
              <a:rPr lang="en"/>
              <a:t>uel efficiency across body styles &amp; model years</a:t>
            </a:r>
            <a:endParaRPr/>
          </a:p>
        </p:txBody>
      </p:sp>
      <p:pic>
        <p:nvPicPr>
          <p:cNvPr id="139" name="Google Shape;139;p25"/>
          <p:cNvPicPr preferRelativeResize="0"/>
          <p:nvPr/>
        </p:nvPicPr>
        <p:blipFill>
          <a:blip r:embed="rId3">
            <a:alphaModFix/>
          </a:blip>
          <a:stretch>
            <a:fillRect/>
          </a:stretch>
        </p:blipFill>
        <p:spPr>
          <a:xfrm>
            <a:off x="365525" y="1796750"/>
            <a:ext cx="8520600" cy="3122575"/>
          </a:xfrm>
          <a:prstGeom prst="rect">
            <a:avLst/>
          </a:prstGeom>
          <a:noFill/>
          <a:ln>
            <a:noFill/>
          </a:ln>
        </p:spPr>
      </p:pic>
      <p:sp>
        <p:nvSpPr>
          <p:cNvPr id="140" name="Google Shape;140;p25"/>
          <p:cNvSpPr txBox="1"/>
          <p:nvPr/>
        </p:nvSpPr>
        <p:spPr>
          <a:xfrm>
            <a:off x="287200" y="1135750"/>
            <a:ext cx="8433300" cy="3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As the years progressed, fuel efficiency has </a:t>
            </a:r>
            <a:r>
              <a:rPr b="1" lang="en" sz="2000">
                <a:solidFill>
                  <a:schemeClr val="dk1"/>
                </a:solidFill>
              </a:rPr>
              <a:t>improved and increased</a:t>
            </a:r>
            <a:endParaRPr b="1" sz="20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169700" y="157825"/>
            <a:ext cx="858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Engine HP, MPG &amp; Price</a:t>
            </a:r>
            <a:endParaRPr/>
          </a:p>
        </p:txBody>
      </p:sp>
      <p:sp>
        <p:nvSpPr>
          <p:cNvPr id="146" name="Google Shape;146;p26"/>
          <p:cNvSpPr txBox="1"/>
          <p:nvPr/>
        </p:nvSpPr>
        <p:spPr>
          <a:xfrm>
            <a:off x="152400" y="652200"/>
            <a:ext cx="8467500" cy="55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rPr>
              <a:t>Higher the </a:t>
            </a:r>
            <a:r>
              <a:rPr b="1" lang="en" sz="2000">
                <a:solidFill>
                  <a:schemeClr val="dk1"/>
                </a:solidFill>
              </a:rPr>
              <a:t>Engine HP</a:t>
            </a:r>
            <a:r>
              <a:rPr lang="en" sz="2000">
                <a:solidFill>
                  <a:schemeClr val="dk1"/>
                </a:solidFill>
              </a:rPr>
              <a:t>, higher the </a:t>
            </a:r>
            <a:r>
              <a:rPr b="1" lang="en" sz="2000">
                <a:solidFill>
                  <a:schemeClr val="dk1"/>
                </a:solidFill>
              </a:rPr>
              <a:t>price </a:t>
            </a:r>
            <a:r>
              <a:rPr lang="en" sz="2000">
                <a:solidFill>
                  <a:schemeClr val="dk1"/>
                </a:solidFill>
              </a:rPr>
              <a:t>range goes. However, Engine HP and Highway MPG don’t show the same trend.</a:t>
            </a:r>
            <a:endParaRPr sz="2000">
              <a:solidFill>
                <a:schemeClr val="dk1"/>
              </a:solidFill>
            </a:endParaRPr>
          </a:p>
        </p:txBody>
      </p:sp>
      <p:pic>
        <p:nvPicPr>
          <p:cNvPr id="147" name="Google Shape;147;p26"/>
          <p:cNvPicPr preferRelativeResize="0"/>
          <p:nvPr/>
        </p:nvPicPr>
        <p:blipFill>
          <a:blip r:embed="rId3">
            <a:alphaModFix/>
          </a:blip>
          <a:stretch>
            <a:fillRect/>
          </a:stretch>
        </p:blipFill>
        <p:spPr>
          <a:xfrm>
            <a:off x="152400" y="1457875"/>
            <a:ext cx="8839197" cy="35767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53" name="Google Shape;153;p27"/>
          <p:cNvSpPr txBox="1"/>
          <p:nvPr>
            <p:ph idx="1" type="body"/>
          </p:nvPr>
        </p:nvSpPr>
        <p:spPr>
          <a:xfrm>
            <a:off x="311700" y="1017725"/>
            <a:ext cx="8520600" cy="4047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a:t>The market category of : </a:t>
            </a:r>
            <a:r>
              <a:rPr b="1" lang="en"/>
              <a:t>Crossover-Flex Fuel-Performance</a:t>
            </a:r>
            <a:r>
              <a:rPr lang="en"/>
              <a:t> has the highest popularity. So, the manufacturers can continue producing the same.</a:t>
            </a:r>
            <a:endParaRPr/>
          </a:p>
          <a:p>
            <a:pPr indent="-334327" lvl="0" marL="457200" rtl="0" algn="l">
              <a:spcBef>
                <a:spcPts val="0"/>
              </a:spcBef>
              <a:spcAft>
                <a:spcPts val="0"/>
              </a:spcAft>
              <a:buSzPct val="100000"/>
              <a:buChar char="●"/>
            </a:pPr>
            <a:r>
              <a:rPr lang="en"/>
              <a:t>The price of car is directly proportional to the engine power.</a:t>
            </a:r>
            <a:endParaRPr/>
          </a:p>
          <a:p>
            <a:pPr indent="-334327" lvl="0" marL="457200" rtl="0" algn="l">
              <a:spcBef>
                <a:spcPts val="0"/>
              </a:spcBef>
              <a:spcAft>
                <a:spcPts val="0"/>
              </a:spcAft>
              <a:buSzPct val="100000"/>
              <a:buChar char="●"/>
            </a:pPr>
            <a:r>
              <a:rPr b="1" lang="en"/>
              <a:t>Engine cylinders</a:t>
            </a:r>
            <a:r>
              <a:rPr lang="en"/>
              <a:t> positively influence the car price. Hence, the stakeholders can focus more on this </a:t>
            </a:r>
            <a:r>
              <a:rPr lang="en"/>
              <a:t>feature</a:t>
            </a:r>
            <a:r>
              <a:rPr lang="en"/>
              <a:t> than the others.</a:t>
            </a:r>
            <a:endParaRPr/>
          </a:p>
          <a:p>
            <a:pPr indent="-334327" lvl="0" marL="457200" rtl="0" algn="l">
              <a:spcBef>
                <a:spcPts val="0"/>
              </a:spcBef>
              <a:spcAft>
                <a:spcPts val="0"/>
              </a:spcAft>
              <a:buSzPct val="100000"/>
              <a:buChar char="●"/>
            </a:pPr>
            <a:r>
              <a:rPr lang="en"/>
              <a:t>The brand value of </a:t>
            </a:r>
            <a:r>
              <a:rPr b="1" lang="en"/>
              <a:t>Bugatti </a:t>
            </a:r>
            <a:r>
              <a:rPr lang="en"/>
              <a:t>is highest, probably because people like luxury cars more.</a:t>
            </a:r>
            <a:endParaRPr/>
          </a:p>
          <a:p>
            <a:pPr indent="-334327" lvl="0" marL="457200" rtl="0" algn="l">
              <a:spcBef>
                <a:spcPts val="0"/>
              </a:spcBef>
              <a:spcAft>
                <a:spcPts val="0"/>
              </a:spcAft>
              <a:buSzPct val="100000"/>
              <a:buChar char="●"/>
            </a:pPr>
            <a:r>
              <a:rPr lang="en"/>
              <a:t>The manufacturers can be suggested to make cars with less cylinders (</a:t>
            </a:r>
            <a:r>
              <a:rPr b="1" lang="en"/>
              <a:t>ideally 4</a:t>
            </a:r>
            <a:r>
              <a:rPr lang="en"/>
              <a:t>) as fuel efficiency decreases as the no. of cylinders increase.</a:t>
            </a:r>
            <a:endParaRPr/>
          </a:p>
          <a:p>
            <a:pPr indent="-334327" lvl="0" marL="457200" rtl="0" algn="l">
              <a:spcBef>
                <a:spcPts val="0"/>
              </a:spcBef>
              <a:spcAft>
                <a:spcPts val="0"/>
              </a:spcAft>
              <a:buSzPct val="100000"/>
              <a:buChar char="●"/>
            </a:pPr>
            <a:r>
              <a:rPr b="1" lang="en"/>
              <a:t>Chevrolet wagon</a:t>
            </a:r>
            <a:r>
              <a:rPr lang="en"/>
              <a:t> style contributes most to the car sales.</a:t>
            </a:r>
            <a:endParaRPr/>
          </a:p>
          <a:p>
            <a:pPr indent="-334327" lvl="0" marL="457200" rtl="0" algn="l">
              <a:spcBef>
                <a:spcPts val="0"/>
              </a:spcBef>
              <a:spcAft>
                <a:spcPts val="0"/>
              </a:spcAft>
              <a:buSzPct val="100000"/>
              <a:buChar char="●"/>
            </a:pPr>
            <a:r>
              <a:rPr b="1" lang="en"/>
              <a:t>Bugatti (Coupe)</a:t>
            </a:r>
            <a:r>
              <a:rPr lang="en"/>
              <a:t> has the highest average price and Plymouth has the lowest.</a:t>
            </a:r>
            <a:endParaRPr/>
          </a:p>
          <a:p>
            <a:pPr indent="-334327" lvl="0" marL="457200" rtl="0" algn="l">
              <a:spcBef>
                <a:spcPts val="0"/>
              </a:spcBef>
              <a:spcAft>
                <a:spcPts val="0"/>
              </a:spcAft>
              <a:buSzPct val="100000"/>
              <a:buChar char="●"/>
            </a:pPr>
            <a:r>
              <a:rPr b="1" lang="en"/>
              <a:t>Automated manual coupe</a:t>
            </a:r>
            <a:r>
              <a:rPr lang="en"/>
              <a:t> has the highest price.</a:t>
            </a:r>
            <a:endParaRPr/>
          </a:p>
          <a:p>
            <a:pPr indent="-334327" lvl="0" marL="457200" rtl="0" algn="l">
              <a:spcBef>
                <a:spcPts val="0"/>
              </a:spcBef>
              <a:spcAft>
                <a:spcPts val="0"/>
              </a:spcAft>
              <a:buSzPct val="100000"/>
              <a:buChar char="●"/>
            </a:pPr>
            <a:r>
              <a:rPr lang="en"/>
              <a:t>The manufacturers have to pay more attention to the f</a:t>
            </a:r>
            <a:r>
              <a:rPr b="1" lang="en"/>
              <a:t>uel efficiency</a:t>
            </a:r>
            <a:r>
              <a:rPr lang="en"/>
              <a:t> as over the years it has increased consistently.</a:t>
            </a:r>
            <a:endParaRPr/>
          </a:p>
          <a:p>
            <a:pPr indent="-334327" lvl="0" marL="457200" rtl="0" algn="l">
              <a:spcBef>
                <a:spcPts val="0"/>
              </a:spcBef>
              <a:spcAft>
                <a:spcPts val="0"/>
              </a:spcAft>
              <a:buSzPct val="100000"/>
              <a:buChar char="●"/>
            </a:pPr>
            <a:r>
              <a:rPr b="1" lang="en"/>
              <a:t>Engine HP and price</a:t>
            </a:r>
            <a:r>
              <a:rPr lang="en"/>
              <a:t> are directly related. So, the stakeholders can focus more on engine HP more, making the cars more efficient.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159" name="Google Shape;15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this project, I learnt how to use regression analysis and read the analysis results. I used bubble chart and customized it using various options available.</a:t>
            </a:r>
            <a:endParaRPr/>
          </a:p>
          <a:p>
            <a:pPr indent="0" lvl="0" marL="0" rtl="0" algn="l">
              <a:spcBef>
                <a:spcPts val="1200"/>
              </a:spcBef>
              <a:spcAft>
                <a:spcPts val="0"/>
              </a:spcAft>
              <a:buNone/>
            </a:pPr>
            <a:r>
              <a:rPr lang="en"/>
              <a:t>Making the charts more interactive by using filters and slicers added a new dimension to my analysis. My knowledge on pivot tables was enhanced as I used them for the analysis and drew meaningful conclusions.</a:t>
            </a:r>
            <a:endParaRPr/>
          </a:p>
          <a:p>
            <a:pPr indent="0" lvl="0" marL="0" rtl="0" algn="l">
              <a:spcBef>
                <a:spcPts val="1200"/>
              </a:spcBef>
              <a:spcAft>
                <a:spcPts val="1200"/>
              </a:spcAft>
              <a:buNone/>
            </a:pPr>
            <a:r>
              <a:rPr lang="en"/>
              <a:t>Dashboard is an important part of a good data analysis and is crucial for understanding the data at a glance. This project helped me understand the importance of the same.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1029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4620"/>
              <a:t>THANK YOU</a:t>
            </a:r>
            <a:endParaRPr sz="462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66" name="Google Shape;66;p14"/>
          <p:cNvSpPr txBox="1"/>
          <p:nvPr>
            <p:ph idx="1" type="body"/>
          </p:nvPr>
        </p:nvSpPr>
        <p:spPr>
          <a:xfrm>
            <a:off x="311700" y="1152475"/>
            <a:ext cx="8520600" cy="38736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5600"/>
              <a:t>Over the last few decades, the automotive industry has experienced significant change, with an increasing emphasis on technological innovation, environmental sustainability, and fuel efficiency. Understanding the elements that drive customer demand for cars is now more crucial than ever due to rising manufacturer competition and a changing consumer landscape. </a:t>
            </a:r>
            <a:endParaRPr sz="5600"/>
          </a:p>
          <a:p>
            <a:pPr indent="0" lvl="0" marL="0" rtl="0" algn="l">
              <a:spcBef>
                <a:spcPts val="1200"/>
              </a:spcBef>
              <a:spcAft>
                <a:spcPts val="0"/>
              </a:spcAft>
              <a:buNone/>
            </a:pPr>
            <a:r>
              <a:rPr lang="en" sz="5600"/>
              <a:t>Electric and hybrid vehicles have become more popular in recent years, and interest in alternative fuels like hydrogen and natural gas has also grown. However, traditional gasoline-powered vehicles continue to dominate the market, and buyers have access to a variety of fuel kinds and grades.</a:t>
            </a:r>
            <a:endParaRPr sz="5600"/>
          </a:p>
          <a:p>
            <a:pPr indent="0" lvl="0" marL="0" rtl="0" algn="l">
              <a:spcBef>
                <a:spcPts val="1200"/>
              </a:spcBef>
              <a:spcAft>
                <a:spcPts val="0"/>
              </a:spcAft>
              <a:buNone/>
            </a:pPr>
            <a:r>
              <a:rPr lang="en" sz="5600"/>
              <a:t>The manufacturer could create a pricing strategy that balances consumer demand with profitability and determine which features to concentrate on in future product development efforts by analysing the relationship between a car's features, market category, and pricing and identifying which features and categories are most popular with consumers and most profitable. In the long run, this might help the manufacturing become more profitable and raise its marketability.</a:t>
            </a:r>
            <a:endParaRPr sz="5600"/>
          </a:p>
          <a:p>
            <a:pPr indent="0" lvl="0" marL="0" rtl="0" algn="l">
              <a:spcBef>
                <a:spcPts val="1200"/>
              </a:spcBef>
              <a:spcAft>
                <a:spcPts val="0"/>
              </a:spcAft>
              <a:buNone/>
            </a:pPr>
            <a:r>
              <a:rPr lang="en" sz="5600"/>
              <a:t>Source of Data: Kaggle (by Cooper Union) </a:t>
            </a:r>
            <a:endParaRPr sz="5600"/>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Originally, the dataset consisted 11,915 rows and 16 columns.</a:t>
            </a:r>
            <a:endParaRPr/>
          </a:p>
          <a:p>
            <a:pPr indent="-342900" lvl="0" marL="457200" rtl="0" algn="l">
              <a:spcBef>
                <a:spcPts val="0"/>
              </a:spcBef>
              <a:spcAft>
                <a:spcPts val="0"/>
              </a:spcAft>
              <a:buSzPts val="1800"/>
              <a:buChar char="●"/>
            </a:pPr>
            <a:r>
              <a:rPr lang="en"/>
              <a:t>Null values found in the following columns: Engine Fuel Type(3), Engine HP(69), Engine Cylinder(30), Number of doors(6)</a:t>
            </a:r>
            <a:endParaRPr/>
          </a:p>
          <a:p>
            <a:pPr indent="-342900" lvl="0" marL="457200" rtl="0" algn="l">
              <a:spcBef>
                <a:spcPts val="0"/>
              </a:spcBef>
              <a:spcAft>
                <a:spcPts val="0"/>
              </a:spcAft>
              <a:buSzPts val="1800"/>
              <a:buChar char="●"/>
            </a:pPr>
            <a:r>
              <a:rPr lang="en"/>
              <a:t>Dropped the rows with null values because these are domain specific columns and imputing them without </a:t>
            </a:r>
            <a:r>
              <a:rPr lang="en"/>
              <a:t>knowledge</a:t>
            </a:r>
            <a:r>
              <a:rPr lang="en"/>
              <a:t> might do more harm than good.</a:t>
            </a:r>
            <a:endParaRPr/>
          </a:p>
          <a:p>
            <a:pPr indent="-342900" lvl="0" marL="457200" rtl="0" algn="l">
              <a:spcBef>
                <a:spcPts val="0"/>
              </a:spcBef>
              <a:spcAft>
                <a:spcPts val="0"/>
              </a:spcAft>
              <a:buSzPts val="1800"/>
              <a:buChar char="●"/>
            </a:pPr>
            <a:r>
              <a:rPr lang="en"/>
              <a:t>Row: 11,098; Columns: 16</a:t>
            </a:r>
            <a:endParaRPr/>
          </a:p>
          <a:p>
            <a:pPr indent="-342900" lvl="0" marL="457200" rtl="0" algn="l">
              <a:spcBef>
                <a:spcPts val="0"/>
              </a:spcBef>
              <a:spcAft>
                <a:spcPts val="0"/>
              </a:spcAft>
              <a:buSzPts val="1800"/>
              <a:buChar char="●"/>
            </a:pPr>
            <a:r>
              <a:rPr lang="en"/>
              <a:t>Used descriptive statistics, regression analysis, visualization and dashboards.</a:t>
            </a:r>
            <a:endParaRPr/>
          </a:p>
          <a:p>
            <a:pPr indent="-342900" lvl="0" marL="457200" rtl="0" algn="l">
              <a:spcBef>
                <a:spcPts val="0"/>
              </a:spcBef>
              <a:spcAft>
                <a:spcPts val="0"/>
              </a:spcAft>
              <a:buSzPts val="1800"/>
              <a:buChar char="●"/>
            </a:pPr>
            <a:r>
              <a:rPr lang="en"/>
              <a:t>Limitation: The dataset was last updated in 2017 and after that the trends in automobile industry have largely changed.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 USED</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Microsoft Excel 2019 is used to perform the analysis as there are 11,098 rows and 16 columns.</a:t>
            </a:r>
            <a:endParaRPr/>
          </a:p>
          <a:p>
            <a:pPr indent="-342900" lvl="0" marL="457200" rtl="0" algn="l">
              <a:spcBef>
                <a:spcPts val="0"/>
              </a:spcBef>
              <a:spcAft>
                <a:spcPts val="0"/>
              </a:spcAft>
              <a:buSzPts val="1800"/>
              <a:buChar char="●"/>
            </a:pPr>
            <a:r>
              <a:rPr lang="en"/>
              <a:t>The dataset is not huge and can be easily analysed in Excel.</a:t>
            </a:r>
            <a:endParaRPr/>
          </a:p>
          <a:p>
            <a:pPr indent="-342900" lvl="0" marL="457200" rtl="0" algn="l">
              <a:spcBef>
                <a:spcPts val="0"/>
              </a:spcBef>
              <a:spcAft>
                <a:spcPts val="0"/>
              </a:spcAft>
              <a:buSzPts val="1800"/>
              <a:buChar char="●"/>
            </a:pPr>
            <a:r>
              <a:rPr lang="en"/>
              <a:t>Excel has built in functionalities to run regression analysis and can be used to create interactive charts and </a:t>
            </a:r>
            <a:r>
              <a:rPr lang="en"/>
              <a:t>dashboards</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Excel file link: </a:t>
            </a:r>
            <a:r>
              <a:rPr lang="en" u="sng">
                <a:solidFill>
                  <a:schemeClr val="hlink"/>
                </a:solidFill>
                <a:hlinkClick r:id="rId3"/>
              </a:rPr>
              <a:t>https://docs.google.com/spreadsheets/d/1fAghU5Ad745NzZfOkftUMsKAX0My59sz/edit?usp=sharing&amp;ouid=111360395057791388166&amp;rtpof=true&amp;sd=true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170900"/>
            <a:ext cx="8552400" cy="126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INSIGHT: </a:t>
            </a:r>
            <a:r>
              <a:rPr lang="en" sz="2244"/>
              <a:t>P</a:t>
            </a:r>
            <a:r>
              <a:rPr lang="en" sz="2244"/>
              <a:t>opularity of a car model across different market categories</a:t>
            </a:r>
            <a:endParaRPr sz="2244"/>
          </a:p>
          <a:p>
            <a:pPr indent="0" lvl="0" marL="0" rtl="0" algn="l">
              <a:spcBef>
                <a:spcPts val="0"/>
              </a:spcBef>
              <a:spcAft>
                <a:spcPts val="0"/>
              </a:spcAft>
              <a:buNone/>
            </a:pPr>
            <a:r>
              <a:t/>
            </a:r>
            <a:endParaRPr b="1" sz="2144"/>
          </a:p>
          <a:p>
            <a:pPr indent="0" lvl="0" marL="0" rtl="0" algn="l">
              <a:spcBef>
                <a:spcPts val="0"/>
              </a:spcBef>
              <a:spcAft>
                <a:spcPts val="0"/>
              </a:spcAft>
              <a:buNone/>
            </a:pPr>
            <a:r>
              <a:rPr b="1" lang="en" sz="2144"/>
              <a:t>Crossover-Flex Fuel-Performance </a:t>
            </a:r>
            <a:r>
              <a:rPr lang="en" sz="2144"/>
              <a:t>has highest popularity</a:t>
            </a:r>
            <a:endParaRPr sz="2144"/>
          </a:p>
        </p:txBody>
      </p:sp>
      <p:pic>
        <p:nvPicPr>
          <p:cNvPr id="84" name="Google Shape;84;p17"/>
          <p:cNvPicPr preferRelativeResize="0"/>
          <p:nvPr/>
        </p:nvPicPr>
        <p:blipFill>
          <a:blip r:embed="rId3">
            <a:alphaModFix/>
          </a:blip>
          <a:stretch>
            <a:fillRect/>
          </a:stretch>
        </p:blipFill>
        <p:spPr>
          <a:xfrm>
            <a:off x="443850" y="1536150"/>
            <a:ext cx="8315776" cy="3533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31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car's engine power and its price </a:t>
            </a:r>
            <a:endParaRPr/>
          </a:p>
          <a:p>
            <a:pPr indent="0" lvl="0" marL="0" rtl="0" algn="l">
              <a:spcBef>
                <a:spcPts val="0"/>
              </a:spcBef>
              <a:spcAft>
                <a:spcPts val="0"/>
              </a:spcAft>
              <a:buNone/>
            </a:pPr>
            <a:r>
              <a:t/>
            </a:r>
            <a:endParaRPr u="sng"/>
          </a:p>
        </p:txBody>
      </p:sp>
      <p:pic>
        <p:nvPicPr>
          <p:cNvPr id="90" name="Google Shape;90;p18"/>
          <p:cNvPicPr preferRelativeResize="0"/>
          <p:nvPr/>
        </p:nvPicPr>
        <p:blipFill rotWithShape="1">
          <a:blip r:embed="rId3">
            <a:alphaModFix/>
          </a:blip>
          <a:srcRect b="0" l="1690" r="0" t="0"/>
          <a:stretch/>
        </p:blipFill>
        <p:spPr>
          <a:xfrm>
            <a:off x="457975" y="1405075"/>
            <a:ext cx="8520600" cy="3635649"/>
          </a:xfrm>
          <a:prstGeom prst="rect">
            <a:avLst/>
          </a:prstGeom>
          <a:noFill/>
          <a:ln>
            <a:noFill/>
          </a:ln>
        </p:spPr>
      </p:pic>
      <p:sp>
        <p:nvSpPr>
          <p:cNvPr id="91" name="Google Shape;91;p18"/>
          <p:cNvSpPr txBox="1"/>
          <p:nvPr/>
        </p:nvSpPr>
        <p:spPr>
          <a:xfrm>
            <a:off x="347400" y="704400"/>
            <a:ext cx="8449200" cy="4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44">
                <a:solidFill>
                  <a:schemeClr val="dk1"/>
                </a:solidFill>
              </a:rPr>
              <a:t>Correlation: 0.658983</a:t>
            </a:r>
            <a:r>
              <a:rPr lang="en" sz="2044">
                <a:solidFill>
                  <a:schemeClr val="dk1"/>
                </a:solidFill>
              </a:rPr>
              <a:t>: Car’s price increases as the engine power increases.</a:t>
            </a:r>
            <a:endParaRPr sz="2044">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15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
            </a:r>
            <a:r>
              <a:rPr lang="en"/>
              <a:t>egression analysis to identify features that have strongest relationship with a car's price</a:t>
            </a:r>
            <a:endParaRPr/>
          </a:p>
        </p:txBody>
      </p:sp>
      <p:pic>
        <p:nvPicPr>
          <p:cNvPr id="97" name="Google Shape;97;p19"/>
          <p:cNvPicPr preferRelativeResize="0"/>
          <p:nvPr/>
        </p:nvPicPr>
        <p:blipFill>
          <a:blip r:embed="rId3">
            <a:alphaModFix/>
          </a:blip>
          <a:stretch>
            <a:fillRect/>
          </a:stretch>
        </p:blipFill>
        <p:spPr>
          <a:xfrm>
            <a:off x="478750" y="1514325"/>
            <a:ext cx="8006700" cy="3555100"/>
          </a:xfrm>
          <a:prstGeom prst="rect">
            <a:avLst/>
          </a:prstGeom>
          <a:noFill/>
          <a:ln>
            <a:noFill/>
          </a:ln>
        </p:spPr>
      </p:pic>
      <p:sp>
        <p:nvSpPr>
          <p:cNvPr id="98" name="Google Shape;98;p19"/>
          <p:cNvSpPr txBox="1"/>
          <p:nvPr/>
        </p:nvSpPr>
        <p:spPr>
          <a:xfrm>
            <a:off x="343350" y="1005200"/>
            <a:ext cx="8520600" cy="7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Engine Cylinders</a:t>
            </a:r>
            <a:r>
              <a:rPr lang="en" sz="2000">
                <a:solidFill>
                  <a:schemeClr val="dk1"/>
                </a:solidFill>
              </a:rPr>
              <a:t> have the strongest relationship with a car’s price</a:t>
            </a:r>
            <a:endParaRPr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430800" y="144775"/>
            <a:ext cx="840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a:t>
            </a:r>
            <a:r>
              <a:rPr lang="en"/>
              <a:t>verage price of car across different manufacturers</a:t>
            </a:r>
            <a:endParaRPr/>
          </a:p>
        </p:txBody>
      </p:sp>
      <p:pic>
        <p:nvPicPr>
          <p:cNvPr id="104" name="Google Shape;104;p20"/>
          <p:cNvPicPr preferRelativeResize="0"/>
          <p:nvPr/>
        </p:nvPicPr>
        <p:blipFill>
          <a:blip r:embed="rId3">
            <a:alphaModFix/>
          </a:blip>
          <a:stretch>
            <a:fillRect/>
          </a:stretch>
        </p:blipFill>
        <p:spPr>
          <a:xfrm>
            <a:off x="378575" y="1248450"/>
            <a:ext cx="8054675" cy="3820975"/>
          </a:xfrm>
          <a:prstGeom prst="rect">
            <a:avLst/>
          </a:prstGeom>
          <a:noFill/>
          <a:ln>
            <a:noFill/>
          </a:ln>
        </p:spPr>
      </p:pic>
      <p:sp>
        <p:nvSpPr>
          <p:cNvPr id="105" name="Google Shape;105;p20"/>
          <p:cNvSpPr txBox="1"/>
          <p:nvPr/>
        </p:nvSpPr>
        <p:spPr>
          <a:xfrm>
            <a:off x="430800" y="717475"/>
            <a:ext cx="8002500" cy="38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rPr>
              <a:t>Bugatti </a:t>
            </a:r>
            <a:r>
              <a:rPr lang="en" sz="2000">
                <a:solidFill>
                  <a:schemeClr val="dk1"/>
                </a:solidFill>
              </a:rPr>
              <a:t>has the highest average price of $1757223.667</a:t>
            </a:r>
            <a:endParaRPr sz="20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78250" y="131725"/>
            <a:ext cx="8554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Relationship between </a:t>
            </a:r>
            <a:r>
              <a:rPr lang="en"/>
              <a:t>fuel efficiency &amp; number of cylinders</a:t>
            </a:r>
            <a:endParaRPr/>
          </a:p>
        </p:txBody>
      </p:sp>
      <p:pic>
        <p:nvPicPr>
          <p:cNvPr id="111" name="Google Shape;111;p21"/>
          <p:cNvPicPr preferRelativeResize="0"/>
          <p:nvPr/>
        </p:nvPicPr>
        <p:blipFill>
          <a:blip r:embed="rId3">
            <a:alphaModFix/>
          </a:blip>
          <a:stretch>
            <a:fillRect/>
          </a:stretch>
        </p:blipFill>
        <p:spPr>
          <a:xfrm>
            <a:off x="295050" y="1274600"/>
            <a:ext cx="8520599" cy="3794850"/>
          </a:xfrm>
          <a:prstGeom prst="rect">
            <a:avLst/>
          </a:prstGeom>
          <a:noFill/>
          <a:ln>
            <a:noFill/>
          </a:ln>
        </p:spPr>
      </p:pic>
      <p:sp>
        <p:nvSpPr>
          <p:cNvPr id="112" name="Google Shape;112;p21"/>
          <p:cNvSpPr txBox="1"/>
          <p:nvPr/>
        </p:nvSpPr>
        <p:spPr>
          <a:xfrm>
            <a:off x="215900" y="568825"/>
            <a:ext cx="8520600" cy="2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dk1"/>
                </a:solidFill>
              </a:rPr>
              <a:t>A negative correlation of </a:t>
            </a:r>
            <a:r>
              <a:rPr b="1" lang="en" sz="1700">
                <a:solidFill>
                  <a:schemeClr val="dk1"/>
                </a:solidFill>
              </a:rPr>
              <a:t>-0.6147</a:t>
            </a:r>
            <a:r>
              <a:rPr lang="en" sz="1700">
                <a:solidFill>
                  <a:schemeClr val="dk1"/>
                </a:solidFill>
              </a:rPr>
              <a:t> suggests that as the no. of cylinders increase, the efficiency decreases. Optimal efficiency can be seen at </a:t>
            </a:r>
            <a:r>
              <a:rPr b="1" lang="en" sz="1700">
                <a:solidFill>
                  <a:schemeClr val="dk1"/>
                </a:solidFill>
              </a:rPr>
              <a:t>4</a:t>
            </a:r>
            <a:r>
              <a:rPr lang="en" sz="1700">
                <a:solidFill>
                  <a:schemeClr val="dk1"/>
                </a:solidFill>
              </a:rPr>
              <a:t> as the no. of cylinders</a:t>
            </a:r>
            <a:endParaRPr sz="1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