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3" r:id="rId6"/>
    <p:sldId id="260" r:id="rId7"/>
    <p:sldId id="261" r:id="rId8"/>
    <p:sldId id="262" r:id="rId9"/>
    <p:sldId id="264"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00" d="100"/>
          <a:sy n="100" d="100"/>
        </p:scale>
        <p:origin x="990"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14C5C5-1792-4585-9793-F5E0E3961D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0E9B6CC0-3AB9-4F3A-BDA9-9F9E42A2E3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4D4AE66-2ED4-4C11-ACD2-F1DA53B07BC0}"/>
              </a:ext>
            </a:extLst>
          </p:cNvPr>
          <p:cNvSpPr>
            <a:spLocks noGrp="1"/>
          </p:cNvSpPr>
          <p:nvPr>
            <p:ph type="dt" sz="half" idx="10"/>
          </p:nvPr>
        </p:nvSpPr>
        <p:spPr/>
        <p:txBody>
          <a:bodyPr/>
          <a:lstStyle/>
          <a:p>
            <a:fld id="{76FAECAD-B1EB-489A-9AAD-16DC997A45B0}" type="datetimeFigureOut">
              <a:rPr lang="en-US" smtClean="0"/>
              <a:t>10/22/2019</a:t>
            </a:fld>
            <a:endParaRPr lang="en-US"/>
          </a:p>
        </p:txBody>
      </p:sp>
      <p:sp>
        <p:nvSpPr>
          <p:cNvPr id="5" name="Footer Placeholder 4">
            <a:extLst>
              <a:ext uri="{FF2B5EF4-FFF2-40B4-BE49-F238E27FC236}">
                <a16:creationId xmlns:a16="http://schemas.microsoft.com/office/drawing/2014/main" xmlns="" id="{887E7B73-7689-4DD7-BB94-EAFE5EF396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C7105DF-4DD2-48B4-B8F6-6EF2BC771082}"/>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1321096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9B9A07-6CE5-417A-B361-B2E80EB4A8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62F32F5-CCF2-41AB-8D4B-0930B0A2A5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D8C9EAA-E596-40EA-BAA0-B87112199872}"/>
              </a:ext>
            </a:extLst>
          </p:cNvPr>
          <p:cNvSpPr>
            <a:spLocks noGrp="1"/>
          </p:cNvSpPr>
          <p:nvPr>
            <p:ph type="dt" sz="half" idx="10"/>
          </p:nvPr>
        </p:nvSpPr>
        <p:spPr/>
        <p:txBody>
          <a:bodyPr/>
          <a:lstStyle/>
          <a:p>
            <a:fld id="{76FAECAD-B1EB-489A-9AAD-16DC997A45B0}" type="datetimeFigureOut">
              <a:rPr lang="en-US" smtClean="0"/>
              <a:t>10/22/2019</a:t>
            </a:fld>
            <a:endParaRPr lang="en-US"/>
          </a:p>
        </p:txBody>
      </p:sp>
      <p:sp>
        <p:nvSpPr>
          <p:cNvPr id="5" name="Footer Placeholder 4">
            <a:extLst>
              <a:ext uri="{FF2B5EF4-FFF2-40B4-BE49-F238E27FC236}">
                <a16:creationId xmlns:a16="http://schemas.microsoft.com/office/drawing/2014/main" xmlns="" id="{003DBCA7-6CF3-46F5-B3BE-7D2AAB34A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71F1612-AE89-4759-B633-3D2EBA1B0E11}"/>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270250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00D2CDF-B3E6-46E8-BDCF-716AD8DD43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B799FB6-1683-462F-8902-ADBFB4BD4B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ED100B1-732F-4DBE-BD09-3D8CB61C8037}"/>
              </a:ext>
            </a:extLst>
          </p:cNvPr>
          <p:cNvSpPr>
            <a:spLocks noGrp="1"/>
          </p:cNvSpPr>
          <p:nvPr>
            <p:ph type="dt" sz="half" idx="10"/>
          </p:nvPr>
        </p:nvSpPr>
        <p:spPr/>
        <p:txBody>
          <a:bodyPr/>
          <a:lstStyle/>
          <a:p>
            <a:fld id="{76FAECAD-B1EB-489A-9AAD-16DC997A45B0}" type="datetimeFigureOut">
              <a:rPr lang="en-US" smtClean="0"/>
              <a:t>10/22/2019</a:t>
            </a:fld>
            <a:endParaRPr lang="en-US"/>
          </a:p>
        </p:txBody>
      </p:sp>
      <p:sp>
        <p:nvSpPr>
          <p:cNvPr id="5" name="Footer Placeholder 4">
            <a:extLst>
              <a:ext uri="{FF2B5EF4-FFF2-40B4-BE49-F238E27FC236}">
                <a16:creationId xmlns:a16="http://schemas.microsoft.com/office/drawing/2014/main" xmlns="" id="{59575F9A-17DB-4D81-B5CD-BE654D7CC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3598A93-D27A-456D-A33A-8989F008DA43}"/>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1662049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86AEE8-1FA6-4433-85E2-CA8148590C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1D45008-6EE6-40A2-8D14-6A9693224B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7668354-D3AF-4002-AC9C-E8CEC5330F9C}"/>
              </a:ext>
            </a:extLst>
          </p:cNvPr>
          <p:cNvSpPr>
            <a:spLocks noGrp="1"/>
          </p:cNvSpPr>
          <p:nvPr>
            <p:ph type="dt" sz="half" idx="10"/>
          </p:nvPr>
        </p:nvSpPr>
        <p:spPr/>
        <p:txBody>
          <a:bodyPr/>
          <a:lstStyle/>
          <a:p>
            <a:fld id="{76FAECAD-B1EB-489A-9AAD-16DC997A45B0}" type="datetimeFigureOut">
              <a:rPr lang="en-US" smtClean="0"/>
              <a:t>10/22/2019</a:t>
            </a:fld>
            <a:endParaRPr lang="en-US"/>
          </a:p>
        </p:txBody>
      </p:sp>
      <p:sp>
        <p:nvSpPr>
          <p:cNvPr id="5" name="Footer Placeholder 4">
            <a:extLst>
              <a:ext uri="{FF2B5EF4-FFF2-40B4-BE49-F238E27FC236}">
                <a16:creationId xmlns:a16="http://schemas.microsoft.com/office/drawing/2014/main" xmlns="" id="{3CF276ED-1641-43D4-B8CA-61715297E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DB3363F-E65F-4E5B-8A15-DB24CF38FF12}"/>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2158222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72302F-C627-496C-9C3D-959135AF22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29E3CEF6-BFFF-4E74-AC5A-DFF9C7E070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4142E8C-FC43-4AFE-B4B5-C21E285E6277}"/>
              </a:ext>
            </a:extLst>
          </p:cNvPr>
          <p:cNvSpPr>
            <a:spLocks noGrp="1"/>
          </p:cNvSpPr>
          <p:nvPr>
            <p:ph type="dt" sz="half" idx="10"/>
          </p:nvPr>
        </p:nvSpPr>
        <p:spPr/>
        <p:txBody>
          <a:bodyPr/>
          <a:lstStyle/>
          <a:p>
            <a:fld id="{76FAECAD-B1EB-489A-9AAD-16DC997A45B0}" type="datetimeFigureOut">
              <a:rPr lang="en-US" smtClean="0"/>
              <a:t>10/22/2019</a:t>
            </a:fld>
            <a:endParaRPr lang="en-US"/>
          </a:p>
        </p:txBody>
      </p:sp>
      <p:sp>
        <p:nvSpPr>
          <p:cNvPr id="5" name="Footer Placeholder 4">
            <a:extLst>
              <a:ext uri="{FF2B5EF4-FFF2-40B4-BE49-F238E27FC236}">
                <a16:creationId xmlns:a16="http://schemas.microsoft.com/office/drawing/2014/main" xmlns="" id="{977CDB69-0113-4D12-95FF-03F9F561A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EA73CFC-C233-4DDE-859F-845FA54C894B}"/>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784276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4A2A39-A579-482F-9774-8C76A30863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F63D97C-9D33-44DA-8E66-0C6CC13EFD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2778308-D192-48D6-B179-35C2664EE0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6267E9D-205E-43C4-B196-E90720E11132}"/>
              </a:ext>
            </a:extLst>
          </p:cNvPr>
          <p:cNvSpPr>
            <a:spLocks noGrp="1"/>
          </p:cNvSpPr>
          <p:nvPr>
            <p:ph type="dt" sz="half" idx="10"/>
          </p:nvPr>
        </p:nvSpPr>
        <p:spPr/>
        <p:txBody>
          <a:bodyPr/>
          <a:lstStyle/>
          <a:p>
            <a:fld id="{76FAECAD-B1EB-489A-9AAD-16DC997A45B0}" type="datetimeFigureOut">
              <a:rPr lang="en-US" smtClean="0"/>
              <a:t>10/22/2019</a:t>
            </a:fld>
            <a:endParaRPr lang="en-US"/>
          </a:p>
        </p:txBody>
      </p:sp>
      <p:sp>
        <p:nvSpPr>
          <p:cNvPr id="6" name="Footer Placeholder 5">
            <a:extLst>
              <a:ext uri="{FF2B5EF4-FFF2-40B4-BE49-F238E27FC236}">
                <a16:creationId xmlns:a16="http://schemas.microsoft.com/office/drawing/2014/main" xmlns="" id="{81644483-0793-4040-880C-991E2EE4FF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B61C01B-A19C-4122-8951-5777A16C4006}"/>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1506692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8D1F62-EFF3-4F9F-B8C6-4128CA7663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2405C5F-E2AE-414C-B651-6940DB1C79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2EA3363-CE0B-4936-ACE0-B598FCBD6E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8450D07-DBC6-49BF-9AB2-A6704E6D0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94D28D0-C2D5-411B-B550-83167E0888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5BFDDD0-7B7C-49D6-A3E7-640863BE654C}"/>
              </a:ext>
            </a:extLst>
          </p:cNvPr>
          <p:cNvSpPr>
            <a:spLocks noGrp="1"/>
          </p:cNvSpPr>
          <p:nvPr>
            <p:ph type="dt" sz="half" idx="10"/>
          </p:nvPr>
        </p:nvSpPr>
        <p:spPr/>
        <p:txBody>
          <a:bodyPr/>
          <a:lstStyle/>
          <a:p>
            <a:fld id="{76FAECAD-B1EB-489A-9AAD-16DC997A45B0}" type="datetimeFigureOut">
              <a:rPr lang="en-US" smtClean="0"/>
              <a:t>10/22/2019</a:t>
            </a:fld>
            <a:endParaRPr lang="en-US"/>
          </a:p>
        </p:txBody>
      </p:sp>
      <p:sp>
        <p:nvSpPr>
          <p:cNvPr id="8" name="Footer Placeholder 7">
            <a:extLst>
              <a:ext uri="{FF2B5EF4-FFF2-40B4-BE49-F238E27FC236}">
                <a16:creationId xmlns:a16="http://schemas.microsoft.com/office/drawing/2014/main" xmlns="" id="{FF05B14D-0174-4718-BFFA-71FD2E5490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7AF1769-0710-4332-89E2-F6D85CADF2B2}"/>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122050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80F30B-0749-46C2-86D8-0335E88CCF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C5D7FDD1-B0AA-4335-84A8-4680C3F38AC9}"/>
              </a:ext>
            </a:extLst>
          </p:cNvPr>
          <p:cNvSpPr>
            <a:spLocks noGrp="1"/>
          </p:cNvSpPr>
          <p:nvPr>
            <p:ph type="dt" sz="half" idx="10"/>
          </p:nvPr>
        </p:nvSpPr>
        <p:spPr/>
        <p:txBody>
          <a:bodyPr/>
          <a:lstStyle/>
          <a:p>
            <a:fld id="{76FAECAD-B1EB-489A-9AAD-16DC997A45B0}" type="datetimeFigureOut">
              <a:rPr lang="en-US" smtClean="0"/>
              <a:t>10/22/2019</a:t>
            </a:fld>
            <a:endParaRPr lang="en-US"/>
          </a:p>
        </p:txBody>
      </p:sp>
      <p:sp>
        <p:nvSpPr>
          <p:cNvPr id="4" name="Footer Placeholder 3">
            <a:extLst>
              <a:ext uri="{FF2B5EF4-FFF2-40B4-BE49-F238E27FC236}">
                <a16:creationId xmlns:a16="http://schemas.microsoft.com/office/drawing/2014/main" xmlns="" id="{FB1EC6FD-32F5-4161-A0A1-830C307661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B8C5536-DE07-4885-AC46-41DD9EF2DFD9}"/>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24223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D4F9C60-B6E0-4847-98BE-E671978805EE}"/>
              </a:ext>
            </a:extLst>
          </p:cNvPr>
          <p:cNvSpPr>
            <a:spLocks noGrp="1"/>
          </p:cNvSpPr>
          <p:nvPr>
            <p:ph type="dt" sz="half" idx="10"/>
          </p:nvPr>
        </p:nvSpPr>
        <p:spPr/>
        <p:txBody>
          <a:bodyPr/>
          <a:lstStyle/>
          <a:p>
            <a:fld id="{76FAECAD-B1EB-489A-9AAD-16DC997A45B0}" type="datetimeFigureOut">
              <a:rPr lang="en-US" smtClean="0"/>
              <a:t>10/22/2019</a:t>
            </a:fld>
            <a:endParaRPr lang="en-US"/>
          </a:p>
        </p:txBody>
      </p:sp>
      <p:sp>
        <p:nvSpPr>
          <p:cNvPr id="3" name="Footer Placeholder 2">
            <a:extLst>
              <a:ext uri="{FF2B5EF4-FFF2-40B4-BE49-F238E27FC236}">
                <a16:creationId xmlns:a16="http://schemas.microsoft.com/office/drawing/2014/main" xmlns="" id="{1E1E9576-B767-473F-9CEF-A2D07A0A26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80772D79-62CB-4C59-AE2A-A4E8AF4EAEC0}"/>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2367581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D71F4E-4D62-471C-ADB5-0D322CF72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5C49AA7-8CA8-4542-90C2-0A96C50C83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0429CF0-254A-4151-8C4C-864D7D4D72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B063D18-1824-4F26-A195-45EE591BA66D}"/>
              </a:ext>
            </a:extLst>
          </p:cNvPr>
          <p:cNvSpPr>
            <a:spLocks noGrp="1"/>
          </p:cNvSpPr>
          <p:nvPr>
            <p:ph type="dt" sz="half" idx="10"/>
          </p:nvPr>
        </p:nvSpPr>
        <p:spPr/>
        <p:txBody>
          <a:bodyPr/>
          <a:lstStyle/>
          <a:p>
            <a:fld id="{76FAECAD-B1EB-489A-9AAD-16DC997A45B0}" type="datetimeFigureOut">
              <a:rPr lang="en-US" smtClean="0"/>
              <a:t>10/22/2019</a:t>
            </a:fld>
            <a:endParaRPr lang="en-US"/>
          </a:p>
        </p:txBody>
      </p:sp>
      <p:sp>
        <p:nvSpPr>
          <p:cNvPr id="6" name="Footer Placeholder 5">
            <a:extLst>
              <a:ext uri="{FF2B5EF4-FFF2-40B4-BE49-F238E27FC236}">
                <a16:creationId xmlns:a16="http://schemas.microsoft.com/office/drawing/2014/main" xmlns="" id="{0F1AE541-5594-4A0E-BEE9-33B2271B7F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C10B6AF-8EC9-44B2-9F24-05470F154E87}"/>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2235147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AE22A9-90CA-4431-9EDB-30C9713638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D19744B-DDA0-4201-85C2-8F7639A46E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5C8BFB0-7AC2-4DCF-88E6-87C389CBF2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A71593B-4854-4D62-B5E0-E78685F00617}"/>
              </a:ext>
            </a:extLst>
          </p:cNvPr>
          <p:cNvSpPr>
            <a:spLocks noGrp="1"/>
          </p:cNvSpPr>
          <p:nvPr>
            <p:ph type="dt" sz="half" idx="10"/>
          </p:nvPr>
        </p:nvSpPr>
        <p:spPr/>
        <p:txBody>
          <a:bodyPr/>
          <a:lstStyle/>
          <a:p>
            <a:fld id="{76FAECAD-B1EB-489A-9AAD-16DC997A45B0}" type="datetimeFigureOut">
              <a:rPr lang="en-US" smtClean="0"/>
              <a:t>10/22/2019</a:t>
            </a:fld>
            <a:endParaRPr lang="en-US"/>
          </a:p>
        </p:txBody>
      </p:sp>
      <p:sp>
        <p:nvSpPr>
          <p:cNvPr id="6" name="Footer Placeholder 5">
            <a:extLst>
              <a:ext uri="{FF2B5EF4-FFF2-40B4-BE49-F238E27FC236}">
                <a16:creationId xmlns:a16="http://schemas.microsoft.com/office/drawing/2014/main" xmlns="" id="{2EE83201-27C4-48A8-A2F1-F50F66E6C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2CACDA1-B970-4011-B761-35244A3E4878}"/>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625870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BCD47A3-9826-41EB-BBA0-DB6E12D10E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3DCD784-8762-4BDD-ABB4-EAAFA1C408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BBF36D4-1B87-4C86-9116-D5151BC289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FAECAD-B1EB-489A-9AAD-16DC997A45B0}" type="datetimeFigureOut">
              <a:rPr lang="en-US" smtClean="0"/>
              <a:t>10/22/2019</a:t>
            </a:fld>
            <a:endParaRPr lang="en-US"/>
          </a:p>
        </p:txBody>
      </p:sp>
      <p:sp>
        <p:nvSpPr>
          <p:cNvPr id="5" name="Footer Placeholder 4">
            <a:extLst>
              <a:ext uri="{FF2B5EF4-FFF2-40B4-BE49-F238E27FC236}">
                <a16:creationId xmlns:a16="http://schemas.microsoft.com/office/drawing/2014/main" xmlns="" id="{31141647-75DD-4010-8BE5-894FEBE0F0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3387CC4-CDED-4AF0-8EDF-E93AA7D566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402F7-3987-4AB2-9EB9-BD9000073E31}" type="slidenum">
              <a:rPr lang="en-US" smtClean="0"/>
              <a:t>‹#›</a:t>
            </a:fld>
            <a:endParaRPr lang="en-US"/>
          </a:p>
        </p:txBody>
      </p:sp>
    </p:spTree>
    <p:extLst>
      <p:ext uri="{BB962C8B-B14F-4D97-AF65-F5344CB8AC3E}">
        <p14:creationId xmlns:p14="http://schemas.microsoft.com/office/powerpoint/2010/main" val="662059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xmlns="" id="{B9951BD9-0868-4CDB-ACD6-9C4209B5E4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17BFC4B-FD5A-473F-892C-DC45D17C1349}"/>
              </a:ext>
            </a:extLst>
          </p:cNvPr>
          <p:cNvSpPr>
            <a:spLocks noGrp="1"/>
          </p:cNvSpPr>
          <p:nvPr>
            <p:ph type="ctrTitle"/>
          </p:nvPr>
        </p:nvSpPr>
        <p:spPr>
          <a:xfrm>
            <a:off x="8699159" y="862503"/>
            <a:ext cx="3402226" cy="2070167"/>
          </a:xfrm>
        </p:spPr>
        <p:txBody>
          <a:bodyPr>
            <a:normAutofit/>
          </a:bodyPr>
          <a:lstStyle/>
          <a:p>
            <a:r>
              <a:rPr lang="en-US" sz="5600" b="1" dirty="0" smtClean="0">
                <a:solidFill>
                  <a:schemeClr val="bg1"/>
                </a:solidFill>
              </a:rPr>
              <a:t>Newspaper Franchise</a:t>
            </a:r>
            <a:endParaRPr lang="en-US" sz="5600" dirty="0">
              <a:solidFill>
                <a:schemeClr val="bg1"/>
              </a:solidFill>
            </a:endParaRPr>
          </a:p>
        </p:txBody>
      </p:sp>
      <p:sp>
        <p:nvSpPr>
          <p:cNvPr id="3" name="Subtitle 2">
            <a:extLst>
              <a:ext uri="{FF2B5EF4-FFF2-40B4-BE49-F238E27FC236}">
                <a16:creationId xmlns:a16="http://schemas.microsoft.com/office/drawing/2014/main" xmlns="" id="{88BE3CBA-2E6B-41A0-B155-B9F846F92FE1}"/>
              </a:ext>
            </a:extLst>
          </p:cNvPr>
          <p:cNvSpPr>
            <a:spLocks noGrp="1"/>
          </p:cNvSpPr>
          <p:nvPr>
            <p:ph type="subTitle" idx="1"/>
          </p:nvPr>
        </p:nvSpPr>
        <p:spPr>
          <a:xfrm>
            <a:off x="8715633" y="4156277"/>
            <a:ext cx="3385752" cy="1148892"/>
          </a:xfrm>
        </p:spPr>
        <p:txBody>
          <a:bodyPr>
            <a:normAutofit/>
          </a:bodyPr>
          <a:lstStyle/>
          <a:p>
            <a:pPr algn="l"/>
            <a:r>
              <a:rPr lang="en-US" dirty="0">
                <a:solidFill>
                  <a:schemeClr val="bg1"/>
                </a:solidFill>
              </a:rPr>
              <a:t>Capstone Project - The Battle of Neighborhoods</a:t>
            </a:r>
          </a:p>
        </p:txBody>
      </p:sp>
      <p:pic>
        <p:nvPicPr>
          <p:cNvPr id="1026" name="Picture 2" descr="Image result for newspaper franchi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715632" cy="6851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867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C0E3F5-D3BD-4AA4-87A6-19666F90F309}"/>
              </a:ext>
            </a:extLst>
          </p:cNvPr>
          <p:cNvSpPr>
            <a:spLocks noGrp="1"/>
          </p:cNvSpPr>
          <p:nvPr>
            <p:ph type="title"/>
          </p:nvPr>
        </p:nvSpPr>
        <p:spPr/>
        <p:txBody>
          <a:bodyPr/>
          <a:lstStyle/>
          <a:p>
            <a:pPr algn="ctr"/>
            <a:r>
              <a:rPr lang="en-US" b="1" dirty="0"/>
              <a:t>Results and Discussion</a:t>
            </a:r>
          </a:p>
        </p:txBody>
      </p:sp>
      <p:sp>
        <p:nvSpPr>
          <p:cNvPr id="3" name="Content Placeholder 2">
            <a:extLst>
              <a:ext uri="{FF2B5EF4-FFF2-40B4-BE49-F238E27FC236}">
                <a16:creationId xmlns:a16="http://schemas.microsoft.com/office/drawing/2014/main" xmlns="" id="{1363A06F-C3FA-48F6-A403-B15C7A5F25C6}"/>
              </a:ext>
            </a:extLst>
          </p:cNvPr>
          <p:cNvSpPr>
            <a:spLocks noGrp="1"/>
          </p:cNvSpPr>
          <p:nvPr>
            <p:ph idx="1"/>
          </p:nvPr>
        </p:nvSpPr>
        <p:spPr/>
        <p:txBody>
          <a:bodyPr>
            <a:normAutofit/>
          </a:bodyPr>
          <a:lstStyle/>
          <a:p>
            <a:endParaRPr lang="en-US" dirty="0" smtClean="0"/>
          </a:p>
          <a:p>
            <a:r>
              <a:rPr lang="en-US" dirty="0" smtClean="0"/>
              <a:t>New York is the best city to get newspaper franchise. </a:t>
            </a:r>
          </a:p>
          <a:p>
            <a:r>
              <a:rPr lang="en-US" dirty="0" smtClean="0"/>
              <a:t>It has 306 postal codes while as Toronto has 103.</a:t>
            </a:r>
            <a:endParaRPr lang="en-US" dirty="0"/>
          </a:p>
          <a:p>
            <a:r>
              <a:rPr lang="en-US" dirty="0" smtClean="0"/>
              <a:t>It </a:t>
            </a:r>
            <a:r>
              <a:rPr lang="en-US" dirty="0"/>
              <a:t>has the greatest number of </a:t>
            </a:r>
            <a:r>
              <a:rPr lang="en-US" dirty="0" smtClean="0"/>
              <a:t>postal codes which means more cash flow as compare to the Toronto</a:t>
            </a:r>
            <a:endParaRPr lang="en-US" dirty="0"/>
          </a:p>
          <a:p>
            <a:r>
              <a:rPr lang="en-US" dirty="0"/>
              <a:t>The final decision is dependent on the </a:t>
            </a:r>
            <a:r>
              <a:rPr lang="en-US" dirty="0" smtClean="0"/>
              <a:t>conversion rate of American dollar vs Canadian dollar.</a:t>
            </a:r>
            <a:endParaRPr lang="en-US" dirty="0"/>
          </a:p>
        </p:txBody>
      </p:sp>
    </p:spTree>
    <p:extLst>
      <p:ext uri="{BB962C8B-B14F-4D97-AF65-F5344CB8AC3E}">
        <p14:creationId xmlns:p14="http://schemas.microsoft.com/office/powerpoint/2010/main" val="3478557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6067426" y="2106799"/>
            <a:ext cx="5188598" cy="3419474"/>
          </a:xfrm>
          <a:prstGeom prst="rect">
            <a:avLst/>
          </a:prstGeom>
        </p:spPr>
      </p:pic>
      <p:pic>
        <p:nvPicPr>
          <p:cNvPr id="7" name="Picture 6"/>
          <p:cNvPicPr>
            <a:picLocks noChangeAspect="1"/>
          </p:cNvPicPr>
          <p:nvPr/>
        </p:nvPicPr>
        <p:blipFill>
          <a:blip r:embed="rId3"/>
          <a:stretch>
            <a:fillRect/>
          </a:stretch>
        </p:blipFill>
        <p:spPr>
          <a:xfrm>
            <a:off x="576264" y="1817868"/>
            <a:ext cx="5491162" cy="3708405"/>
          </a:xfrm>
          <a:prstGeom prst="rect">
            <a:avLst/>
          </a:prstGeom>
        </p:spPr>
      </p:pic>
    </p:spTree>
    <p:extLst>
      <p:ext uri="{BB962C8B-B14F-4D97-AF65-F5344CB8AC3E}">
        <p14:creationId xmlns:p14="http://schemas.microsoft.com/office/powerpoint/2010/main" val="2131574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CE832E-46A7-4688-9E49-169570719147}"/>
              </a:ext>
            </a:extLst>
          </p:cNvPr>
          <p:cNvSpPr>
            <a:spLocks noGrp="1"/>
          </p:cNvSpPr>
          <p:nvPr>
            <p:ph type="title"/>
          </p:nvPr>
        </p:nvSpPr>
        <p:spPr/>
        <p:txBody>
          <a:bodyPr/>
          <a:lstStyle/>
          <a:p>
            <a:pPr algn="ctr"/>
            <a:r>
              <a:rPr lang="en-US" b="1" dirty="0"/>
              <a:t>Background </a:t>
            </a:r>
          </a:p>
        </p:txBody>
      </p:sp>
      <p:sp>
        <p:nvSpPr>
          <p:cNvPr id="3" name="Content Placeholder 2">
            <a:extLst>
              <a:ext uri="{FF2B5EF4-FFF2-40B4-BE49-F238E27FC236}">
                <a16:creationId xmlns:a16="http://schemas.microsoft.com/office/drawing/2014/main" xmlns="" id="{1440192F-F373-4DB3-B97D-25CFD833AA55}"/>
              </a:ext>
            </a:extLst>
          </p:cNvPr>
          <p:cNvSpPr>
            <a:spLocks noGrp="1"/>
          </p:cNvSpPr>
          <p:nvPr>
            <p:ph idx="1"/>
          </p:nvPr>
        </p:nvSpPr>
        <p:spPr/>
        <p:txBody>
          <a:bodyPr/>
          <a:lstStyle/>
          <a:p>
            <a:r>
              <a:rPr lang="en-US" dirty="0"/>
              <a:t>Selecting a location for a business is one of the most important decisions in running a business. </a:t>
            </a:r>
          </a:p>
          <a:p>
            <a:r>
              <a:rPr lang="en-US" dirty="0"/>
              <a:t>Business decision makers need to consider different factors in finding the right location for the business, such as financial factors, market factors, and the factors that will affect their demand and revenue. </a:t>
            </a:r>
          </a:p>
          <a:p>
            <a:r>
              <a:rPr lang="en-US" dirty="0"/>
              <a:t>This project can help those who are planning to open a new business such as an ice-cream shop and need to find the best location for the shop in a city.</a:t>
            </a:r>
          </a:p>
          <a:p>
            <a:endParaRPr lang="en-US" dirty="0"/>
          </a:p>
        </p:txBody>
      </p:sp>
    </p:spTree>
    <p:extLst>
      <p:ext uri="{BB962C8B-B14F-4D97-AF65-F5344CB8AC3E}">
        <p14:creationId xmlns:p14="http://schemas.microsoft.com/office/powerpoint/2010/main" val="57171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B8D7B1-98F2-4A02-ADC8-4AE7E02A7530}"/>
              </a:ext>
            </a:extLst>
          </p:cNvPr>
          <p:cNvSpPr>
            <a:spLocks noGrp="1"/>
          </p:cNvSpPr>
          <p:nvPr>
            <p:ph type="title"/>
          </p:nvPr>
        </p:nvSpPr>
        <p:spPr/>
        <p:txBody>
          <a:bodyPr/>
          <a:lstStyle/>
          <a:p>
            <a:pPr algn="ctr"/>
            <a:r>
              <a:rPr lang="en-US" b="1" dirty="0"/>
              <a:t>Business Problem</a:t>
            </a:r>
          </a:p>
        </p:txBody>
      </p:sp>
      <p:sp>
        <p:nvSpPr>
          <p:cNvPr id="3" name="Content Placeholder 2">
            <a:extLst>
              <a:ext uri="{FF2B5EF4-FFF2-40B4-BE49-F238E27FC236}">
                <a16:creationId xmlns:a16="http://schemas.microsoft.com/office/drawing/2014/main" xmlns="" id="{A82F8CE5-5385-4BAD-94E5-EB27D4B6FC5E}"/>
              </a:ext>
            </a:extLst>
          </p:cNvPr>
          <p:cNvSpPr>
            <a:spLocks noGrp="1"/>
          </p:cNvSpPr>
          <p:nvPr>
            <p:ph idx="1"/>
          </p:nvPr>
        </p:nvSpPr>
        <p:spPr>
          <a:xfrm>
            <a:off x="838200" y="1606378"/>
            <a:ext cx="10515600" cy="4744995"/>
          </a:xfrm>
        </p:spPr>
        <p:txBody>
          <a:bodyPr>
            <a:normAutofit/>
          </a:bodyPr>
          <a:lstStyle/>
          <a:p>
            <a:r>
              <a:rPr lang="en-CA" dirty="0"/>
              <a:t>My brother wants to buy paper routes franchise in North </a:t>
            </a:r>
            <a:r>
              <a:rPr lang="en-CA" dirty="0" smtClean="0"/>
              <a:t>America. The </a:t>
            </a:r>
            <a:r>
              <a:rPr lang="en-CA" dirty="0"/>
              <a:t>newspaper company pays by the number of neighborhood in each borough. The two major cities that has a franchise availability are New York and Toronto. My brother wants to explore and compare both cities to figure out which city will bring more cash flow.</a:t>
            </a:r>
          </a:p>
          <a:p>
            <a:r>
              <a:rPr lang="en-CA" dirty="0"/>
              <a:t>We need the neighborhood data for Toronto and New York</a:t>
            </a:r>
          </a:p>
          <a:p>
            <a:r>
              <a:rPr lang="en-CA" dirty="0" smtClean="0"/>
              <a:t>We </a:t>
            </a:r>
            <a:r>
              <a:rPr lang="en-CA" dirty="0"/>
              <a:t>have to find the number of neighborhoods and compare</a:t>
            </a:r>
          </a:p>
          <a:p>
            <a:r>
              <a:rPr lang="en-CA" dirty="0"/>
              <a:t>We don't know what insights we may uncover. We will dive deep into the location data and data from Foursquare.</a:t>
            </a:r>
          </a:p>
          <a:p>
            <a:endParaRPr lang="en-US" dirty="0"/>
          </a:p>
        </p:txBody>
      </p:sp>
    </p:spTree>
    <p:extLst>
      <p:ext uri="{BB962C8B-B14F-4D97-AF65-F5344CB8AC3E}">
        <p14:creationId xmlns:p14="http://schemas.microsoft.com/office/powerpoint/2010/main" val="278026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7CDE4B-5A01-49E7-9D03-C7FCCA5241A3}"/>
              </a:ext>
            </a:extLst>
          </p:cNvPr>
          <p:cNvSpPr>
            <a:spLocks noGrp="1"/>
          </p:cNvSpPr>
          <p:nvPr>
            <p:ph type="title"/>
          </p:nvPr>
        </p:nvSpPr>
        <p:spPr/>
        <p:txBody>
          <a:bodyPr/>
          <a:lstStyle/>
          <a:p>
            <a:pPr algn="ctr"/>
            <a:r>
              <a:rPr lang="en-US" b="1" dirty="0"/>
              <a:t>Data</a:t>
            </a:r>
            <a:endParaRPr lang="en-US" dirty="0"/>
          </a:p>
        </p:txBody>
      </p:sp>
      <p:sp>
        <p:nvSpPr>
          <p:cNvPr id="3" name="Content Placeholder 2">
            <a:extLst>
              <a:ext uri="{FF2B5EF4-FFF2-40B4-BE49-F238E27FC236}">
                <a16:creationId xmlns:a16="http://schemas.microsoft.com/office/drawing/2014/main" xmlns="" id="{D7F88758-7214-4034-A428-6974A6C655FA}"/>
              </a:ext>
            </a:extLst>
          </p:cNvPr>
          <p:cNvSpPr>
            <a:spLocks noGrp="1"/>
          </p:cNvSpPr>
          <p:nvPr>
            <p:ph idx="1"/>
          </p:nvPr>
        </p:nvSpPr>
        <p:spPr/>
        <p:txBody>
          <a:bodyPr>
            <a:normAutofit/>
          </a:bodyPr>
          <a:lstStyle/>
          <a:p>
            <a:pPr marL="514350" lvl="0" indent="-514350">
              <a:buFont typeface="+mj-lt"/>
              <a:buAutoNum type="arabicPeriod"/>
            </a:pPr>
            <a:r>
              <a:rPr lang="en-US" sz="2400" dirty="0"/>
              <a:t>Extract the information about the neighborhoods of </a:t>
            </a:r>
            <a:r>
              <a:rPr lang="en-CA" sz="2400" dirty="0"/>
              <a:t>New York </a:t>
            </a:r>
            <a:r>
              <a:rPr lang="en-CA" sz="2400" dirty="0" smtClean="0"/>
              <a:t>postal </a:t>
            </a:r>
            <a:r>
              <a:rPr lang="en-CA" sz="2400" dirty="0"/>
              <a:t>codes in </a:t>
            </a:r>
            <a:r>
              <a:rPr lang="en-CA" sz="2400" dirty="0" smtClean="0"/>
              <a:t>and Toronto postal codes</a:t>
            </a:r>
            <a:r>
              <a:rPr lang="en-US" sz="2400" dirty="0" smtClean="0"/>
              <a:t> using </a:t>
            </a:r>
            <a:r>
              <a:rPr lang="en-US" sz="2400" dirty="0"/>
              <a:t>the following website and BeautifulSoup website scraping library: </a:t>
            </a:r>
            <a:r>
              <a:rPr lang="en-CA" sz="2400" dirty="0" smtClean="0">
                <a:hlinkClick r:id="rId2"/>
              </a:rPr>
              <a:t>https</a:t>
            </a:r>
            <a:r>
              <a:rPr lang="en-CA" sz="2400" dirty="0">
                <a:hlinkClick r:id="rId2"/>
              </a:rPr>
              <a:t>://</a:t>
            </a:r>
            <a:r>
              <a:rPr lang="en-CA" sz="2400" dirty="0" smtClean="0">
                <a:hlinkClick r:id="rId2"/>
              </a:rPr>
              <a:t>cocl.us/new_york_dataset</a:t>
            </a:r>
            <a:r>
              <a:rPr lang="en-CA" sz="2400" dirty="0" smtClean="0"/>
              <a:t> for New York and </a:t>
            </a:r>
            <a:r>
              <a:rPr lang="en-CA" sz="2400" dirty="0">
                <a:hlinkClick r:id="rId3"/>
              </a:rPr>
              <a:t>https://en.wikipedia.org/wiki/List_of_postal_codes_of_Canada:_</a:t>
            </a:r>
            <a:r>
              <a:rPr lang="en-CA" sz="2400" dirty="0" smtClean="0">
                <a:hlinkClick r:id="rId3"/>
              </a:rPr>
              <a:t>M</a:t>
            </a:r>
            <a:r>
              <a:rPr lang="en-CA" sz="2400" dirty="0" smtClean="0"/>
              <a:t> for Toronto</a:t>
            </a:r>
          </a:p>
          <a:p>
            <a:pPr marL="514350" lvl="0" indent="-514350">
              <a:buFont typeface="+mj-lt"/>
              <a:buAutoNum type="arabicPeriod"/>
            </a:pPr>
            <a:r>
              <a:rPr lang="en-US" sz="2400" dirty="0" smtClean="0"/>
              <a:t>Transform the data into pandas </a:t>
            </a:r>
            <a:r>
              <a:rPr lang="en-US" sz="2400" dirty="0" err="1" smtClean="0"/>
              <a:t>dataframe</a:t>
            </a:r>
            <a:endParaRPr lang="en-US" sz="2400" dirty="0" smtClean="0"/>
          </a:p>
          <a:p>
            <a:pPr marL="514350" lvl="0" indent="-514350">
              <a:buFont typeface="+mj-lt"/>
              <a:buAutoNum type="arabicPeriod"/>
            </a:pPr>
            <a:r>
              <a:rPr lang="en-US" sz="2400" dirty="0" smtClean="0"/>
              <a:t>Use </a:t>
            </a:r>
            <a:r>
              <a:rPr lang="en-US" sz="2400" dirty="0" err="1"/>
              <a:t>GeoPy</a:t>
            </a:r>
            <a:r>
              <a:rPr lang="en-US" sz="2400" dirty="0"/>
              <a:t> Python package to get the latitude and the longitude coordinates of all the neighborhoods </a:t>
            </a:r>
            <a:endParaRPr lang="en-US" sz="2400" dirty="0" smtClean="0"/>
          </a:p>
          <a:p>
            <a:pPr marL="514350" lvl="0" indent="-514350">
              <a:buFont typeface="+mj-lt"/>
              <a:buAutoNum type="arabicPeriod"/>
            </a:pPr>
            <a:r>
              <a:rPr lang="en-US" sz="2400" dirty="0" smtClean="0"/>
              <a:t>Map </a:t>
            </a:r>
            <a:r>
              <a:rPr lang="en-US" sz="2400" dirty="0"/>
              <a:t>the neighborhoods using Folium Python </a:t>
            </a:r>
            <a:r>
              <a:rPr lang="en-US" sz="2400" dirty="0" smtClean="0"/>
              <a:t>library</a:t>
            </a:r>
          </a:p>
          <a:p>
            <a:pPr marL="514350" lvl="0" indent="-514350">
              <a:buFont typeface="+mj-lt"/>
              <a:buAutoNum type="arabicPeriod"/>
            </a:pPr>
            <a:r>
              <a:rPr lang="en-US" sz="2400" dirty="0" smtClean="0"/>
              <a:t>Other imported libraries are </a:t>
            </a:r>
            <a:r>
              <a:rPr lang="en-US" sz="2400" dirty="0" err="1" smtClean="0"/>
              <a:t>json</a:t>
            </a:r>
            <a:r>
              <a:rPr lang="en-US" sz="2400" dirty="0" smtClean="0"/>
              <a:t>, requests, </a:t>
            </a:r>
            <a:r>
              <a:rPr lang="en-US" sz="2400" dirty="0" err="1" smtClean="0"/>
              <a:t>numpy</a:t>
            </a:r>
            <a:r>
              <a:rPr lang="en-US" sz="2400" dirty="0" smtClean="0"/>
              <a:t>, </a:t>
            </a:r>
            <a:r>
              <a:rPr lang="en-US" sz="2400" dirty="0" err="1" smtClean="0"/>
              <a:t>matplotlib</a:t>
            </a:r>
            <a:r>
              <a:rPr lang="en-US" sz="2400" dirty="0" smtClean="0"/>
              <a:t> and </a:t>
            </a:r>
            <a:r>
              <a:rPr lang="en-US" sz="2400" dirty="0" err="1" smtClean="0"/>
              <a:t>sklearn</a:t>
            </a:r>
            <a:endParaRPr lang="en-US" sz="2400" dirty="0"/>
          </a:p>
          <a:p>
            <a:pPr marL="514350" lvl="0" indent="-514350">
              <a:buFont typeface="+mj-lt"/>
              <a:buAutoNum type="arabicPeriod"/>
            </a:pPr>
            <a:r>
              <a:rPr lang="en-US" sz="2400" dirty="0"/>
              <a:t>Use Foursquare API to get information about some </a:t>
            </a:r>
            <a:r>
              <a:rPr lang="en-US" sz="2400" dirty="0" smtClean="0"/>
              <a:t>these </a:t>
            </a:r>
            <a:r>
              <a:rPr lang="en-US" sz="2400" dirty="0"/>
              <a:t>neighborhoods</a:t>
            </a:r>
          </a:p>
        </p:txBody>
      </p:sp>
    </p:spTree>
    <p:extLst>
      <p:ext uri="{BB962C8B-B14F-4D97-AF65-F5344CB8AC3E}">
        <p14:creationId xmlns:p14="http://schemas.microsoft.com/office/powerpoint/2010/main" val="71321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F6FD47-C730-4018-9C7F-5534DF4AC505}"/>
              </a:ext>
            </a:extLst>
          </p:cNvPr>
          <p:cNvSpPr>
            <a:spLocks noGrp="1"/>
          </p:cNvSpPr>
          <p:nvPr>
            <p:ph type="title"/>
          </p:nvPr>
        </p:nvSpPr>
        <p:spPr/>
        <p:txBody>
          <a:bodyPr/>
          <a:lstStyle/>
          <a:p>
            <a:pPr algn="ctr"/>
            <a:r>
              <a:rPr lang="en-US" b="1" dirty="0"/>
              <a:t>Foursquare API</a:t>
            </a:r>
          </a:p>
        </p:txBody>
      </p:sp>
      <p:sp>
        <p:nvSpPr>
          <p:cNvPr id="3" name="Content Placeholder 2">
            <a:extLst>
              <a:ext uri="{FF2B5EF4-FFF2-40B4-BE49-F238E27FC236}">
                <a16:creationId xmlns:a16="http://schemas.microsoft.com/office/drawing/2014/main" xmlns="" id="{302EA7D0-C7B3-467B-B308-19F91F80CB46}"/>
              </a:ext>
            </a:extLst>
          </p:cNvPr>
          <p:cNvSpPr>
            <a:spLocks noGrp="1"/>
          </p:cNvSpPr>
          <p:nvPr>
            <p:ph idx="1"/>
          </p:nvPr>
        </p:nvSpPr>
        <p:spPr>
          <a:xfrm>
            <a:off x="838200" y="1507524"/>
            <a:ext cx="10515600" cy="4786184"/>
          </a:xfrm>
        </p:spPr>
        <p:txBody>
          <a:bodyPr>
            <a:normAutofit fontScale="85000" lnSpcReduction="20000"/>
          </a:bodyPr>
          <a:lstStyle/>
          <a:p>
            <a:pPr marL="514350" indent="-514350">
              <a:buFont typeface="+mj-lt"/>
              <a:buAutoNum type="arabicPeriod"/>
            </a:pPr>
            <a:r>
              <a:rPr lang="en-US" dirty="0"/>
              <a:t>Looking for </a:t>
            </a:r>
            <a:r>
              <a:rPr lang="en-US" dirty="0" smtClean="0"/>
              <a:t>the following in New York City</a:t>
            </a:r>
          </a:p>
          <a:p>
            <a:r>
              <a:rPr lang="en-CA" dirty="0"/>
              <a:t>Borough</a:t>
            </a:r>
          </a:p>
          <a:p>
            <a:r>
              <a:rPr lang="en-CA" dirty="0"/>
              <a:t>Neighborhood</a:t>
            </a:r>
          </a:p>
          <a:p>
            <a:r>
              <a:rPr lang="en-CA" dirty="0"/>
              <a:t>Latitude</a:t>
            </a:r>
          </a:p>
          <a:p>
            <a:r>
              <a:rPr lang="en-CA" dirty="0" smtClean="0"/>
              <a:t>Longitude</a:t>
            </a:r>
          </a:p>
          <a:p>
            <a:endParaRPr lang="en-CA" dirty="0"/>
          </a:p>
          <a:p>
            <a:pPr marL="0" lvl="0" indent="0">
              <a:buNone/>
            </a:pPr>
            <a:r>
              <a:rPr lang="en-US" dirty="0" smtClean="0"/>
              <a:t>2. Looking </a:t>
            </a:r>
            <a:r>
              <a:rPr lang="en-US" dirty="0"/>
              <a:t>for the following </a:t>
            </a:r>
            <a:r>
              <a:rPr lang="en-US" dirty="0" smtClean="0"/>
              <a:t>in Toronto</a:t>
            </a:r>
          </a:p>
          <a:p>
            <a:r>
              <a:rPr lang="en-CA" dirty="0"/>
              <a:t>Postal Code</a:t>
            </a:r>
          </a:p>
          <a:p>
            <a:r>
              <a:rPr lang="en-CA" dirty="0"/>
              <a:t>Borough</a:t>
            </a:r>
          </a:p>
          <a:p>
            <a:r>
              <a:rPr lang="en-CA" dirty="0"/>
              <a:t>Neighborhood</a:t>
            </a:r>
          </a:p>
          <a:p>
            <a:r>
              <a:rPr lang="en-CA" dirty="0"/>
              <a:t>Latitude</a:t>
            </a:r>
          </a:p>
          <a:p>
            <a:r>
              <a:rPr lang="en-CA" dirty="0"/>
              <a:t>Longitude</a:t>
            </a:r>
          </a:p>
          <a:p>
            <a:pPr marL="0" lvl="0" indent="0">
              <a:buNone/>
            </a:pPr>
            <a:endParaRPr lang="en-US" dirty="0"/>
          </a:p>
        </p:txBody>
      </p:sp>
    </p:spTree>
    <p:extLst>
      <p:ext uri="{BB962C8B-B14F-4D97-AF65-F5344CB8AC3E}">
        <p14:creationId xmlns:p14="http://schemas.microsoft.com/office/powerpoint/2010/main" val="2417010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E1E49FE7-DE93-4B5A-AC98-D1813152A21D}"/>
              </a:ext>
            </a:extLst>
          </p:cNvPr>
          <p:cNvSpPr/>
          <p:nvPr/>
        </p:nvSpPr>
        <p:spPr>
          <a:xfrm>
            <a:off x="5183424" y="6100229"/>
            <a:ext cx="1389612" cy="369332"/>
          </a:xfrm>
          <a:prstGeom prst="rect">
            <a:avLst/>
          </a:prstGeom>
        </p:spPr>
        <p:txBody>
          <a:bodyPr wrap="none">
            <a:spAutoFit/>
          </a:bodyPr>
          <a:lstStyle/>
          <a:p>
            <a:pPr algn="ctr">
              <a:spcAft>
                <a:spcPts val="1000"/>
              </a:spcAft>
            </a:pPr>
            <a:r>
              <a:rPr lang="en-US" i="1" dirty="0" smtClean="0">
                <a:solidFill>
                  <a:srgbClr val="44546A"/>
                </a:solidFill>
                <a:latin typeface="Calibri" panose="020F0502020204030204" pitchFamily="34" charset="0"/>
                <a:ea typeface="Calibri" panose="020F0502020204030204" pitchFamily="34" charset="0"/>
                <a:cs typeface="Arial" panose="020B0604020202020204" pitchFamily="34" charset="0"/>
              </a:rPr>
              <a:t>Toronto Map</a:t>
            </a:r>
            <a:endParaRPr lang="en-US" i="1" dirty="0">
              <a:solidFill>
                <a:srgbClr val="44546A"/>
              </a:solidFill>
              <a:latin typeface="Calibri" panose="020F0502020204030204" pitchFamily="34" charset="0"/>
              <a:ea typeface="Calibri" panose="020F050202020403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938790" y="1055344"/>
            <a:ext cx="7878876" cy="4752198"/>
          </a:xfrm>
          <a:prstGeom prst="rect">
            <a:avLst/>
          </a:prstGeom>
        </p:spPr>
      </p:pic>
    </p:spTree>
    <p:extLst>
      <p:ext uri="{BB962C8B-B14F-4D97-AF65-F5344CB8AC3E}">
        <p14:creationId xmlns:p14="http://schemas.microsoft.com/office/powerpoint/2010/main" val="1369381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3319361" y="633413"/>
            <a:ext cx="5229427" cy="5133975"/>
          </a:xfrm>
          <a:prstGeom prst="rect">
            <a:avLst/>
          </a:prstGeom>
        </p:spPr>
      </p:pic>
      <p:sp>
        <p:nvSpPr>
          <p:cNvPr id="5" name="Rectangle 4">
            <a:extLst>
              <a:ext uri="{FF2B5EF4-FFF2-40B4-BE49-F238E27FC236}">
                <a16:creationId xmlns:a16="http://schemas.microsoft.com/office/drawing/2014/main" xmlns="" id="{E1E49FE7-DE93-4B5A-AC98-D1813152A21D}"/>
              </a:ext>
            </a:extLst>
          </p:cNvPr>
          <p:cNvSpPr/>
          <p:nvPr/>
        </p:nvSpPr>
        <p:spPr>
          <a:xfrm>
            <a:off x="5161169" y="6024029"/>
            <a:ext cx="1545809" cy="369332"/>
          </a:xfrm>
          <a:prstGeom prst="rect">
            <a:avLst/>
          </a:prstGeom>
        </p:spPr>
        <p:txBody>
          <a:bodyPr wrap="none">
            <a:spAutoFit/>
          </a:bodyPr>
          <a:lstStyle/>
          <a:p>
            <a:pPr algn="ctr">
              <a:spcAft>
                <a:spcPts val="1000"/>
              </a:spcAft>
            </a:pPr>
            <a:r>
              <a:rPr lang="en-US" i="1" dirty="0" smtClean="0">
                <a:solidFill>
                  <a:srgbClr val="44546A"/>
                </a:solidFill>
                <a:latin typeface="Calibri" panose="020F0502020204030204" pitchFamily="34" charset="0"/>
                <a:ea typeface="Calibri" panose="020F0502020204030204" pitchFamily="34" charset="0"/>
                <a:cs typeface="Arial" panose="020B0604020202020204" pitchFamily="34" charset="0"/>
              </a:rPr>
              <a:t>New York Map</a:t>
            </a:r>
            <a:endParaRPr lang="en-US" i="1" dirty="0">
              <a:solidFill>
                <a:srgbClr val="44546A"/>
              </a:solidFill>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42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FC7D08-6920-4BB1-BB24-9CF78AC911C2}"/>
              </a:ext>
            </a:extLst>
          </p:cNvPr>
          <p:cNvSpPr>
            <a:spLocks noGrp="1"/>
          </p:cNvSpPr>
          <p:nvPr>
            <p:ph type="title"/>
          </p:nvPr>
        </p:nvSpPr>
        <p:spPr/>
        <p:txBody>
          <a:bodyPr/>
          <a:lstStyle/>
          <a:p>
            <a:pPr algn="ctr"/>
            <a:r>
              <a:rPr lang="en-US" b="1" dirty="0"/>
              <a:t>Methodology</a:t>
            </a:r>
            <a:endParaRPr lang="en-US" dirty="0"/>
          </a:p>
        </p:txBody>
      </p:sp>
      <p:sp>
        <p:nvSpPr>
          <p:cNvPr id="3" name="Content Placeholder 2">
            <a:extLst>
              <a:ext uri="{FF2B5EF4-FFF2-40B4-BE49-F238E27FC236}">
                <a16:creationId xmlns:a16="http://schemas.microsoft.com/office/drawing/2014/main" xmlns="" id="{4494C8B0-62BB-469C-893C-E2F6A02C0BCB}"/>
              </a:ext>
            </a:extLst>
          </p:cNvPr>
          <p:cNvSpPr>
            <a:spLocks noGrp="1"/>
          </p:cNvSpPr>
          <p:nvPr>
            <p:ph idx="1"/>
          </p:nvPr>
        </p:nvSpPr>
        <p:spPr/>
        <p:txBody>
          <a:bodyPr>
            <a:normAutofit fontScale="62500" lnSpcReduction="20000"/>
          </a:bodyPr>
          <a:lstStyle/>
          <a:p>
            <a:pPr marL="0" indent="0">
              <a:buNone/>
            </a:pPr>
            <a:r>
              <a:rPr lang="en-CA" dirty="0" smtClean="0"/>
              <a:t>1. Collecting </a:t>
            </a:r>
            <a:r>
              <a:rPr lang="en-CA" dirty="0"/>
              <a:t>the </a:t>
            </a:r>
            <a:r>
              <a:rPr lang="en-CA" dirty="0" smtClean="0"/>
              <a:t>data</a:t>
            </a:r>
          </a:p>
          <a:p>
            <a:r>
              <a:rPr lang="en-CA" dirty="0"/>
              <a:t>The datasets used in this notebook are collected from two main sources namely, Wikipedia and https://</a:t>
            </a:r>
            <a:r>
              <a:rPr lang="en-CA" dirty="0" smtClean="0"/>
              <a:t>cocl.us/new_york_dataset</a:t>
            </a:r>
          </a:p>
          <a:p>
            <a:endParaRPr lang="en-CA" dirty="0" smtClean="0"/>
          </a:p>
          <a:p>
            <a:pPr marL="0" indent="0">
              <a:buNone/>
            </a:pPr>
            <a:r>
              <a:rPr lang="en-CA" dirty="0" smtClean="0"/>
              <a:t>2. Cleaning </a:t>
            </a:r>
            <a:r>
              <a:rPr lang="en-CA" dirty="0"/>
              <a:t>the </a:t>
            </a:r>
            <a:r>
              <a:rPr lang="en-CA" dirty="0" smtClean="0"/>
              <a:t>data</a:t>
            </a:r>
          </a:p>
          <a:p>
            <a:r>
              <a:rPr lang="en-CA" dirty="0"/>
              <a:t>Once the necessary data is collected, cleaning the data is done</a:t>
            </a:r>
            <a:r>
              <a:rPr lang="en-CA" dirty="0" smtClean="0"/>
              <a:t>. </a:t>
            </a:r>
            <a:r>
              <a:rPr lang="en-CA" dirty="0"/>
              <a:t>The cleaning of data in this notebook is done in two phases, one for the Toronto Data and other for the New York City Data.</a:t>
            </a:r>
          </a:p>
          <a:p>
            <a:endParaRPr lang="en-CA" dirty="0"/>
          </a:p>
          <a:p>
            <a:pPr marL="0" indent="0">
              <a:buNone/>
            </a:pPr>
            <a:r>
              <a:rPr lang="en-CA" dirty="0" smtClean="0"/>
              <a:t>3. Visualization</a:t>
            </a:r>
          </a:p>
          <a:p>
            <a:r>
              <a:rPr lang="en-CA" dirty="0"/>
              <a:t>Folium is used for this purpose. Folium generates interactive and beautiful maps, using the Latitude and Longitude we provide</a:t>
            </a:r>
            <a:r>
              <a:rPr lang="en-CA" dirty="0" smtClean="0"/>
              <a:t>.</a:t>
            </a:r>
          </a:p>
          <a:p>
            <a:endParaRPr lang="en-CA" dirty="0"/>
          </a:p>
          <a:p>
            <a:pPr marL="0" indent="0">
              <a:buNone/>
            </a:pPr>
            <a:r>
              <a:rPr lang="en-CA" dirty="0" smtClean="0"/>
              <a:t>4. Machine </a:t>
            </a:r>
            <a:r>
              <a:rPr lang="en-CA" dirty="0"/>
              <a:t>Learning</a:t>
            </a:r>
            <a:endParaRPr lang="en-US" b="1" dirty="0"/>
          </a:p>
          <a:p>
            <a:r>
              <a:rPr lang="en-CA" dirty="0"/>
              <a:t>KMeans clustering algorithm is used on the most common data frame to identify the probable clusters for different types of boroughs</a:t>
            </a:r>
            <a:endParaRPr lang="en-US" dirty="0"/>
          </a:p>
        </p:txBody>
      </p:sp>
    </p:spTree>
    <p:extLst>
      <p:ext uri="{BB962C8B-B14F-4D97-AF65-F5344CB8AC3E}">
        <p14:creationId xmlns:p14="http://schemas.microsoft.com/office/powerpoint/2010/main" val="255713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438149" y="1362868"/>
            <a:ext cx="5320823" cy="3361531"/>
          </a:xfrm>
          <a:prstGeom prst="rect">
            <a:avLst/>
          </a:prstGeom>
        </p:spPr>
      </p:pic>
      <p:pic>
        <p:nvPicPr>
          <p:cNvPr id="6" name="Picture 5"/>
          <p:cNvPicPr>
            <a:picLocks noChangeAspect="1"/>
          </p:cNvPicPr>
          <p:nvPr/>
        </p:nvPicPr>
        <p:blipFill>
          <a:blip r:embed="rId3"/>
          <a:stretch>
            <a:fillRect/>
          </a:stretch>
        </p:blipFill>
        <p:spPr>
          <a:xfrm>
            <a:off x="5758972" y="1410095"/>
            <a:ext cx="5267325" cy="3267075"/>
          </a:xfrm>
          <a:prstGeom prst="rect">
            <a:avLst/>
          </a:prstGeom>
        </p:spPr>
      </p:pic>
    </p:spTree>
    <p:extLst>
      <p:ext uri="{BB962C8B-B14F-4D97-AF65-F5344CB8AC3E}">
        <p14:creationId xmlns:p14="http://schemas.microsoft.com/office/powerpoint/2010/main" val="1692478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405</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Newspaper Franchise</vt:lpstr>
      <vt:lpstr>Background </vt:lpstr>
      <vt:lpstr>Business Problem</vt:lpstr>
      <vt:lpstr>Data</vt:lpstr>
      <vt:lpstr>Foursquare API</vt:lpstr>
      <vt:lpstr>PowerPoint Presentation</vt:lpstr>
      <vt:lpstr>PowerPoint Presentation</vt:lpstr>
      <vt:lpstr>Methodology</vt:lpstr>
      <vt:lpstr>PowerPoint Presentation</vt:lpstr>
      <vt:lpstr>Results and Discussion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the Best Location to Open an Ice Cream Shop in Boston Area</dc:title>
  <dc:creator>maryam raha</dc:creator>
  <cp:lastModifiedBy>Shefali</cp:lastModifiedBy>
  <cp:revision>14</cp:revision>
  <dcterms:created xsi:type="dcterms:W3CDTF">2019-04-21T19:24:07Z</dcterms:created>
  <dcterms:modified xsi:type="dcterms:W3CDTF">2019-10-22T20:30:13Z</dcterms:modified>
</cp:coreProperties>
</file>