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FD8F-F2CB-4B39-9E80-6E3E54C4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0CED0-9713-43C0-B9FE-AE8A178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AC5E-E458-48FE-AB9D-24CF1E9B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BD33-20DD-40FF-B8B9-E61B86A9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888D-9E4E-4833-89BC-6C03084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04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E4-5811-429E-8506-5983BB9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A6256-55E0-4629-B0EE-A64720E9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4B99-9F29-4201-8A85-34E42F4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304F-01A2-4D04-B896-8A7F391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45C-A17A-4D53-89D9-7F7CA329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16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72F1B-BC50-47D9-8736-F8A0CEE2A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9B4E-7AAE-42CA-911D-CEBAFAF3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A739-1CB8-4588-97BF-98D55DF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9784-1516-4185-98FB-028046E6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AFEF-496F-4E3D-8DE2-0B0E278F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357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76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597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960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091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322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3037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35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02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47DF-FEA3-4E39-8D39-B7245E5D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1F29-8BFC-4179-9BAD-26DBD950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874E-16CE-497B-AA0A-9183585C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B784-2A2A-49DA-BB0E-43E3F933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0A16-7A76-49C2-B7C1-B2BF6DE1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030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854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456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39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B786-4214-4EBE-9A86-9103C5B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BFA8-CD10-490B-AB38-301DD827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5269-2170-48FB-97AB-B5F063E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B4F6-04AF-46E6-9319-F64BFB6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8523-C9D8-45A0-9B99-088C1850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2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0BC5-5167-4D0A-99DF-834BAFB3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A0D5-7500-4881-A4DA-FE77725B5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682ED-FD29-4CCE-9709-85945B33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6ECB-7BE6-4B54-96FE-C30355F3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04E1C-36EF-4CAF-B8BD-C3E7417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0059-33D3-4187-B591-44ECDAD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77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9DC5-30AB-4DA2-8F66-97D2F6A1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035B-C03C-4D41-91DF-A4D9E90C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01737-EBD0-4493-AE9D-51F7F8A2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D8C6D-FCBC-4241-9229-EAAC75E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AD83C-964A-4B4A-AA87-DC9E8A38E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DA156-1CFB-4D16-931C-C12EA4D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1AE5-18C2-4AA0-B0D9-076ED2D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887-AE1D-47EF-828D-205137F7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00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E5DA-9F85-425E-A79F-0F67B9D3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8DEE9-E5B2-48BD-A719-A97EAE8C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3E6C7-FF58-44CC-A1AE-66DE28E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04B4-ECCC-4DFC-9FA4-FF600D78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2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495F-90D6-45C1-A6BB-2096170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DBC2B-85DD-4BAD-B461-FB960E2F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C09F0-8FF6-4082-AC6B-C7D0EC35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89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515E-D904-426B-8CA7-D7B3854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80-AE54-4138-AAD8-0FC64E21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2C8E2-7BE9-4B3F-B447-C39EB15B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05AA-1FB2-44E5-B483-FB3B531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BC65-425B-41A1-A53A-B6F5419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4491-B015-4E1B-94CB-255B4FD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879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2CDE-45A1-4899-8788-E9706DAA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D4CFF-D663-4045-80B4-0EAB0A4A7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CDC91-512B-4065-A2E1-56F7781BF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8D43-026C-491B-86FF-EADDF23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B198-C8E3-4114-9AFB-64CAA7A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CEAB-58CC-43ED-A4CC-4313E5DA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48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882C5-90ED-4AEF-814F-8C3F6C07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735B-6E9D-4855-AAE8-0F85B2D8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A8F3-478F-497D-A9E0-C99341BA1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EF4-77E2-40F7-90B9-C71A98B99263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7999-A829-4B97-B675-723FE326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AA9B-D345-4644-B290-8D1EA002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706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49A4-0ECC-4FEB-9127-B32CA53A5EDF}" type="datetimeFigureOut">
              <a:rPr lang="en-ZA" smtClean="0"/>
              <a:t>2020/11/10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5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904" y="3283042"/>
            <a:ext cx="7036192" cy="14253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Code Summary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/>
              <a:t>PhD </a:t>
            </a:r>
            <a:r>
              <a:rPr lang="en-ZA" sz="2400" dirty="0"/>
              <a:t>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&gt;Two groups (Non-Parametric)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192340" y="2104545"/>
            <a:ext cx="5562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Kruskal Wallis (independent groups)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AF4541-EE29-4775-88D6-C3F5D508664F}"/>
              </a:ext>
            </a:extLst>
          </p:cNvPr>
          <p:cNvSpPr/>
          <p:nvPr/>
        </p:nvSpPr>
        <p:spPr>
          <a:xfrm>
            <a:off x="127742" y="5214240"/>
            <a:ext cx="215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Post-Hoc 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F8E8CF-A794-48D8-AE6C-EDD2563F72B6}"/>
              </a:ext>
            </a:extLst>
          </p:cNvPr>
          <p:cNvSpPr/>
          <p:nvPr/>
        </p:nvSpPr>
        <p:spPr>
          <a:xfrm>
            <a:off x="232341" y="2644024"/>
            <a:ext cx="787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kruskal.test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C747BC-7BCC-41B0-BE93-33FB9BC3A26E}"/>
              </a:ext>
            </a:extLst>
          </p:cNvPr>
          <p:cNvSpPr txBox="1">
            <a:spLocks/>
          </p:cNvSpPr>
          <p:nvPr/>
        </p:nvSpPr>
        <p:spPr>
          <a:xfrm>
            <a:off x="-576774" y="4463107"/>
            <a:ext cx="5843382" cy="589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friedman</a:t>
            </a:r>
            <a:r>
              <a:rPr lang="en-ZA" sz="2400" b="1" dirty="0" err="1">
                <a:latin typeface="FangSong"/>
              </a:rPr>
              <a:t>.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as.matrix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(a)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A9F318-A2DA-481C-B833-B0DB7751E26E}"/>
              </a:ext>
            </a:extLst>
          </p:cNvPr>
          <p:cNvSpPr/>
          <p:nvPr/>
        </p:nvSpPr>
        <p:spPr>
          <a:xfrm>
            <a:off x="192340" y="3463443"/>
            <a:ext cx="5275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Friedman test (dependent groups)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D369CB7-5A8A-49B0-B30E-1C74B9D9F6F3}"/>
              </a:ext>
            </a:extLst>
          </p:cNvPr>
          <p:cNvSpPr txBox="1">
            <a:spLocks/>
          </p:cNvSpPr>
          <p:nvPr/>
        </p:nvSpPr>
        <p:spPr>
          <a:xfrm>
            <a:off x="232341" y="4011866"/>
            <a:ext cx="8229600" cy="47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select(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filename,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Var1,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Var2,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Var3, ..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C0271-4013-4AAC-AF92-6E517545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228" y="3992543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tidyverse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0A0616-B046-44B9-B61B-154AD507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2" y="5737460"/>
            <a:ext cx="7043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dunn.test</a:t>
            </a:r>
            <a:r>
              <a:rPr lang="en-US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07E5-4F32-44AF-BB8E-1F947CB5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524" y="5748867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dunn.test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D099F-7E31-4999-BB51-0C14E5424E9C}"/>
              </a:ext>
            </a:extLst>
          </p:cNvPr>
          <p:cNvSpPr/>
          <p:nvPr/>
        </p:nvSpPr>
        <p:spPr>
          <a:xfrm>
            <a:off x="3915883" y="1386012"/>
            <a:ext cx="4732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Kruskal Wallis &amp; Friedman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09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9" grpId="0"/>
      <p:bldP spid="28" grpId="0"/>
      <p:bldP spid="32" grpId="0"/>
      <p:bldP spid="34" grpId="0"/>
      <p:bldP spid="35" grpId="0"/>
      <p:bldP spid="37" grpId="0"/>
      <p:bldP spid="5" grpId="0"/>
      <p:bldP spid="3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3559AF-AADB-469D-A523-1D8600B7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8125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6E99-457E-434D-8CC9-191E56FE2371}"/>
              </a:ext>
            </a:extLst>
          </p:cNvPr>
          <p:cNvSpPr/>
          <p:nvPr/>
        </p:nvSpPr>
        <p:spPr>
          <a:xfrm>
            <a:off x="533400" y="1578710"/>
            <a:ext cx="1487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One 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5E018-D704-495B-A503-6B1DF326EC4E}"/>
              </a:ext>
            </a:extLst>
          </p:cNvPr>
          <p:cNvSpPr/>
          <p:nvPr/>
        </p:nvSpPr>
        <p:spPr>
          <a:xfrm>
            <a:off x="609600" y="2072641"/>
            <a:ext cx="4972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23FCBC-E765-4BB0-B07E-76368D2D7D0C}"/>
              </a:ext>
            </a:extLst>
          </p:cNvPr>
          <p:cNvSpPr/>
          <p:nvPr/>
        </p:nvSpPr>
        <p:spPr>
          <a:xfrm>
            <a:off x="533400" y="2707066"/>
            <a:ext cx="1683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Two 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9BDF9-1657-4837-ACE9-DD94575DE4BB}"/>
              </a:ext>
            </a:extLst>
          </p:cNvPr>
          <p:cNvSpPr/>
          <p:nvPr/>
        </p:nvSpPr>
        <p:spPr>
          <a:xfrm>
            <a:off x="533400" y="3215641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variable1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variable2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9F89F-8BE2-4439-BA0E-B864993300D3}"/>
              </a:ext>
            </a:extLst>
          </p:cNvPr>
          <p:cNvSpPr/>
          <p:nvPr/>
        </p:nvSpPr>
        <p:spPr>
          <a:xfrm>
            <a:off x="533400" y="4010674"/>
            <a:ext cx="1945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Three 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E699B-C875-4417-9817-E4EDE8DC2D93}"/>
              </a:ext>
            </a:extLst>
          </p:cNvPr>
          <p:cNvSpPr/>
          <p:nvPr/>
        </p:nvSpPr>
        <p:spPr>
          <a:xfrm>
            <a:off x="533400" y="45284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3A873-2441-497C-A536-A03A4EA95371}"/>
              </a:ext>
            </a:extLst>
          </p:cNvPr>
          <p:cNvSpPr/>
          <p:nvPr/>
        </p:nvSpPr>
        <p:spPr>
          <a:xfrm>
            <a:off x="582304" y="5297866"/>
            <a:ext cx="7372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Three way in one table (multidimensional)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1C04C-1B1E-4B80-8110-4A1D876145E9}"/>
              </a:ext>
            </a:extLst>
          </p:cNvPr>
          <p:cNvSpPr/>
          <p:nvPr/>
        </p:nvSpPr>
        <p:spPr>
          <a:xfrm>
            <a:off x="609600" y="5878176"/>
            <a:ext cx="1100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 err="1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ZA" sz="2400" b="1" dirty="0">
              <a:solidFill>
                <a:schemeClr val="accent1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3559AF-AADB-469D-A523-1D8600B7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243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FC5E9-B68C-4EFB-B87A-16CAD9D5A122}"/>
              </a:ext>
            </a:extLst>
          </p:cNvPr>
          <p:cNvSpPr/>
          <p:nvPr/>
        </p:nvSpPr>
        <p:spPr>
          <a:xfrm>
            <a:off x="381000" y="1835506"/>
            <a:ext cx="1802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Proportion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DC226-7D2D-4943-802E-7E76115D27EC}"/>
              </a:ext>
            </a:extLst>
          </p:cNvPr>
          <p:cNvSpPr/>
          <p:nvPr/>
        </p:nvSpPr>
        <p:spPr>
          <a:xfrm>
            <a:off x="381000" y="2329437"/>
            <a:ext cx="43685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prob.table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1)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2)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F892C-8AEA-4DE4-B3D9-06AB89069592}"/>
              </a:ext>
            </a:extLst>
          </p:cNvPr>
          <p:cNvSpPr txBox="1"/>
          <p:nvPr/>
        </p:nvSpPr>
        <p:spPr>
          <a:xfrm>
            <a:off x="6096000" y="237509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65501-7623-48E1-81C2-CEC1CB4A143D}"/>
              </a:ext>
            </a:extLst>
          </p:cNvPr>
          <p:cNvSpPr txBox="1"/>
          <p:nvPr/>
        </p:nvSpPr>
        <p:spPr>
          <a:xfrm>
            <a:off x="6096000" y="273698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1</a:t>
            </a:r>
            <a:r>
              <a:rPr lang="en-ZA" sz="2000" baseline="30000" dirty="0">
                <a:solidFill>
                  <a:srgbClr val="FF0000"/>
                </a:solidFill>
              </a:rPr>
              <a:t>st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363BB-8BDA-45AA-BAD3-EB1E5C4E5360}"/>
              </a:ext>
            </a:extLst>
          </p:cNvPr>
          <p:cNvSpPr txBox="1"/>
          <p:nvPr/>
        </p:nvSpPr>
        <p:spPr>
          <a:xfrm>
            <a:off x="6096000" y="3117987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2</a:t>
            </a:r>
            <a:r>
              <a:rPr lang="en-ZA" sz="2000" baseline="30000" dirty="0">
                <a:solidFill>
                  <a:srgbClr val="FF0000"/>
                </a:solidFill>
              </a:rPr>
              <a:t>nd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34106-FCE6-4F21-85D4-7F4B469138DA}"/>
              </a:ext>
            </a:extLst>
          </p:cNvPr>
          <p:cNvSpPr txBox="1"/>
          <p:nvPr/>
        </p:nvSpPr>
        <p:spPr>
          <a:xfrm>
            <a:off x="6096000" y="349898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3</a:t>
            </a:r>
            <a:r>
              <a:rPr lang="en-ZA" sz="2000" baseline="30000" dirty="0">
                <a:solidFill>
                  <a:srgbClr val="FF0000"/>
                </a:solidFill>
              </a:rPr>
              <a:t>rd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A7BC10-A167-4B95-8642-0539CA123C5B}"/>
              </a:ext>
            </a:extLst>
          </p:cNvPr>
          <p:cNvSpPr/>
          <p:nvPr/>
        </p:nvSpPr>
        <p:spPr>
          <a:xfrm>
            <a:off x="4280096" y="1818458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Percentage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0362A3-37FB-4D4F-A455-7E23517C43E6}"/>
              </a:ext>
            </a:extLst>
          </p:cNvPr>
          <p:cNvSpPr/>
          <p:nvPr/>
        </p:nvSpPr>
        <p:spPr>
          <a:xfrm>
            <a:off x="4658185" y="2356984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9FB4C-6C51-40A9-82A1-20F24A567D7A}"/>
              </a:ext>
            </a:extLst>
          </p:cNvPr>
          <p:cNvSpPr/>
          <p:nvPr/>
        </p:nvSpPr>
        <p:spPr>
          <a:xfrm>
            <a:off x="4648200" y="268908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2D9E37-83CE-40D3-8D8B-F52B09A3C680}"/>
              </a:ext>
            </a:extLst>
          </p:cNvPr>
          <p:cNvSpPr/>
          <p:nvPr/>
        </p:nvSpPr>
        <p:spPr>
          <a:xfrm>
            <a:off x="4658185" y="3060897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84D16A-7680-445C-8C76-EAF89922863F}"/>
              </a:ext>
            </a:extLst>
          </p:cNvPr>
          <p:cNvSpPr/>
          <p:nvPr/>
        </p:nvSpPr>
        <p:spPr>
          <a:xfrm>
            <a:off x="4658185" y="3437432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2C82A-28FB-4522-AC5D-CD3DBC7CB704}"/>
              </a:ext>
            </a:extLst>
          </p:cNvPr>
          <p:cNvSpPr/>
          <p:nvPr/>
        </p:nvSpPr>
        <p:spPr>
          <a:xfrm>
            <a:off x="443581" y="4442677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8F995D-18F6-49C2-8FED-F9A146287FA2}"/>
              </a:ext>
            </a:extLst>
          </p:cNvPr>
          <p:cNvSpPr/>
          <p:nvPr/>
        </p:nvSpPr>
        <p:spPr>
          <a:xfrm>
            <a:off x="457200" y="4889697"/>
            <a:ext cx="43685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1)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2)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348BAF-9608-45DE-AB72-BABC05DE2B46}"/>
              </a:ext>
            </a:extLst>
          </p:cNvPr>
          <p:cNvSpPr txBox="1"/>
          <p:nvPr/>
        </p:nvSpPr>
        <p:spPr>
          <a:xfrm>
            <a:off x="5791200" y="496589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for </a:t>
            </a:r>
            <a:r>
              <a:rPr lang="en-ZA" sz="2000" dirty="0">
                <a:solidFill>
                  <a:srgbClr val="FF0000"/>
                </a:solidFill>
              </a:rPr>
              <a:t>all variables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23043-1C5D-4B4A-B0AE-DC70AE18CB4E}"/>
              </a:ext>
            </a:extLst>
          </p:cNvPr>
          <p:cNvSpPr txBox="1"/>
          <p:nvPr/>
        </p:nvSpPr>
        <p:spPr>
          <a:xfrm>
            <a:off x="5791200" y="532778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1</a:t>
            </a:r>
            <a:r>
              <a:rPr lang="en-ZA" sz="2000" baseline="30000" dirty="0">
                <a:solidFill>
                  <a:srgbClr val="FF0000"/>
                </a:solidFill>
              </a:rPr>
              <a:t>st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87293-6DDB-49A1-A49D-A6DA2686A586}"/>
              </a:ext>
            </a:extLst>
          </p:cNvPr>
          <p:cNvSpPr txBox="1"/>
          <p:nvPr/>
        </p:nvSpPr>
        <p:spPr>
          <a:xfrm>
            <a:off x="5791200" y="5708787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2</a:t>
            </a:r>
            <a:r>
              <a:rPr lang="en-ZA" sz="2000" baseline="30000" dirty="0">
                <a:solidFill>
                  <a:srgbClr val="FF0000"/>
                </a:solidFill>
              </a:rPr>
              <a:t>nd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5CB5E-1E3A-4134-97DC-EE51584D4627}"/>
              </a:ext>
            </a:extLst>
          </p:cNvPr>
          <p:cNvSpPr txBox="1"/>
          <p:nvPr/>
        </p:nvSpPr>
        <p:spPr>
          <a:xfrm>
            <a:off x="5791200" y="608978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3</a:t>
            </a:r>
            <a:r>
              <a:rPr lang="en-ZA" sz="2000" baseline="30000" dirty="0">
                <a:solidFill>
                  <a:srgbClr val="FF0000"/>
                </a:solidFill>
              </a:rPr>
              <a:t>rd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2530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144572" y="1117020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Significance tests for categorical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14288" y="2200417"/>
            <a:ext cx="177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Chi-square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A648F-70D7-4A54-8C71-35AABE89E17A}"/>
              </a:ext>
            </a:extLst>
          </p:cNvPr>
          <p:cNvSpPr/>
          <p:nvPr/>
        </p:nvSpPr>
        <p:spPr>
          <a:xfrm>
            <a:off x="766688" y="2805552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chisq.test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A0D6C0-9C7C-4DDD-9476-54B2B6B43DB1}"/>
              </a:ext>
            </a:extLst>
          </p:cNvPr>
          <p:cNvSpPr/>
          <p:nvPr/>
        </p:nvSpPr>
        <p:spPr>
          <a:xfrm>
            <a:off x="614288" y="3670493"/>
            <a:ext cx="1952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Fisher exact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D9BC09-FB4D-42C3-9432-CEC31789703C}"/>
              </a:ext>
            </a:extLst>
          </p:cNvPr>
          <p:cNvSpPr/>
          <p:nvPr/>
        </p:nvSpPr>
        <p:spPr>
          <a:xfrm>
            <a:off x="766688" y="4280093"/>
            <a:ext cx="3538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fisher.test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AC1A73-81F2-4A01-A026-09F251E4F2E5}"/>
              </a:ext>
            </a:extLst>
          </p:cNvPr>
          <p:cNvSpPr/>
          <p:nvPr/>
        </p:nvSpPr>
        <p:spPr>
          <a:xfrm>
            <a:off x="614288" y="5187670"/>
            <a:ext cx="2660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Mantel </a:t>
            </a:r>
            <a:r>
              <a:rPr lang="en-US" sz="2800" b="1" dirty="0" err="1">
                <a:solidFill>
                  <a:schemeClr val="accent2"/>
                </a:solidFill>
              </a:rPr>
              <a:t>Haenszel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C32F27-AC77-41BA-941F-C7A04EDBE527}"/>
              </a:ext>
            </a:extLst>
          </p:cNvPr>
          <p:cNvSpPr txBox="1"/>
          <p:nvPr/>
        </p:nvSpPr>
        <p:spPr>
          <a:xfrm>
            <a:off x="3274632" y="5218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/>
                </a:solidFill>
              </a:rPr>
              <a:t>(Three way table)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403B8F-53C7-43EC-B46C-21AB382C4415}"/>
              </a:ext>
            </a:extLst>
          </p:cNvPr>
          <p:cNvSpPr/>
          <p:nvPr/>
        </p:nvSpPr>
        <p:spPr>
          <a:xfrm>
            <a:off x="766688" y="5767980"/>
            <a:ext cx="441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mantelhaen.test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9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2: </a:t>
            </a:r>
            <a:r>
              <a:rPr lang="en-ZA" sz="3600" b="1" dirty="0"/>
              <a:t>Normality testing &amp; Descriptive statistics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144572" y="906000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Testing normality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24393" y="1468754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Plots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AC1A73-81F2-4A01-A026-09F251E4F2E5}"/>
              </a:ext>
            </a:extLst>
          </p:cNvPr>
          <p:cNvSpPr/>
          <p:nvPr/>
        </p:nvSpPr>
        <p:spPr>
          <a:xfrm>
            <a:off x="580928" y="4764756"/>
            <a:ext cx="2735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Significance tests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403B8F-53C7-43EC-B46C-21AB382C4415}"/>
              </a:ext>
            </a:extLst>
          </p:cNvPr>
          <p:cNvSpPr/>
          <p:nvPr/>
        </p:nvSpPr>
        <p:spPr>
          <a:xfrm>
            <a:off x="663298" y="5287976"/>
            <a:ext cx="52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shapiro.test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filename$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variable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0CB57-F59F-46E9-9B6C-91C356CF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53" y="2314416"/>
            <a:ext cx="789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(filename, 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(x = 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geom_hist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179C0-1813-4FBF-8898-8E0DCE916776}"/>
              </a:ext>
            </a:extLst>
          </p:cNvPr>
          <p:cNvSpPr/>
          <p:nvPr/>
        </p:nvSpPr>
        <p:spPr>
          <a:xfrm>
            <a:off x="612670" y="1937003"/>
            <a:ext cx="146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E244B-43FF-4EA5-938D-D742FE87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48" y="3174964"/>
            <a:ext cx="9296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(filename, 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(x=</a:t>
            </a:r>
            <a:r>
              <a:rPr lang="en-US" altLang="en-US" sz="24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“” </a:t>
            </a:r>
            <a:r>
              <a:rPr lang="en-US" altLang="en-US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Ebrima" panose="02000000000000000000" pitchFamily="2" charset="0"/>
              </a:rPr>
              <a:t>, 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y = 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geom_boxplot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56BAF-2FC6-477D-B791-D38878835B9A}"/>
              </a:ext>
            </a:extLst>
          </p:cNvPr>
          <p:cNvSpPr/>
          <p:nvPr/>
        </p:nvSpPr>
        <p:spPr>
          <a:xfrm>
            <a:off x="580928" y="2848064"/>
            <a:ext cx="1137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Boxplot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5FC73-9443-4705-8B28-72A862DB8217}"/>
              </a:ext>
            </a:extLst>
          </p:cNvPr>
          <p:cNvSpPr/>
          <p:nvPr/>
        </p:nvSpPr>
        <p:spPr>
          <a:xfrm>
            <a:off x="580928" y="3756727"/>
            <a:ext cx="125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Q-Q plot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42E114-E979-4BE2-B8CF-7237C55E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48" y="4037746"/>
            <a:ext cx="1038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filename,aes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(sample=variable))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geom_qq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geom_qq_line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04198-F323-4715-8CBA-9D34039DA86A}"/>
              </a:ext>
            </a:extLst>
          </p:cNvPr>
          <p:cNvSpPr/>
          <p:nvPr/>
        </p:nvSpPr>
        <p:spPr>
          <a:xfrm>
            <a:off x="663298" y="5740608"/>
            <a:ext cx="103541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prstClr val="black"/>
                </a:solidFill>
                <a:latin typeface="FangSong"/>
              </a:rPr>
              <a:t>ks.test</a:t>
            </a:r>
            <a:r>
              <a:rPr lang="en-US" sz="2400" b="1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, "</a:t>
            </a:r>
            <a:r>
              <a:rPr lang="en-US" sz="2400" dirty="0" err="1">
                <a:solidFill>
                  <a:prstClr val="black"/>
                </a:solidFill>
                <a:latin typeface="FangSong"/>
              </a:rPr>
              <a:t>pnorm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", mean=mean(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), </a:t>
            </a:r>
          </a:p>
          <a:p>
            <a:r>
              <a:rPr lang="en-US" sz="2400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=</a:t>
            </a:r>
            <a:r>
              <a:rPr lang="en-US" sz="2400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E8E9B-96F6-4CD2-96A4-3BC3D5ECB448}"/>
              </a:ext>
            </a:extLst>
          </p:cNvPr>
          <p:cNvSpPr/>
          <p:nvPr/>
        </p:nvSpPr>
        <p:spPr>
          <a:xfrm>
            <a:off x="1521348" y="154259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FangSong"/>
              </a:rPr>
              <a:t>library(ggplot2)</a:t>
            </a:r>
            <a:r>
              <a:rPr lang="en-US" altLang="en-US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3" grpId="0"/>
      <p:bldP spid="13" grpId="0"/>
      <p:bldP spid="14" grpId="0"/>
      <p:bldP spid="15" grpId="0"/>
      <p:bldP spid="16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2: </a:t>
            </a:r>
            <a:r>
              <a:rPr lang="en-ZA" sz="3600" b="1" dirty="0"/>
              <a:t>Normality testing &amp; Descriptive statistics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233699" y="879001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Descriptives</a:t>
            </a:r>
            <a:endParaRPr lang="en-ZA" sz="3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19428" y="1713736"/>
            <a:ext cx="10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0CB57-F59F-46E9-9B6C-91C356CF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80" y="1696612"/>
            <a:ext cx="4033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mean(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832AE-FBBF-4ED4-9F91-604F09467AB2}"/>
              </a:ext>
            </a:extLst>
          </p:cNvPr>
          <p:cNvSpPr/>
          <p:nvPr/>
        </p:nvSpPr>
        <p:spPr>
          <a:xfrm>
            <a:off x="619428" y="2294066"/>
            <a:ext cx="3017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Standard deviation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4142E-1A14-4C9D-9760-E9EEF9A2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72" y="2278117"/>
            <a:ext cx="3571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27114-DA8C-43CD-815A-8637EEA8CEA5}"/>
              </a:ext>
            </a:extLst>
          </p:cNvPr>
          <p:cNvSpPr/>
          <p:nvPr/>
        </p:nvSpPr>
        <p:spPr>
          <a:xfrm>
            <a:off x="619428" y="2953795"/>
            <a:ext cx="130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median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CC5665-133C-4A3F-AAE4-11888303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72" y="2925970"/>
            <a:ext cx="4187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median(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C2A9-AD65-4900-AFB4-CEF59043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3629518"/>
            <a:ext cx="3725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IQR(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1501F-4870-49C9-918D-555BEAE1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4234711"/>
            <a:ext cx="5572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quantile(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,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0,25)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D20ED7-8945-40D0-93F3-966CD159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4892080"/>
            <a:ext cx="5572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quantile(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,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0,75)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DC61A-36C0-4049-B02F-FA1E56254198}"/>
              </a:ext>
            </a:extLst>
          </p:cNvPr>
          <p:cNvSpPr/>
          <p:nvPr/>
        </p:nvSpPr>
        <p:spPr>
          <a:xfrm>
            <a:off x="619428" y="3613524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IQR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70A38E-7A49-4098-88D2-7386A7757F14}"/>
              </a:ext>
            </a:extLst>
          </p:cNvPr>
          <p:cNvSpPr/>
          <p:nvPr/>
        </p:nvSpPr>
        <p:spPr>
          <a:xfrm>
            <a:off x="619428" y="4237145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06A6C-6554-48C5-8BAE-24ED1E576ADE}"/>
              </a:ext>
            </a:extLst>
          </p:cNvPr>
          <p:cNvSpPr/>
          <p:nvPr/>
        </p:nvSpPr>
        <p:spPr>
          <a:xfrm>
            <a:off x="612485" y="489208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Q3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D0C6-3B26-4DCC-927B-3295EBA27980}"/>
              </a:ext>
            </a:extLst>
          </p:cNvPr>
          <p:cNvSpPr txBox="1"/>
          <p:nvPr/>
        </p:nvSpPr>
        <p:spPr>
          <a:xfrm>
            <a:off x="7395430" y="2106461"/>
            <a:ext cx="4455886" cy="3300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BB383F-E98D-4C4B-8F33-DD30F0915583}"/>
              </a:ext>
            </a:extLst>
          </p:cNvPr>
          <p:cNvSpPr/>
          <p:nvPr/>
        </p:nvSpPr>
        <p:spPr>
          <a:xfrm>
            <a:off x="7627968" y="3305415"/>
            <a:ext cx="4262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summarise(</a:t>
            </a:r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Mean = mean(variable),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Sd = </a:t>
            </a:r>
            <a:r>
              <a:rPr lang="en-ZA" sz="20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sd</a:t>
            </a:r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(variable),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Median = median(variable),            Q1 = quantile(variable, 0.25),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Q3 = quantile(variable, 0.75)</a:t>
            </a:r>
            <a:r>
              <a:rPr lang="en-ZA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32682-1CA0-4428-A93A-EEABAD569805}"/>
              </a:ext>
            </a:extLst>
          </p:cNvPr>
          <p:cNvSpPr/>
          <p:nvPr/>
        </p:nvSpPr>
        <p:spPr>
          <a:xfrm>
            <a:off x="8709700" y="2124251"/>
            <a:ext cx="1946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All together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82D1D-D423-420A-BEA8-21FE0974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914" y="2756692"/>
            <a:ext cx="2109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dplyr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8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8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≤Two groups (Parametric)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n-ZA" sz="3200" b="1" dirty="0"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E5428C-839C-46BF-9AAB-B2BCF3CF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9493"/>
            <a:ext cx="8229600" cy="5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Abadi Extra Light" panose="020B0204020104020204" pitchFamily="34" charset="0"/>
                <a:ea typeface="SimSun" panose="02010600030101010101" pitchFamily="2" charset="-122"/>
              </a:rPr>
              <a:t>~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F8C44-F5A5-4CC9-B4BD-EDB6A90E06EE}"/>
              </a:ext>
            </a:extLst>
          </p:cNvPr>
          <p:cNvSpPr/>
          <p:nvPr/>
        </p:nvSpPr>
        <p:spPr>
          <a:xfrm>
            <a:off x="228600" y="3534718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Independent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t-test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32E14-E507-411A-8052-7174AA5372BD}"/>
              </a:ext>
            </a:extLst>
          </p:cNvPr>
          <p:cNvSpPr txBox="1"/>
          <p:nvPr/>
        </p:nvSpPr>
        <p:spPr>
          <a:xfrm>
            <a:off x="7023881" y="4076288"/>
            <a:ext cx="276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± </a:t>
            </a:r>
            <a:r>
              <a:rPr lang="en-ZA" sz="2400" b="1" dirty="0" err="1"/>
              <a:t>var.equal</a:t>
            </a:r>
            <a:r>
              <a:rPr lang="en-ZA" sz="2400" b="1" dirty="0"/>
              <a:t> = </a:t>
            </a:r>
            <a:r>
              <a:rPr lang="en-ZA" sz="24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8A1B38-3C2E-4717-B41D-7AE8E2B215CC}"/>
              </a:ext>
            </a:extLst>
          </p:cNvPr>
          <p:cNvSpPr/>
          <p:nvPr/>
        </p:nvSpPr>
        <p:spPr>
          <a:xfrm>
            <a:off x="152400" y="4998722"/>
            <a:ext cx="400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Dependent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(Paired) t-test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91F6D93-89E4-44E6-996C-4A60FE5A2F68}"/>
              </a:ext>
            </a:extLst>
          </p:cNvPr>
          <p:cNvSpPr txBox="1">
            <a:spLocks/>
          </p:cNvSpPr>
          <p:nvPr/>
        </p:nvSpPr>
        <p:spPr>
          <a:xfrm>
            <a:off x="304800" y="5590701"/>
            <a:ext cx="10823470" cy="453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paired=</a:t>
            </a:r>
            <a:r>
              <a:rPr lang="en-ZA" sz="24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C079D99-8464-41EA-8F27-E0F313E15CD8}"/>
              </a:ext>
            </a:extLst>
          </p:cNvPr>
          <p:cNvSpPr txBox="1">
            <a:spLocks/>
          </p:cNvSpPr>
          <p:nvPr/>
        </p:nvSpPr>
        <p:spPr>
          <a:xfrm>
            <a:off x="304800" y="276867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 mu =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popmean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2126475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One sample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t-test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9326D-C1EF-437D-955F-1F1F4953DBED}"/>
              </a:ext>
            </a:extLst>
          </p:cNvPr>
          <p:cNvSpPr/>
          <p:nvPr/>
        </p:nvSpPr>
        <p:spPr>
          <a:xfrm>
            <a:off x="5546811" y="1414342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t-test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2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2" grpId="0"/>
      <p:bldP spid="34" grpId="0"/>
      <p:bldP spid="35" grpId="0"/>
      <p:bldP spid="37" grpId="0"/>
      <p:bldP spid="44" grpId="0"/>
      <p:bldP spid="4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≤Two groups (Non-Parametric)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E5428C-839C-46BF-9AAB-B2BCF3CF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9493"/>
            <a:ext cx="8229600" cy="5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Abadi Extra Light" panose="020B0204020104020204" pitchFamily="34" charset="0"/>
                <a:ea typeface="SimSun" panose="02010600030101010101" pitchFamily="2" charset="-122"/>
              </a:rPr>
              <a:t>~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F8C44-F5A5-4CC9-B4BD-EDB6A90E06EE}"/>
              </a:ext>
            </a:extLst>
          </p:cNvPr>
          <p:cNvSpPr/>
          <p:nvPr/>
        </p:nvSpPr>
        <p:spPr>
          <a:xfrm>
            <a:off x="228600" y="3581212"/>
            <a:ext cx="8143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Wilcoxon- Mann Whitney test </a:t>
            </a:r>
            <a:r>
              <a:rPr lang="en-US" sz="2800" dirty="0">
                <a:solidFill>
                  <a:schemeClr val="accent2"/>
                </a:solidFill>
              </a:rPr>
              <a:t>(independent samples)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32E14-E507-411A-8052-7174AA5372BD}"/>
              </a:ext>
            </a:extLst>
          </p:cNvPr>
          <p:cNvSpPr txBox="1"/>
          <p:nvPr/>
        </p:nvSpPr>
        <p:spPr>
          <a:xfrm>
            <a:off x="7023881" y="4076288"/>
            <a:ext cx="276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± </a:t>
            </a:r>
            <a:r>
              <a:rPr lang="en-ZA" sz="2400" b="1" dirty="0" err="1"/>
              <a:t>var.equal</a:t>
            </a:r>
            <a:r>
              <a:rPr lang="en-ZA" sz="2400" b="1" dirty="0"/>
              <a:t> = </a:t>
            </a:r>
            <a:r>
              <a:rPr lang="en-ZA" sz="24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8A1B38-3C2E-4717-B41D-7AE8E2B215CC}"/>
              </a:ext>
            </a:extLst>
          </p:cNvPr>
          <p:cNvSpPr/>
          <p:nvPr/>
        </p:nvSpPr>
        <p:spPr>
          <a:xfrm>
            <a:off x="304800" y="5063976"/>
            <a:ext cx="7425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Wilcoxon Signed Rank Test </a:t>
            </a:r>
            <a:r>
              <a:rPr lang="en-ZA" sz="2800" dirty="0">
                <a:solidFill>
                  <a:schemeClr val="accent2"/>
                </a:solidFill>
              </a:rPr>
              <a:t>(dependent samples)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91F6D93-89E4-44E6-996C-4A60FE5A2F68}"/>
              </a:ext>
            </a:extLst>
          </p:cNvPr>
          <p:cNvSpPr txBox="1">
            <a:spLocks/>
          </p:cNvSpPr>
          <p:nvPr/>
        </p:nvSpPr>
        <p:spPr>
          <a:xfrm>
            <a:off x="304800" y="5590701"/>
            <a:ext cx="10823470" cy="453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ZA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paired=</a:t>
            </a:r>
            <a:r>
              <a:rPr lang="en-ZA" sz="24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C079D99-8464-41EA-8F27-E0F313E15CD8}"/>
              </a:ext>
            </a:extLst>
          </p:cNvPr>
          <p:cNvSpPr txBox="1">
            <a:spLocks/>
          </p:cNvSpPr>
          <p:nvPr/>
        </p:nvSpPr>
        <p:spPr>
          <a:xfrm>
            <a:off x="304800" y="276867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 mu =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popvalue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2190395"/>
            <a:ext cx="6047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One-Sample</a:t>
            </a:r>
            <a:r>
              <a:rPr lang="en-ZA" sz="2800" b="1" dirty="0"/>
              <a:t> </a:t>
            </a:r>
            <a:r>
              <a:rPr lang="en-ZA" sz="2800" b="1" dirty="0">
                <a:solidFill>
                  <a:schemeClr val="accent2"/>
                </a:solidFill>
              </a:rPr>
              <a:t>Wilcoxon Signed Rank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E246-B72D-43B0-802D-22A01B5B63FB}"/>
              </a:ext>
            </a:extLst>
          </p:cNvPr>
          <p:cNvSpPr/>
          <p:nvPr/>
        </p:nvSpPr>
        <p:spPr>
          <a:xfrm>
            <a:off x="4845689" y="1421701"/>
            <a:ext cx="2664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Wilcoxon</a:t>
            </a:r>
            <a:r>
              <a:rPr lang="en-ZA" sz="3200" b="1" dirty="0">
                <a:solidFill>
                  <a:srgbClr val="4472C4">
                    <a:lumMod val="75000"/>
                  </a:srgbClr>
                </a:solidFill>
                <a:ea typeface="+mj-ea"/>
                <a:cs typeface="+mj-cs"/>
              </a:rPr>
              <a:t> </a:t>
            </a:r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23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2" grpId="0"/>
      <p:bldP spid="34" grpId="0"/>
      <p:bldP spid="35" grpId="0"/>
      <p:bldP spid="37" grpId="0"/>
      <p:bldP spid="44" grpId="0"/>
      <p:bldP spid="4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&gt;Two groups (Parametric)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1736261"/>
            <a:ext cx="2513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One way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F95C17-FA41-43F1-9E86-A69226C04F82}"/>
              </a:ext>
            </a:extLst>
          </p:cNvPr>
          <p:cNvGrpSpPr/>
          <p:nvPr/>
        </p:nvGrpSpPr>
        <p:grpSpPr>
          <a:xfrm>
            <a:off x="228599" y="2172130"/>
            <a:ext cx="9147875" cy="830997"/>
            <a:chOff x="249264" y="2841526"/>
            <a:chExt cx="7894992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DC971B-38E5-4FFD-9BD1-99F0FAF5CBC8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               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0F6F1C-B096-4C3F-9B29-B50F59D6DE47}"/>
                </a:ext>
              </a:extLst>
            </p:cNvPr>
            <p:cNvSpPr/>
            <p:nvPr/>
          </p:nvSpPr>
          <p:spPr>
            <a:xfrm>
              <a:off x="1392617" y="2841526"/>
              <a:ext cx="577384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b="1" dirty="0">
                  <a:latin typeface="Abadi Extra Light" panose="020B0204020104020204" pitchFamily="34" charset="0"/>
                  <a:ea typeface="SimSun" panose="02010600030101010101" pitchFamily="2" charset="-122"/>
                </a:rPr>
                <a:t>~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endParaRPr lang="en-ZA" sz="24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A2F1C-CC23-4BE3-ABA5-E7717E3B0597}"/>
              </a:ext>
            </a:extLst>
          </p:cNvPr>
          <p:cNvSpPr/>
          <p:nvPr/>
        </p:nvSpPr>
        <p:spPr>
          <a:xfrm>
            <a:off x="228600" y="2921142"/>
            <a:ext cx="2522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Two way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216C37-BAB9-42EA-B6E0-68E28255D05D}"/>
              </a:ext>
            </a:extLst>
          </p:cNvPr>
          <p:cNvGrpSpPr/>
          <p:nvPr/>
        </p:nvGrpSpPr>
        <p:grpSpPr>
          <a:xfrm>
            <a:off x="228599" y="3274566"/>
            <a:ext cx="12108051" cy="468440"/>
            <a:chOff x="249264" y="2856042"/>
            <a:chExt cx="7894992" cy="468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898212-BC51-4B20-AFCD-72E1AFD0999A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                                    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A5B1F-A18C-4430-805E-E96771AA3C5C}"/>
                </a:ext>
              </a:extLst>
            </p:cNvPr>
            <p:cNvSpPr/>
            <p:nvPr/>
          </p:nvSpPr>
          <p:spPr>
            <a:xfrm>
              <a:off x="1148197" y="2856042"/>
              <a:ext cx="6571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* filename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B7F6-813B-49A6-B7C5-7E4E47ADD604}"/>
              </a:ext>
            </a:extLst>
          </p:cNvPr>
          <p:cNvSpPr/>
          <p:nvPr/>
        </p:nvSpPr>
        <p:spPr>
          <a:xfrm>
            <a:off x="192340" y="4023819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Repeated measures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BCDBB2-8AAE-45FC-94C5-E9954D69533B}"/>
              </a:ext>
            </a:extLst>
          </p:cNvPr>
          <p:cNvSpPr txBox="1">
            <a:spLocks/>
          </p:cNvSpPr>
          <p:nvPr/>
        </p:nvSpPr>
        <p:spPr>
          <a:xfrm>
            <a:off x="223996" y="439803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select(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filename,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Var1,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Var2,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Var3, ..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5DD0B5-B642-452F-AEC4-824FA0D7C77E}"/>
              </a:ext>
            </a:extLst>
          </p:cNvPr>
          <p:cNvSpPr txBox="1">
            <a:spLocks/>
          </p:cNvSpPr>
          <p:nvPr/>
        </p:nvSpPr>
        <p:spPr>
          <a:xfrm>
            <a:off x="223996" y="4852104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b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melt(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758F57-8443-4A81-927D-55C150560AF7}"/>
              </a:ext>
            </a:extLst>
          </p:cNvPr>
          <p:cNvSpPr txBox="1">
            <a:spLocks/>
          </p:cNvSpPr>
          <p:nvPr/>
        </p:nvSpPr>
        <p:spPr>
          <a:xfrm>
            <a:off x="223996" y="5737460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3BBDCC-D5D4-4177-B24B-A58A0414FF84}"/>
              </a:ext>
            </a:extLst>
          </p:cNvPr>
          <p:cNvGrpSpPr/>
          <p:nvPr/>
        </p:nvGrpSpPr>
        <p:grpSpPr>
          <a:xfrm>
            <a:off x="192340" y="5215242"/>
            <a:ext cx="7894992" cy="486868"/>
            <a:chOff x="249264" y="2862817"/>
            <a:chExt cx="7894992" cy="4868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41F0FE-BA6B-4971-94EF-F71808FCEC44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5F2451-E11F-4BA7-AFE9-6DA00208B4C7}"/>
                </a:ext>
              </a:extLst>
            </p:cNvPr>
            <p:cNvSpPr/>
            <p:nvPr/>
          </p:nvSpPr>
          <p:spPr>
            <a:xfrm>
              <a:off x="1566497" y="2888020"/>
              <a:ext cx="57738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b$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value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b$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variable</a:t>
              </a:r>
              <a:endPara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AAF4541-EE29-4775-88D6-C3F5D508664F}"/>
              </a:ext>
            </a:extLst>
          </p:cNvPr>
          <p:cNvSpPr/>
          <p:nvPr/>
        </p:nvSpPr>
        <p:spPr>
          <a:xfrm>
            <a:off x="192340" y="5868782"/>
            <a:ext cx="215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Post-Hoc test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47E367-4555-40C4-89D7-183B3E6EF664}"/>
              </a:ext>
            </a:extLst>
          </p:cNvPr>
          <p:cNvGrpSpPr/>
          <p:nvPr/>
        </p:nvGrpSpPr>
        <p:grpSpPr>
          <a:xfrm>
            <a:off x="127742" y="6241652"/>
            <a:ext cx="7894992" cy="486868"/>
            <a:chOff x="249264" y="2862817"/>
            <a:chExt cx="7894992" cy="48686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1BD675-6533-435F-916C-FCF70945108C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TukeyHSD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                      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A6A9F5-AEB5-4610-86A0-95BA4901A6A2}"/>
                </a:ext>
              </a:extLst>
            </p:cNvPr>
            <p:cNvSpPr/>
            <p:nvPr/>
          </p:nvSpPr>
          <p:spPr>
            <a:xfrm>
              <a:off x="1566497" y="2888020"/>
              <a:ext cx="57738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endParaRPr lang="en-ZA" sz="24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4E8FDD1-6B32-4CDE-A8BD-455FB53F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3" y="4378712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tidyverse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296825-1D8C-4C12-83BE-56032FB2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825" y="4846738"/>
            <a:ext cx="24945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library(reshape2)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8461-9EFA-41B6-A14B-7D44CCDE07EE}"/>
              </a:ext>
            </a:extLst>
          </p:cNvPr>
          <p:cNvSpPr/>
          <p:nvPr/>
        </p:nvSpPr>
        <p:spPr>
          <a:xfrm>
            <a:off x="5301760" y="1400247"/>
            <a:ext cx="1443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ANOVA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71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" grpId="0"/>
      <p:bldP spid="20" grpId="0"/>
      <p:bldP spid="21" grpId="0"/>
      <p:bldP spid="22" grpId="0"/>
      <p:bldP spid="29" grpId="0"/>
      <p:bldP spid="36" grpId="0"/>
      <p:bldP spid="38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796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FangSong</vt:lpstr>
      <vt:lpstr>SimSun</vt:lpstr>
      <vt:lpstr>Abadi Extra Light</vt:lpstr>
      <vt:lpstr>Arial</vt:lpstr>
      <vt:lpstr>Calibri</vt:lpstr>
      <vt:lpstr>Calibri Light</vt:lpstr>
      <vt:lpstr>Ebrima</vt:lpstr>
      <vt:lpstr>Segoe UI Historic</vt:lpstr>
      <vt:lpstr>Office Theme</vt:lpstr>
      <vt:lpstr>Introduction</vt:lpstr>
      <vt:lpstr>Statistics for biological data</vt:lpstr>
      <vt:lpstr>Tabulation</vt:lpstr>
      <vt:lpstr>Tabulation</vt:lpstr>
      <vt:lpstr>PowerPoint Presentation</vt:lpstr>
      <vt:lpstr>PowerPoint Presentation</vt:lpstr>
      <vt:lpstr>PowerPoint Presentation</vt:lpstr>
      <vt:lpstr>≤Two groups (Parametric) </vt:lpstr>
      <vt:lpstr>≤Two groups (Non-Parametric)  </vt:lpstr>
      <vt:lpstr>&gt;Two groups (Parametric)  </vt:lpstr>
      <vt:lpstr>&gt;Two groups (Non-Parametric)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 </dc:creator>
  <cp:lastModifiedBy> </cp:lastModifiedBy>
  <cp:revision>18</cp:revision>
  <dcterms:created xsi:type="dcterms:W3CDTF">2020-03-04T23:29:07Z</dcterms:created>
  <dcterms:modified xsi:type="dcterms:W3CDTF">2020-11-10T15:43:08Z</dcterms:modified>
</cp:coreProperties>
</file>