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8" r:id="rId2"/>
    <p:sldId id="291" r:id="rId3"/>
    <p:sldId id="281" r:id="rId4"/>
    <p:sldId id="29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DE"/>
    <a:srgbClr val="B2F0E0"/>
    <a:srgbClr val="FFB9B9"/>
    <a:srgbClr val="009999"/>
    <a:srgbClr val="FFFFFF"/>
    <a:srgbClr val="FF8B8B"/>
    <a:srgbClr val="FFEBEB"/>
    <a:srgbClr val="FFF7F7"/>
    <a:srgbClr val="FFA7A7"/>
    <a:srgbClr val="27C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AF1D-18E7-403C-BAEB-74B6A2FFE1D0}" type="datetimeFigureOut">
              <a:rPr lang="en-ZA" smtClean="0"/>
              <a:t>2020/06/07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784B8-3641-45CF-B847-0312828839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588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355E-46D7-4145-A958-0CC225942F0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0086-124F-442F-99BC-0869944CE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69B83-CAC5-4A64-ADE2-C659AD095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38FF2-679B-4469-ACB3-BD15F8ED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E56-9607-4A4C-AB44-0E500D43DA25}" type="datetimeFigureOut">
              <a:rPr lang="en-ZA" smtClean="0"/>
              <a:t>2020/06/07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77611-5BDC-4E02-8274-72DE2490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67A1C-332F-45A9-BF07-C6BE934D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184B-12CE-46AC-AE64-D5CD20B74F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157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EADA-000D-48D7-B652-9D5AF9CC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41402-EFFF-45F6-AF72-0D39CFAC6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1E6D7-169B-408D-9772-B7A61BC9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E56-9607-4A4C-AB44-0E500D43DA25}" type="datetimeFigureOut">
              <a:rPr lang="en-ZA" smtClean="0"/>
              <a:t>2020/06/07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7C38-78C9-43F8-A39F-0D63F121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80B26-E73D-418C-ACD3-EB3DB0DB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184B-12CE-46AC-AE64-D5CD20B74F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717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D08DA-8A10-4C98-8F0C-B2E2850CE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0DAEC-6B5F-4CF1-B478-DBBB17304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078F9-54BB-48A3-B779-7C708161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E56-9607-4A4C-AB44-0E500D43DA25}" type="datetimeFigureOut">
              <a:rPr lang="en-ZA" smtClean="0"/>
              <a:t>2020/06/07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7803-FCC5-48F1-9268-DFB02029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4150D-6554-4592-87BB-F4F3CE5E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184B-12CE-46AC-AE64-D5CD20B74F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30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22C4-D293-4C3E-9353-0734F7E3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BC5C-EE66-4EF3-BE42-11B61C94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0D230-61CE-40C4-A297-00109290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E56-9607-4A4C-AB44-0E500D43DA25}" type="datetimeFigureOut">
              <a:rPr lang="en-ZA" smtClean="0"/>
              <a:t>2020/06/07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307B-F369-4A84-ACF8-EEEC5429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06CBA-0F6D-4416-859F-7D92D600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184B-12CE-46AC-AE64-D5CD20B74F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611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BC4D-6C80-4D37-BD4D-B508A938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0D93B-E2E7-4268-8F21-2EF5972C4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52695-6852-4841-B744-5ECCA0F5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E56-9607-4A4C-AB44-0E500D43DA25}" type="datetimeFigureOut">
              <a:rPr lang="en-ZA" smtClean="0"/>
              <a:t>2020/06/07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9F52C-8483-489D-9682-B1AA4DE2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0CBAF-4F5A-4C39-B9A8-71076234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184B-12CE-46AC-AE64-D5CD20B74F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08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89EE-6555-40F5-8F94-B5B7562C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F8A49-1D8D-47F8-8E8B-396C5BE60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32EA0-2DC7-411F-BF42-EE640BB30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2521F-C17E-49EB-8C24-DD34B6F1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E56-9607-4A4C-AB44-0E500D43DA25}" type="datetimeFigureOut">
              <a:rPr lang="en-ZA" smtClean="0"/>
              <a:t>2020/06/07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5B6C4-FD72-4993-9591-36B719BC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59EF7-EB7F-495E-B3A2-617F47AD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184B-12CE-46AC-AE64-D5CD20B74F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108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1355-F959-41BC-8C11-6AA28CAD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DDC09-DC94-4439-8909-C16C92852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5476D-E8C6-480F-9157-C9B17EA17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8DE7C-4BE3-4603-AB54-2D7ADC204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D4EFF-B74E-48C4-99D0-8C62CDDE4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B31E7-556C-426A-881B-611E31C9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E56-9607-4A4C-AB44-0E500D43DA25}" type="datetimeFigureOut">
              <a:rPr lang="en-ZA" smtClean="0"/>
              <a:t>2020/06/07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1A010-D3F7-49AE-9802-548E81BD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83296-CE13-4553-954B-D15C8CF3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184B-12CE-46AC-AE64-D5CD20B74F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357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07A7-382C-480B-97B3-6B73CAAE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5E43E-E99B-42EA-97B4-93B2C5F6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E56-9607-4A4C-AB44-0E500D43DA25}" type="datetimeFigureOut">
              <a:rPr lang="en-ZA" smtClean="0"/>
              <a:t>2020/06/07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DC3D4-8F4C-4FD8-8E83-5197A109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8B863-E90E-42FC-8B52-41365FDE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184B-12CE-46AC-AE64-D5CD20B74F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908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DBBB6-38CF-451A-B064-E9C0F860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E56-9607-4A4C-AB44-0E500D43DA25}" type="datetimeFigureOut">
              <a:rPr lang="en-ZA" smtClean="0"/>
              <a:t>2020/06/07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DA6D1-F737-4AC5-B7F0-E04F0288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8E75D-024B-43C5-BF12-0EAC0902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184B-12CE-46AC-AE64-D5CD20B74F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256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6136-93F3-4F44-8420-CC8654C8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47227-3C83-4858-AB82-6FE909B26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D7443-90B7-4BA3-9197-77DA0F375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C149-C9B7-431F-8EC7-52FAFE76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E56-9607-4A4C-AB44-0E500D43DA25}" type="datetimeFigureOut">
              <a:rPr lang="en-ZA" smtClean="0"/>
              <a:t>2020/06/07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C271D-7322-4C4D-B80C-44C607BA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DDA5B-9D8A-454F-B01B-DF8DDC79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184B-12CE-46AC-AE64-D5CD20B74F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570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D650-9F42-41D4-AEBA-75EE5D9F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8AEC5-B664-4C9E-98C9-6AC96B4A1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F1B40-437A-4EDF-B987-FB1811FCA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CF5BC-EB71-442B-BCA7-95A6D8B5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E56-9607-4A4C-AB44-0E500D43DA25}" type="datetimeFigureOut">
              <a:rPr lang="en-ZA" smtClean="0"/>
              <a:t>2020/06/07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71DDC-BEB5-4EEC-ABC4-4EA2FC5B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CD659-5B1E-41EA-8714-C4BF13C8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184B-12CE-46AC-AE64-D5CD20B74F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83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7ABF5-E90C-4003-B00B-EF9202C7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E3D1E-752B-4511-99FE-2C9A36969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83F6A-E9A0-4990-BC74-AA647381A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43E56-9607-4A4C-AB44-0E500D43DA25}" type="datetimeFigureOut">
              <a:rPr lang="en-ZA" smtClean="0"/>
              <a:t>2020/06/07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94734-148F-4D41-9D5B-FC8E87045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0365-21A8-4661-87E6-E6D64B384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184B-12CE-46AC-AE64-D5CD20B74F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548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487680" y="1764362"/>
            <a:ext cx="13167360" cy="1281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012592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>
                <a:solidFill>
                  <a:schemeClr val="bg1"/>
                </a:solidFill>
              </a:rPr>
              <a:t>Statistics for biological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3608" y="3506410"/>
            <a:ext cx="6604784" cy="12003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ZA" sz="4800" b="1" dirty="0">
                <a:solidFill>
                  <a:schemeClr val="bg2">
                    <a:lumMod val="50000"/>
                  </a:schemeClr>
                </a:solidFill>
              </a:rPr>
              <a:t>Statistics summary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020907" y="131918"/>
            <a:ext cx="2971800" cy="1281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4" y="96623"/>
            <a:ext cx="2321169" cy="1186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30AB50-2E40-45D8-A003-A443747176D0}"/>
              </a:ext>
            </a:extLst>
          </p:cNvPr>
          <p:cNvSpPr txBox="1"/>
          <p:nvPr/>
        </p:nvSpPr>
        <p:spPr>
          <a:xfrm>
            <a:off x="2793608" y="4989773"/>
            <a:ext cx="654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Aya </a:t>
            </a:r>
            <a:r>
              <a:rPr lang="en-ZA" sz="2400" b="1" dirty="0" err="1"/>
              <a:t>Elwazir</a:t>
            </a:r>
            <a:endParaRPr lang="en-ZA" sz="2400" b="1" dirty="0"/>
          </a:p>
          <a:p>
            <a:pPr algn="ctr"/>
            <a:r>
              <a:rPr lang="en-ZA" sz="2400" dirty="0"/>
              <a:t>Teaching assistant of medical genetics, FOMSCU</a:t>
            </a:r>
          </a:p>
          <a:p>
            <a:pPr algn="ctr"/>
            <a:r>
              <a:rPr lang="en-ZA" sz="2400"/>
              <a:t>PhD </a:t>
            </a:r>
            <a:r>
              <a:rPr lang="en-ZA" sz="2400" dirty="0"/>
              <a:t>student, University of Sheffield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20E55-AE9B-4039-919D-83237D273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30" y="241520"/>
            <a:ext cx="1371600" cy="10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1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65"/>
    </mc:Choice>
    <mc:Fallback xmlns="">
      <p:transition spd="slow" advTm="1056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6012990-21A4-4FFB-BD81-8FCF513E82E6}"/>
              </a:ext>
            </a:extLst>
          </p:cNvPr>
          <p:cNvSpPr/>
          <p:nvPr/>
        </p:nvSpPr>
        <p:spPr>
          <a:xfrm>
            <a:off x="-235528" y="1614"/>
            <a:ext cx="12718473" cy="833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36D1F5-31B5-4BA3-99F4-997A05143774}"/>
              </a:ext>
            </a:extLst>
          </p:cNvPr>
          <p:cNvSpPr txBox="1">
            <a:spLocks/>
          </p:cNvSpPr>
          <p:nvPr/>
        </p:nvSpPr>
        <p:spPr>
          <a:xfrm>
            <a:off x="2819015" y="37424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>
                <a:solidFill>
                  <a:schemeClr val="bg1"/>
                </a:solidFill>
              </a:rPr>
              <a:t>Types of data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A86EF24B-2D60-492D-98D5-C005FD0C2004}"/>
              </a:ext>
            </a:extLst>
          </p:cNvPr>
          <p:cNvSpPr/>
          <p:nvPr/>
        </p:nvSpPr>
        <p:spPr>
          <a:xfrm>
            <a:off x="1036118" y="1839914"/>
            <a:ext cx="3962400" cy="1886858"/>
          </a:xfrm>
          <a:prstGeom prst="snip2DiagRect">
            <a:avLst/>
          </a:prstGeom>
          <a:solidFill>
            <a:srgbClr val="B2F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b="1" dirty="0">
                <a:solidFill>
                  <a:schemeClr val="tx1"/>
                </a:solidFill>
              </a:rPr>
              <a:t>Numeric</a:t>
            </a: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0A60AEF0-0DE8-4621-B040-1FCA1D04554D}"/>
              </a:ext>
            </a:extLst>
          </p:cNvPr>
          <p:cNvSpPr/>
          <p:nvPr/>
        </p:nvSpPr>
        <p:spPr>
          <a:xfrm>
            <a:off x="7122884" y="1839914"/>
            <a:ext cx="3962400" cy="1886858"/>
          </a:xfrm>
          <a:prstGeom prst="snip2DiagRect">
            <a:avLst/>
          </a:prstGeom>
          <a:solidFill>
            <a:srgbClr val="FF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b="1" dirty="0">
                <a:solidFill>
                  <a:schemeClr val="tx1"/>
                </a:solidFill>
              </a:rPr>
              <a:t>Categorical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AEE55328-91D7-4CC7-86D9-B99602F73AE0}"/>
              </a:ext>
            </a:extLst>
          </p:cNvPr>
          <p:cNvSpPr/>
          <p:nvPr/>
        </p:nvSpPr>
        <p:spPr>
          <a:xfrm>
            <a:off x="343223" y="3913250"/>
            <a:ext cx="2450938" cy="1610261"/>
          </a:xfrm>
          <a:prstGeom prst="snip2DiagRect">
            <a:avLst/>
          </a:prstGeom>
          <a:solidFill>
            <a:srgbClr val="B2F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solidFill>
                  <a:schemeClr val="tx1"/>
                </a:solidFill>
              </a:rPr>
              <a:t>Continuous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076B7B34-F280-4B25-BAD1-7DAA52C4448A}"/>
              </a:ext>
            </a:extLst>
          </p:cNvPr>
          <p:cNvSpPr/>
          <p:nvPr/>
        </p:nvSpPr>
        <p:spPr>
          <a:xfrm>
            <a:off x="2951843" y="3913251"/>
            <a:ext cx="2450938" cy="1610261"/>
          </a:xfrm>
          <a:prstGeom prst="snip2DiagRect">
            <a:avLst/>
          </a:prstGeom>
          <a:solidFill>
            <a:srgbClr val="B2F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solidFill>
                  <a:schemeClr val="tx1"/>
                </a:solidFill>
              </a:rPr>
              <a:t>Discrete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947DF2DD-3846-41CA-A842-FC447EC841A9}"/>
              </a:ext>
            </a:extLst>
          </p:cNvPr>
          <p:cNvSpPr/>
          <p:nvPr/>
        </p:nvSpPr>
        <p:spPr>
          <a:xfrm>
            <a:off x="6653146" y="3913251"/>
            <a:ext cx="2450938" cy="1610261"/>
          </a:xfrm>
          <a:prstGeom prst="snip2DiagRect">
            <a:avLst/>
          </a:prstGeom>
          <a:solidFill>
            <a:srgbClr val="FF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solidFill>
                  <a:schemeClr val="tx1"/>
                </a:solidFill>
              </a:rPr>
              <a:t>Nominal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DAD25EC7-DB25-4D99-A18B-6F98E30FB803}"/>
              </a:ext>
            </a:extLst>
          </p:cNvPr>
          <p:cNvSpPr/>
          <p:nvPr/>
        </p:nvSpPr>
        <p:spPr>
          <a:xfrm>
            <a:off x="9261766" y="3913250"/>
            <a:ext cx="2450938" cy="1610261"/>
          </a:xfrm>
          <a:prstGeom prst="snip2DiagRect">
            <a:avLst/>
          </a:prstGeom>
          <a:solidFill>
            <a:srgbClr val="FF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solidFill>
                  <a:schemeClr val="tx1"/>
                </a:solidFill>
              </a:rPr>
              <a:t>Ordinal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150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47"/>
    </mc:Choice>
    <mc:Fallback xmlns="">
      <p:transition spd="slow" advTm="1252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686A9ED-30BE-441A-839B-0369A4D9B9BC}"/>
              </a:ext>
            </a:extLst>
          </p:cNvPr>
          <p:cNvSpPr txBox="1"/>
          <p:nvPr/>
        </p:nvSpPr>
        <p:spPr>
          <a:xfrm>
            <a:off x="8237265" y="1671556"/>
            <a:ext cx="3654593" cy="2298504"/>
          </a:xfrm>
          <a:prstGeom prst="snip2DiagRect">
            <a:avLst/>
          </a:prstGeom>
          <a:solidFill>
            <a:srgbClr val="B2F0E0"/>
          </a:solidFill>
          <a:ln>
            <a:noFill/>
          </a:ln>
          <a:effectLst/>
        </p:spPr>
        <p:txBody>
          <a:bodyPr wrap="square" rtlCol="0">
            <a:noAutofit/>
          </a:bodyPr>
          <a:lstStyle/>
          <a:p>
            <a:pPr algn="ctr"/>
            <a:r>
              <a:rPr lang="en-US" sz="2800" b="1" dirty="0"/>
              <a:t>Significance tests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0F1A94-2360-456D-A20C-4495A9409782}"/>
              </a:ext>
            </a:extLst>
          </p:cNvPr>
          <p:cNvSpPr/>
          <p:nvPr/>
        </p:nvSpPr>
        <p:spPr>
          <a:xfrm>
            <a:off x="-235528" y="1614"/>
            <a:ext cx="12718473" cy="833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012A01-C63D-43B4-8BDD-20FE1A934E6F}"/>
              </a:ext>
            </a:extLst>
          </p:cNvPr>
          <p:cNvSpPr txBox="1">
            <a:spLocks/>
          </p:cNvSpPr>
          <p:nvPr/>
        </p:nvSpPr>
        <p:spPr>
          <a:xfrm>
            <a:off x="2863383" y="25547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>
                <a:solidFill>
                  <a:schemeClr val="bg1"/>
                </a:solidFill>
              </a:rPr>
              <a:t>Categorical variables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6F1DDE-D350-46BC-A206-8B2BB2287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166998"/>
              </p:ext>
            </p:extLst>
          </p:nvPr>
        </p:nvGraphicFramePr>
        <p:xfrm>
          <a:off x="275800" y="4196957"/>
          <a:ext cx="8985022" cy="2409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406">
                  <a:extLst>
                    <a:ext uri="{9D8B030D-6E8A-4147-A177-3AD203B41FA5}">
                      <a16:colId xmlns:a16="http://schemas.microsoft.com/office/drawing/2014/main" val="3878354480"/>
                    </a:ext>
                  </a:extLst>
                </a:gridCol>
                <a:gridCol w="1902881">
                  <a:extLst>
                    <a:ext uri="{9D8B030D-6E8A-4147-A177-3AD203B41FA5}">
                      <a16:colId xmlns:a16="http://schemas.microsoft.com/office/drawing/2014/main" val="3881575619"/>
                    </a:ext>
                  </a:extLst>
                </a:gridCol>
                <a:gridCol w="2670711">
                  <a:extLst>
                    <a:ext uri="{9D8B030D-6E8A-4147-A177-3AD203B41FA5}">
                      <a16:colId xmlns:a16="http://schemas.microsoft.com/office/drawing/2014/main" val="2067577343"/>
                    </a:ext>
                  </a:extLst>
                </a:gridCol>
                <a:gridCol w="2437024">
                  <a:extLst>
                    <a:ext uri="{9D8B030D-6E8A-4147-A177-3AD203B41FA5}">
                      <a16:colId xmlns:a16="http://schemas.microsoft.com/office/drawing/2014/main" val="3400294716"/>
                    </a:ext>
                  </a:extLst>
                </a:gridCol>
              </a:tblGrid>
              <a:tr h="160932">
                <a:tc rowSpan="2" gridSpan="2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Z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400" b="1" dirty="0">
                          <a:solidFill>
                            <a:schemeClr val="tx1"/>
                          </a:solidFill>
                        </a:rPr>
                        <a:t>Categorical Var.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14930"/>
                  </a:ext>
                </a:extLst>
              </a:tr>
              <a:tr h="626437">
                <a:tc gridSpan="2" vMerge="1">
                  <a:txBody>
                    <a:bodyPr/>
                    <a:lstStyle/>
                    <a:p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Group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1" dirty="0"/>
                        <a:t>Group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99887"/>
                  </a:ext>
                </a:extLst>
              </a:tr>
              <a:tr h="626437">
                <a:tc rowSpan="2">
                  <a:txBody>
                    <a:bodyPr/>
                    <a:lstStyle/>
                    <a:p>
                      <a:r>
                        <a:rPr lang="en-ZA" sz="2400" b="1" dirty="0"/>
                        <a:t>Categorical Var. 1</a:t>
                      </a:r>
                      <a:endParaRPr lang="en-Z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Group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no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no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61280"/>
                  </a:ext>
                </a:extLst>
              </a:tr>
              <a:tr h="699185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/>
                        <a:t>Group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no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/>
                        <a:t>no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4682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31D3A5-6EF6-4303-BD3E-1311872E0948}"/>
              </a:ext>
            </a:extLst>
          </p:cNvPr>
          <p:cNvSpPr txBox="1"/>
          <p:nvPr/>
        </p:nvSpPr>
        <p:spPr>
          <a:xfrm>
            <a:off x="9698383" y="2508607"/>
            <a:ext cx="1985751" cy="550962"/>
          </a:xfrm>
          <a:prstGeom prst="snip2DiagRect">
            <a:avLst/>
          </a:prstGeom>
          <a:noFill/>
          <a:ln w="38100"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Chi square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083E9-1D0C-4298-BFEE-FF8BD53F8907}"/>
              </a:ext>
            </a:extLst>
          </p:cNvPr>
          <p:cNvSpPr txBox="1"/>
          <p:nvPr/>
        </p:nvSpPr>
        <p:spPr>
          <a:xfrm>
            <a:off x="9698383" y="3206219"/>
            <a:ext cx="1985752" cy="550962"/>
          </a:xfrm>
          <a:prstGeom prst="snip2DiagRect">
            <a:avLst/>
          </a:prstGeom>
          <a:noFill/>
          <a:ln w="38100"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Fisher Exact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A5356C-CC3F-40A6-9369-B5EBF60F37BA}"/>
              </a:ext>
            </a:extLst>
          </p:cNvPr>
          <p:cNvSpPr txBox="1"/>
          <p:nvPr/>
        </p:nvSpPr>
        <p:spPr>
          <a:xfrm>
            <a:off x="4279020" y="1671556"/>
            <a:ext cx="3654593" cy="2298504"/>
          </a:xfrm>
          <a:prstGeom prst="snip2DiagRect">
            <a:avLst/>
          </a:prstGeom>
          <a:solidFill>
            <a:srgbClr val="FF9999">
              <a:alpha val="32549"/>
            </a:srgbClr>
          </a:solidFill>
          <a:ln>
            <a:noFill/>
          </a:ln>
          <a:effectLst/>
        </p:spPr>
        <p:txBody>
          <a:bodyPr wrap="square" rtlCol="0">
            <a:noAutofit/>
          </a:bodyPr>
          <a:lstStyle/>
          <a:p>
            <a:pPr algn="ctr"/>
            <a:r>
              <a:rPr lang="en-US" sz="2800" b="1" dirty="0"/>
              <a:t>Descriptive statistic</a:t>
            </a:r>
            <a:endParaRPr lang="en-ZA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6D766-46B0-42FF-BE11-26EC8D8D0AB7}"/>
              </a:ext>
            </a:extLst>
          </p:cNvPr>
          <p:cNvSpPr txBox="1"/>
          <p:nvPr/>
        </p:nvSpPr>
        <p:spPr>
          <a:xfrm>
            <a:off x="336275" y="1671556"/>
            <a:ext cx="3654593" cy="2300837"/>
          </a:xfrm>
          <a:prstGeom prst="snip2DiagRect">
            <a:avLst/>
          </a:prstGeom>
          <a:solidFill>
            <a:schemeClr val="accent3">
              <a:alpha val="32549"/>
            </a:schemeClr>
          </a:solidFill>
          <a:ln>
            <a:noFill/>
          </a:ln>
          <a:effectLst/>
        </p:spPr>
        <p:txBody>
          <a:bodyPr wrap="square" rtlCol="0">
            <a:noAutofit/>
          </a:bodyPr>
          <a:lstStyle/>
          <a:p>
            <a:pPr algn="ctr"/>
            <a:r>
              <a:rPr lang="en-US" sz="2800" b="1" dirty="0"/>
              <a:t>Contingency table</a:t>
            </a:r>
            <a:endParaRPr lang="en-ZA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78346-4469-45FE-B604-E386EA6653D0}"/>
              </a:ext>
            </a:extLst>
          </p:cNvPr>
          <p:cNvSpPr txBox="1"/>
          <p:nvPr/>
        </p:nvSpPr>
        <p:spPr>
          <a:xfrm>
            <a:off x="8383101" y="2413237"/>
            <a:ext cx="1461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Cell count</a:t>
            </a:r>
          </a:p>
          <a:p>
            <a:r>
              <a:rPr lang="en-ZA" b="1" dirty="0"/>
              <a:t>      &gt;</a:t>
            </a:r>
            <a:r>
              <a:rPr lang="en-ZA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64FE9C-4C7E-4F2B-9C34-C7D478BC4825}"/>
              </a:ext>
            </a:extLst>
          </p:cNvPr>
          <p:cNvSpPr txBox="1"/>
          <p:nvPr/>
        </p:nvSpPr>
        <p:spPr>
          <a:xfrm>
            <a:off x="8291194" y="3329584"/>
            <a:ext cx="125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/>
              <a:t>&lt;</a:t>
            </a:r>
            <a:r>
              <a:rPr lang="en-ZA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FD5C91-EAA6-4B7A-88DA-423882475454}"/>
              </a:ext>
            </a:extLst>
          </p:cNvPr>
          <p:cNvSpPr txBox="1"/>
          <p:nvPr/>
        </p:nvSpPr>
        <p:spPr>
          <a:xfrm>
            <a:off x="336275" y="1006773"/>
            <a:ext cx="3654593" cy="562111"/>
          </a:xfrm>
          <a:prstGeom prst="rect">
            <a:avLst/>
          </a:prstGeom>
          <a:solidFill>
            <a:schemeClr val="accent3">
              <a:alpha val="32549"/>
            </a:schemeClr>
          </a:solidFill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ZA" sz="28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19E3DE-A74A-4860-9800-068B5A2FC065}"/>
              </a:ext>
            </a:extLst>
          </p:cNvPr>
          <p:cNvSpPr txBox="1"/>
          <p:nvPr/>
        </p:nvSpPr>
        <p:spPr>
          <a:xfrm>
            <a:off x="4279020" y="1006773"/>
            <a:ext cx="3654593" cy="562111"/>
          </a:xfrm>
          <a:prstGeom prst="rect">
            <a:avLst/>
          </a:prstGeom>
          <a:solidFill>
            <a:srgbClr val="FFDEDE"/>
          </a:solidFill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ZA" sz="2800" b="1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8E435A-4D24-4BF3-BC93-456FF48E14C8}"/>
              </a:ext>
            </a:extLst>
          </p:cNvPr>
          <p:cNvSpPr txBox="1"/>
          <p:nvPr/>
        </p:nvSpPr>
        <p:spPr>
          <a:xfrm>
            <a:off x="8237265" y="1000431"/>
            <a:ext cx="3654593" cy="568454"/>
          </a:xfrm>
          <a:prstGeom prst="rect">
            <a:avLst/>
          </a:prstGeom>
          <a:solidFill>
            <a:srgbClr val="B2F0E0"/>
          </a:solidFill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ZA" sz="2800" b="1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541E2C-D41F-46F5-9EDB-5470511125A3}"/>
              </a:ext>
            </a:extLst>
          </p:cNvPr>
          <p:cNvSpPr txBox="1"/>
          <p:nvPr/>
        </p:nvSpPr>
        <p:spPr>
          <a:xfrm>
            <a:off x="703138" y="2546330"/>
            <a:ext cx="36545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600" dirty="0"/>
              <a:t>Variable1 in rows</a:t>
            </a:r>
          </a:p>
          <a:p>
            <a:r>
              <a:rPr lang="en-ZA" sz="2600" dirty="0"/>
              <a:t>Variable2 in columns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E67DD-C4F5-499F-8A0E-28D4E9DF1CCB}"/>
              </a:ext>
            </a:extLst>
          </p:cNvPr>
          <p:cNvSpPr/>
          <p:nvPr/>
        </p:nvSpPr>
        <p:spPr>
          <a:xfrm>
            <a:off x="5493984" y="2783170"/>
            <a:ext cx="1119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/>
              <a:t>no (%)</a:t>
            </a:r>
          </a:p>
        </p:txBody>
      </p:sp>
      <p:graphicFrame>
        <p:nvGraphicFramePr>
          <p:cNvPr id="28" name="Table 12">
            <a:extLst>
              <a:ext uri="{FF2B5EF4-FFF2-40B4-BE49-F238E27FC236}">
                <a16:creationId xmlns:a16="http://schemas.microsoft.com/office/drawing/2014/main" id="{D06CE096-E52F-4201-A98E-02845AE4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15284"/>
              </p:ext>
            </p:extLst>
          </p:nvPr>
        </p:nvGraphicFramePr>
        <p:xfrm>
          <a:off x="9241772" y="4196957"/>
          <a:ext cx="2645428" cy="241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428">
                  <a:extLst>
                    <a:ext uri="{9D8B030D-6E8A-4147-A177-3AD203B41FA5}">
                      <a16:colId xmlns:a16="http://schemas.microsoft.com/office/drawing/2014/main" val="960584051"/>
                    </a:ext>
                  </a:extLst>
                </a:gridCol>
              </a:tblGrid>
              <a:tr h="1076941">
                <a:tc>
                  <a:txBody>
                    <a:bodyPr/>
                    <a:lstStyle/>
                    <a:p>
                      <a:pPr algn="ctr"/>
                      <a:r>
                        <a:rPr lang="en-ZA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 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137203"/>
                  </a:ext>
                </a:extLst>
              </a:tr>
              <a:tr h="1334506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XX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158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A947D79-97D0-4F20-B7B5-D5DAB23390A5}"/>
              </a:ext>
            </a:extLst>
          </p:cNvPr>
          <p:cNvSpPr/>
          <p:nvPr/>
        </p:nvSpPr>
        <p:spPr>
          <a:xfrm>
            <a:off x="4243431" y="5363486"/>
            <a:ext cx="861969" cy="449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345CE3-D882-47B0-98C3-9A0F4EA53CF0}"/>
              </a:ext>
            </a:extLst>
          </p:cNvPr>
          <p:cNvSpPr/>
          <p:nvPr/>
        </p:nvSpPr>
        <p:spPr>
          <a:xfrm>
            <a:off x="6875951" y="5329165"/>
            <a:ext cx="861969" cy="449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2DBF84-D500-445E-81BB-FB24387DF8C3}"/>
              </a:ext>
            </a:extLst>
          </p:cNvPr>
          <p:cNvSpPr/>
          <p:nvPr/>
        </p:nvSpPr>
        <p:spPr>
          <a:xfrm>
            <a:off x="4243430" y="6022951"/>
            <a:ext cx="861969" cy="449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FA271D-952F-4057-9B74-D18B61C99857}"/>
              </a:ext>
            </a:extLst>
          </p:cNvPr>
          <p:cNvSpPr/>
          <p:nvPr/>
        </p:nvSpPr>
        <p:spPr>
          <a:xfrm flipV="1">
            <a:off x="6875951" y="6005703"/>
            <a:ext cx="861969" cy="393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507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93"/>
    </mc:Choice>
    <mc:Fallback xmlns="">
      <p:transition spd="slow" advTm="40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9" grpId="0" animBg="1"/>
      <p:bldP spid="17" grpId="0" animBg="1"/>
      <p:bldP spid="19" grpId="0" animBg="1"/>
      <p:bldP spid="3" grpId="0"/>
      <p:bldP spid="21" grpId="0"/>
      <p:bldP spid="22" grpId="0" animBg="1"/>
      <p:bldP spid="23" grpId="0" animBg="1"/>
      <p:bldP spid="24" grpId="0" animBg="1"/>
      <p:bldP spid="26" grpId="0"/>
      <p:bldP spid="6" grpId="0"/>
      <p:bldP spid="7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F374E80-F572-4B74-BA14-BC6C8BF62EEB}"/>
              </a:ext>
            </a:extLst>
          </p:cNvPr>
          <p:cNvSpPr/>
          <p:nvPr/>
        </p:nvSpPr>
        <p:spPr>
          <a:xfrm>
            <a:off x="-235528" y="1614"/>
            <a:ext cx="12718473" cy="833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A3D54-FC78-476B-AD89-8963D0F7AF4D}"/>
              </a:ext>
            </a:extLst>
          </p:cNvPr>
          <p:cNvSpPr txBox="1"/>
          <p:nvPr/>
        </p:nvSpPr>
        <p:spPr>
          <a:xfrm>
            <a:off x="732996" y="1003518"/>
            <a:ext cx="11214163" cy="1800000"/>
          </a:xfrm>
          <a:prstGeom prst="snip2Diag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endParaRPr lang="en-US" sz="3200" b="1" dirty="0"/>
          </a:p>
          <a:p>
            <a:r>
              <a:rPr lang="en-US" sz="2800" b="1" dirty="0"/>
              <a:t>Test for</a:t>
            </a:r>
          </a:p>
          <a:p>
            <a:r>
              <a:rPr lang="en-US" sz="2800" b="1" dirty="0"/>
              <a:t> normality</a:t>
            </a:r>
          </a:p>
          <a:p>
            <a:pPr algn="ctr"/>
            <a:endParaRPr lang="en-US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3313F0-32DE-438F-93B1-F535C30ABED5}"/>
              </a:ext>
            </a:extLst>
          </p:cNvPr>
          <p:cNvSpPr txBox="1"/>
          <p:nvPr/>
        </p:nvSpPr>
        <p:spPr>
          <a:xfrm>
            <a:off x="732998" y="2953960"/>
            <a:ext cx="11214161" cy="1800000"/>
          </a:xfrm>
          <a:prstGeom prst="snip2DiagRect">
            <a:avLst/>
          </a:prstGeom>
          <a:solidFill>
            <a:srgbClr val="FF9999">
              <a:alpha val="32549"/>
            </a:srgbClr>
          </a:solidFill>
          <a:ln>
            <a:noFill/>
          </a:ln>
          <a:effectLst/>
        </p:spPr>
        <p:txBody>
          <a:bodyPr wrap="square" rtlCol="0">
            <a:noAutofit/>
          </a:bodyPr>
          <a:lstStyle/>
          <a:p>
            <a:r>
              <a:rPr lang="en-US" sz="2800" b="1" dirty="0"/>
              <a:t>Select </a:t>
            </a:r>
          </a:p>
          <a:p>
            <a:r>
              <a:rPr lang="en-US" sz="2800" b="1" dirty="0"/>
              <a:t>descriptive </a:t>
            </a:r>
          </a:p>
          <a:p>
            <a:r>
              <a:rPr lang="en-US" sz="2800" b="1" dirty="0"/>
              <a:t>statistic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582C9A-7742-4612-B2F3-8EFCC98AD8E3}"/>
              </a:ext>
            </a:extLst>
          </p:cNvPr>
          <p:cNvSpPr txBox="1"/>
          <p:nvPr/>
        </p:nvSpPr>
        <p:spPr>
          <a:xfrm>
            <a:off x="9350855" y="3214157"/>
            <a:ext cx="251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Not Normal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374ADB-30AE-4527-A2BF-DF3E54714BAD}"/>
              </a:ext>
            </a:extLst>
          </p:cNvPr>
          <p:cNvSpPr txBox="1"/>
          <p:nvPr/>
        </p:nvSpPr>
        <p:spPr>
          <a:xfrm>
            <a:off x="4893687" y="935132"/>
            <a:ext cx="2404626" cy="1800000"/>
          </a:xfrm>
          <a:prstGeom prst="snip2DiagRect">
            <a:avLst/>
          </a:prstGeom>
          <a:noFill/>
          <a:ln w="57150">
            <a:noFill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b="1" dirty="0"/>
              <a:t>Plots</a:t>
            </a:r>
          </a:p>
          <a:p>
            <a:pPr algn="ctr"/>
            <a:r>
              <a:rPr lang="en-ZA" sz="2400" dirty="0"/>
              <a:t>Histogram</a:t>
            </a:r>
          </a:p>
          <a:p>
            <a:pPr algn="ctr"/>
            <a:r>
              <a:rPr lang="en-ZA" sz="2400" dirty="0"/>
              <a:t>Q-Q plot</a:t>
            </a:r>
          </a:p>
          <a:p>
            <a:pPr algn="ctr"/>
            <a:r>
              <a:rPr lang="en-ZA" sz="2400" dirty="0"/>
              <a:t>Boxplot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0BEE50-DC0F-4C2E-8650-8E83B0437B4D}"/>
              </a:ext>
            </a:extLst>
          </p:cNvPr>
          <p:cNvSpPr txBox="1"/>
          <p:nvPr/>
        </p:nvSpPr>
        <p:spPr>
          <a:xfrm>
            <a:off x="6157937" y="3853960"/>
            <a:ext cx="2443282" cy="550962"/>
          </a:xfrm>
          <a:prstGeom prst="snip2DiagRect">
            <a:avLst/>
          </a:prstGeom>
          <a:noFill/>
          <a:ln w="57150"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Mean ± SD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F690D3-5686-4B58-8EC0-B83A004675FE}"/>
              </a:ext>
            </a:extLst>
          </p:cNvPr>
          <p:cNvSpPr txBox="1"/>
          <p:nvPr/>
        </p:nvSpPr>
        <p:spPr>
          <a:xfrm>
            <a:off x="9020321" y="3861441"/>
            <a:ext cx="2603277" cy="550962"/>
          </a:xfrm>
          <a:prstGeom prst="snip2DiagRect">
            <a:avLst/>
          </a:prstGeom>
          <a:noFill/>
          <a:ln w="57150"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0"/>
            </a:lvl1pPr>
          </a:lstStyle>
          <a:p>
            <a:r>
              <a:rPr lang="en-US" dirty="0"/>
              <a:t>Median (IQR)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E0C21F-CCD1-4E3F-94F1-385791174276}"/>
              </a:ext>
            </a:extLst>
          </p:cNvPr>
          <p:cNvSpPr txBox="1"/>
          <p:nvPr/>
        </p:nvSpPr>
        <p:spPr>
          <a:xfrm>
            <a:off x="6703625" y="3201552"/>
            <a:ext cx="251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Normal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05D0E2-0579-4671-BD48-E5AAF006EBB0}"/>
              </a:ext>
            </a:extLst>
          </p:cNvPr>
          <p:cNvSpPr txBox="1"/>
          <p:nvPr/>
        </p:nvSpPr>
        <p:spPr>
          <a:xfrm>
            <a:off x="7581107" y="904838"/>
            <a:ext cx="3274234" cy="1873270"/>
          </a:xfrm>
          <a:prstGeom prst="snip2DiagRect">
            <a:avLst/>
          </a:prstGeom>
          <a:noFill/>
          <a:ln w="571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Tests</a:t>
            </a:r>
            <a:endParaRPr lang="en-ZA" sz="2400" dirty="0"/>
          </a:p>
          <a:p>
            <a:pPr algn="ctr"/>
            <a:r>
              <a:rPr lang="en-ZA" sz="2400" dirty="0"/>
              <a:t>Shapiro-Wilk W </a:t>
            </a:r>
          </a:p>
          <a:p>
            <a:pPr algn="ctr"/>
            <a:r>
              <a:rPr lang="en-ZA" sz="2400" dirty="0"/>
              <a:t>Anderson-Darling </a:t>
            </a:r>
          </a:p>
          <a:p>
            <a:pPr algn="ctr"/>
            <a:r>
              <a:rPr lang="en-ZA" sz="2400" dirty="0"/>
              <a:t>Kolmogorov-Smirnov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C6915-D389-4436-A8BA-EDCC4EC2F0DE}"/>
              </a:ext>
            </a:extLst>
          </p:cNvPr>
          <p:cNvSpPr txBox="1">
            <a:spLocks/>
          </p:cNvSpPr>
          <p:nvPr/>
        </p:nvSpPr>
        <p:spPr>
          <a:xfrm>
            <a:off x="2836190" y="25547"/>
            <a:ext cx="6382034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>
                <a:solidFill>
                  <a:schemeClr val="bg1"/>
                </a:solidFill>
              </a:rPr>
              <a:t>Numeric variables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8F8ADA-1C6D-4FD1-AB43-1C7953ACDB4A}"/>
              </a:ext>
            </a:extLst>
          </p:cNvPr>
          <p:cNvSpPr txBox="1"/>
          <p:nvPr/>
        </p:nvSpPr>
        <p:spPr>
          <a:xfrm>
            <a:off x="732997" y="4920700"/>
            <a:ext cx="11214161" cy="1800000"/>
          </a:xfrm>
          <a:prstGeom prst="snip2DiagRect">
            <a:avLst/>
          </a:prstGeom>
          <a:solidFill>
            <a:srgbClr val="00CC99">
              <a:alpha val="30196"/>
            </a:srgbClr>
          </a:solidFill>
          <a:ln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pPr algn="l"/>
            <a:r>
              <a:rPr lang="en-US" sz="2800" dirty="0"/>
              <a:t>Select  </a:t>
            </a:r>
          </a:p>
          <a:p>
            <a:pPr algn="l"/>
            <a:r>
              <a:rPr lang="en-US" sz="2800" dirty="0"/>
              <a:t>significance</a:t>
            </a:r>
          </a:p>
          <a:p>
            <a:pPr algn="l"/>
            <a:r>
              <a:rPr lang="en-US" sz="2800" dirty="0"/>
              <a:t>test</a:t>
            </a:r>
          </a:p>
          <a:p>
            <a:pPr algn="l"/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A4B66C-21B8-4FA5-94BC-3A7718E17954}"/>
              </a:ext>
            </a:extLst>
          </p:cNvPr>
          <p:cNvSpPr txBox="1"/>
          <p:nvPr/>
        </p:nvSpPr>
        <p:spPr>
          <a:xfrm>
            <a:off x="4141258" y="5135465"/>
            <a:ext cx="2057400" cy="550962"/>
          </a:xfrm>
          <a:prstGeom prst="snip2Diag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≤2 groups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C5569B-4C20-46F6-B3C5-580B8D3191BA}"/>
              </a:ext>
            </a:extLst>
          </p:cNvPr>
          <p:cNvSpPr txBox="1"/>
          <p:nvPr/>
        </p:nvSpPr>
        <p:spPr>
          <a:xfrm>
            <a:off x="4100538" y="5967917"/>
            <a:ext cx="2057400" cy="550962"/>
          </a:xfrm>
          <a:prstGeom prst="snip2Diag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&gt; 2 groups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356A9F-109D-42A3-BA9B-C4D9E4478A52}"/>
              </a:ext>
            </a:extLst>
          </p:cNvPr>
          <p:cNvSpPr txBox="1"/>
          <p:nvPr/>
        </p:nvSpPr>
        <p:spPr>
          <a:xfrm>
            <a:off x="6170949" y="5967917"/>
            <a:ext cx="2492114" cy="550962"/>
          </a:xfrm>
          <a:prstGeom prst="snip2DiagRect">
            <a:avLst/>
          </a:prstGeom>
          <a:noFill/>
          <a:ln w="57150"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0"/>
            </a:lvl1pPr>
          </a:lstStyle>
          <a:p>
            <a:r>
              <a:rPr lang="en-US" dirty="0"/>
              <a:t>ANOVA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ECC0E9-89F6-45F5-9397-13708CD5AD35}"/>
              </a:ext>
            </a:extLst>
          </p:cNvPr>
          <p:cNvSpPr txBox="1"/>
          <p:nvPr/>
        </p:nvSpPr>
        <p:spPr>
          <a:xfrm>
            <a:off x="9054960" y="5967917"/>
            <a:ext cx="2553943" cy="550962"/>
          </a:xfrm>
          <a:prstGeom prst="snip2DiagRect">
            <a:avLst/>
          </a:prstGeom>
          <a:noFill/>
          <a:ln w="57150"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0"/>
            </a:lvl1pPr>
          </a:lstStyle>
          <a:p>
            <a:r>
              <a:rPr lang="en-US" dirty="0"/>
              <a:t>Kruskal Wallis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E814E2-0173-49D4-87E7-D0E4983ECC2D}"/>
              </a:ext>
            </a:extLst>
          </p:cNvPr>
          <p:cNvSpPr txBox="1"/>
          <p:nvPr/>
        </p:nvSpPr>
        <p:spPr>
          <a:xfrm>
            <a:off x="6157937" y="5158579"/>
            <a:ext cx="2456295" cy="550962"/>
          </a:xfrm>
          <a:prstGeom prst="snip2DiagRect">
            <a:avLst/>
          </a:prstGeom>
          <a:noFill/>
          <a:ln w="57150"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en-US" b="0" dirty="0"/>
              <a:t>t-test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4A1581-9F6A-4543-A603-301068078210}"/>
              </a:ext>
            </a:extLst>
          </p:cNvPr>
          <p:cNvSpPr txBox="1"/>
          <p:nvPr/>
        </p:nvSpPr>
        <p:spPr>
          <a:xfrm>
            <a:off x="9109000" y="5168828"/>
            <a:ext cx="2514598" cy="550962"/>
          </a:xfrm>
          <a:prstGeom prst="snip2DiagRect">
            <a:avLst/>
          </a:prstGeom>
          <a:noFill/>
          <a:ln w="57150"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en-US" b="0" dirty="0"/>
              <a:t>Wilcoxon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3F8098-3876-43CE-881A-8D35D51C5930}"/>
              </a:ext>
            </a:extLst>
          </p:cNvPr>
          <p:cNvSpPr/>
          <p:nvPr/>
        </p:nvSpPr>
        <p:spPr>
          <a:xfrm>
            <a:off x="224852" y="993925"/>
            <a:ext cx="392784" cy="172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A9ED71-7A44-4EC1-AEC3-E5E76CDF0A58}"/>
              </a:ext>
            </a:extLst>
          </p:cNvPr>
          <p:cNvSpPr/>
          <p:nvPr/>
        </p:nvSpPr>
        <p:spPr>
          <a:xfrm>
            <a:off x="224852" y="2953960"/>
            <a:ext cx="392784" cy="1728000"/>
          </a:xfrm>
          <a:prstGeom prst="rect">
            <a:avLst/>
          </a:prstGeom>
          <a:solidFill>
            <a:srgbClr val="FF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4ED84F-1193-452F-A6C1-AE4E4309E850}"/>
              </a:ext>
            </a:extLst>
          </p:cNvPr>
          <p:cNvSpPr/>
          <p:nvPr/>
        </p:nvSpPr>
        <p:spPr>
          <a:xfrm>
            <a:off x="202703" y="4916641"/>
            <a:ext cx="392784" cy="1726347"/>
          </a:xfrm>
          <a:prstGeom prst="rect">
            <a:avLst/>
          </a:prstGeom>
          <a:solidFill>
            <a:srgbClr val="B2F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8C88FB-7B4F-4DA0-BDB4-0C6AAA9B9FA0}"/>
              </a:ext>
            </a:extLst>
          </p:cNvPr>
          <p:cNvCxnSpPr>
            <a:cxnSpLocks/>
          </p:cNvCxnSpPr>
          <p:nvPr/>
        </p:nvCxnSpPr>
        <p:spPr>
          <a:xfrm>
            <a:off x="4085041" y="993925"/>
            <a:ext cx="0" cy="63677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59FA0E1-A7CF-4920-B6E9-C28744FBF604}"/>
              </a:ext>
            </a:extLst>
          </p:cNvPr>
          <p:cNvSpPr/>
          <p:nvPr/>
        </p:nvSpPr>
        <p:spPr>
          <a:xfrm>
            <a:off x="2967426" y="3569746"/>
            <a:ext cx="531162" cy="496035"/>
          </a:xfrm>
          <a:prstGeom prst="ellipse">
            <a:avLst/>
          </a:prstGeom>
          <a:solidFill>
            <a:srgbClr val="FFDE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b="1" dirty="0"/>
          </a:p>
        </p:txBody>
      </p:sp>
      <p:pic>
        <p:nvPicPr>
          <p:cNvPr id="44" name="Graphic 43" descr="Normal Distribution">
            <a:extLst>
              <a:ext uri="{FF2B5EF4-FFF2-40B4-BE49-F238E27FC236}">
                <a16:creationId xmlns:a16="http://schemas.microsoft.com/office/drawing/2014/main" id="{5E2811F4-37CA-4F95-8F6B-974B944D8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9262" y="1400725"/>
            <a:ext cx="914400" cy="914400"/>
          </a:xfrm>
          <a:prstGeom prst="rect">
            <a:avLst/>
          </a:prstGeom>
        </p:spPr>
      </p:pic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3F3A06F6-8E6B-4391-AE4E-F81097C7A2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1074" y="5105926"/>
            <a:ext cx="613864" cy="613864"/>
          </a:xfrm>
          <a:prstGeom prst="rect">
            <a:avLst/>
          </a:prstGeom>
        </p:spPr>
      </p:pic>
      <p:pic>
        <p:nvPicPr>
          <p:cNvPr id="61" name="Graphic 60" descr="Man">
            <a:extLst>
              <a:ext uri="{FF2B5EF4-FFF2-40B4-BE49-F238E27FC236}">
                <a16:creationId xmlns:a16="http://schemas.microsoft.com/office/drawing/2014/main" id="{9C8D234E-7F8F-4334-8AB8-A36D729F0C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5239" y="5105926"/>
            <a:ext cx="613864" cy="613864"/>
          </a:xfrm>
          <a:prstGeom prst="rect">
            <a:avLst/>
          </a:prstGeom>
        </p:spPr>
      </p:pic>
      <p:pic>
        <p:nvPicPr>
          <p:cNvPr id="62" name="Graphic 61" descr="Man">
            <a:extLst>
              <a:ext uri="{FF2B5EF4-FFF2-40B4-BE49-F238E27FC236}">
                <a16:creationId xmlns:a16="http://schemas.microsoft.com/office/drawing/2014/main" id="{099EF355-7285-4D20-884B-8DC1C89FDC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8632" y="5931162"/>
            <a:ext cx="613864" cy="613864"/>
          </a:xfrm>
          <a:prstGeom prst="rect">
            <a:avLst/>
          </a:prstGeom>
        </p:spPr>
      </p:pic>
      <p:pic>
        <p:nvPicPr>
          <p:cNvPr id="63" name="Graphic 62" descr="Man">
            <a:extLst>
              <a:ext uri="{FF2B5EF4-FFF2-40B4-BE49-F238E27FC236}">
                <a16:creationId xmlns:a16="http://schemas.microsoft.com/office/drawing/2014/main" id="{33ED4342-62BF-4762-8ED2-0B17FD227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9530" y="5939124"/>
            <a:ext cx="613864" cy="613864"/>
          </a:xfrm>
          <a:prstGeom prst="rect">
            <a:avLst/>
          </a:prstGeom>
        </p:spPr>
      </p:pic>
      <p:pic>
        <p:nvPicPr>
          <p:cNvPr id="64" name="Graphic 63" descr="Man">
            <a:extLst>
              <a:ext uri="{FF2B5EF4-FFF2-40B4-BE49-F238E27FC236}">
                <a16:creationId xmlns:a16="http://schemas.microsoft.com/office/drawing/2014/main" id="{1F110708-2286-46EF-85FC-16669725E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14529" y="5936466"/>
            <a:ext cx="613864" cy="613864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45A2B4B6-0735-418A-B448-4D8BBCD6EA98}"/>
              </a:ext>
            </a:extLst>
          </p:cNvPr>
          <p:cNvSpPr/>
          <p:nvPr/>
        </p:nvSpPr>
        <p:spPr>
          <a:xfrm>
            <a:off x="3091162" y="3683730"/>
            <a:ext cx="302813" cy="2833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593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25"/>
    </mc:Choice>
    <mc:Fallback xmlns="">
      <p:transition spd="slow" advTm="363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8" grpId="0"/>
      <p:bldP spid="12" grpId="0"/>
      <p:bldP spid="20" grpId="0" animBg="1"/>
      <p:bldP spid="21" grpId="0" animBg="1"/>
      <p:bldP spid="22" grpId="0"/>
      <p:bldP spid="19" grpId="0"/>
      <p:bldP spid="25" grpId="0" animBg="1"/>
      <p:bldP spid="26" grpId="0"/>
      <p:bldP spid="27" grpId="0"/>
      <p:bldP spid="29" grpId="0" animBg="1"/>
      <p:bldP spid="30" grpId="0" animBg="1"/>
      <p:bldP spid="31" grpId="0" animBg="1"/>
      <p:bldP spid="33" grpId="0" animBg="1"/>
      <p:bldP spid="5" grpId="0" animBg="1"/>
      <p:bldP spid="34" grpId="0" animBg="1"/>
      <p:bldP spid="35" grpId="0" animBg="1"/>
      <p:bldP spid="36" grpId="0" animBg="1"/>
      <p:bldP spid="6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9.2|5.8|24.5|25.1|11.3|2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30.1|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3.6|2.7|5.1|3.9|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134</Words>
  <Application>Microsoft Office PowerPoint</Application>
  <PresentationFormat>Widescreen</PresentationFormat>
  <Paragraphs>71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Statistics for biological 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25</cp:revision>
  <dcterms:created xsi:type="dcterms:W3CDTF">2020-06-06T12:34:49Z</dcterms:created>
  <dcterms:modified xsi:type="dcterms:W3CDTF">2020-06-07T22:45:03Z</dcterms:modified>
</cp:coreProperties>
</file>