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8"/>
  </p:notesMasterIdLst>
  <p:sldIdLst>
    <p:sldId id="275" r:id="rId2"/>
    <p:sldId id="326" r:id="rId3"/>
    <p:sldId id="329" r:id="rId4"/>
    <p:sldId id="368" r:id="rId5"/>
    <p:sldId id="367" r:id="rId6"/>
    <p:sldId id="391" r:id="rId7"/>
    <p:sldId id="373" r:id="rId8"/>
    <p:sldId id="374" r:id="rId9"/>
    <p:sldId id="393" r:id="rId10"/>
    <p:sldId id="383" r:id="rId11"/>
    <p:sldId id="380" r:id="rId12"/>
    <p:sldId id="379" r:id="rId13"/>
    <p:sldId id="385" r:id="rId14"/>
    <p:sldId id="390" r:id="rId15"/>
    <p:sldId id="388" r:id="rId16"/>
    <p:sldId id="386" r:id="rId17"/>
    <p:sldId id="394" r:id="rId18"/>
    <p:sldId id="354" r:id="rId19"/>
    <p:sldId id="344" r:id="rId20"/>
    <p:sldId id="376" r:id="rId21"/>
    <p:sldId id="372" r:id="rId22"/>
    <p:sldId id="377" r:id="rId23"/>
    <p:sldId id="369" r:id="rId24"/>
    <p:sldId id="370" r:id="rId25"/>
    <p:sldId id="371" r:id="rId26"/>
    <p:sldId id="392" r:id="rId27"/>
    <p:sldId id="398" r:id="rId28"/>
    <p:sldId id="397" r:id="rId29"/>
    <p:sldId id="396" r:id="rId30"/>
    <p:sldId id="395" r:id="rId31"/>
    <p:sldId id="399" r:id="rId32"/>
    <p:sldId id="378" r:id="rId33"/>
    <p:sldId id="375" r:id="rId34"/>
    <p:sldId id="1461" r:id="rId35"/>
    <p:sldId id="268" r:id="rId36"/>
    <p:sldId id="328"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265"/>
    <a:srgbClr val="4D4D4D"/>
    <a:srgbClr val="2A3FDA"/>
    <a:srgbClr val="5F5F5F"/>
    <a:srgbClr val="808080"/>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88036" autoAdjust="0"/>
  </p:normalViewPr>
  <p:slideViewPr>
    <p:cSldViewPr snapToGrid="0">
      <p:cViewPr varScale="1">
        <p:scale>
          <a:sx n="90" d="100"/>
          <a:sy n="90" d="100"/>
        </p:scale>
        <p:origin x="990" y="66"/>
      </p:cViewPr>
      <p:guideLst/>
    </p:cSldViewPr>
  </p:slideViewPr>
  <p:outlineViewPr>
    <p:cViewPr>
      <p:scale>
        <a:sx n="33" d="100"/>
        <a:sy n="33" d="100"/>
      </p:scale>
      <p:origin x="0" y="-18984"/>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553349-92CF-467D-9BEF-2BD432E1451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3C00B933-ACDA-4E86-8A44-69E193363B84}">
      <dgm:prSet phldrT="[Text]"/>
      <dgm:spPr>
        <a:solidFill>
          <a:schemeClr val="accent3">
            <a:lumMod val="75000"/>
          </a:schemeClr>
        </a:solidFill>
        <a:ln>
          <a:solidFill>
            <a:schemeClr val="accent3">
              <a:lumMod val="75000"/>
            </a:schemeClr>
          </a:solidFill>
        </a:ln>
      </dgm:spPr>
      <dgm:t>
        <a:bodyPr/>
        <a:lstStyle/>
        <a:p>
          <a:r>
            <a:rPr lang="en-US" dirty="0"/>
            <a:t>Hypothesis</a:t>
          </a:r>
        </a:p>
      </dgm:t>
    </dgm:pt>
    <dgm:pt modelId="{631FF191-CAF3-43D9-B9D5-15B9F6637F3D}" type="parTrans" cxnId="{3F46E50C-E732-4F32-8DDC-D1E3DA39CB5A}">
      <dgm:prSet/>
      <dgm:spPr/>
      <dgm:t>
        <a:bodyPr/>
        <a:lstStyle/>
        <a:p>
          <a:endParaRPr lang="en-US"/>
        </a:p>
      </dgm:t>
    </dgm:pt>
    <dgm:pt modelId="{7F13FDEA-AD28-4DA3-8496-237A4E576FF6}" type="sibTrans" cxnId="{3F46E50C-E732-4F32-8DDC-D1E3DA39CB5A}">
      <dgm:prSet/>
      <dgm:spPr>
        <a:solidFill>
          <a:schemeClr val="accent3">
            <a:lumMod val="20000"/>
            <a:lumOff val="80000"/>
          </a:schemeClr>
        </a:solidFill>
        <a:ln>
          <a:solidFill>
            <a:schemeClr val="accent3">
              <a:lumMod val="75000"/>
            </a:schemeClr>
          </a:solidFill>
        </a:ln>
      </dgm:spPr>
      <dgm:t>
        <a:bodyPr/>
        <a:lstStyle/>
        <a:p>
          <a:endParaRPr lang="en-US"/>
        </a:p>
      </dgm:t>
    </dgm:pt>
    <dgm:pt modelId="{D0D040BC-208D-4FAB-AAE3-04249BC21DD2}">
      <dgm:prSet phldrT="[Text]"/>
      <dgm:spPr>
        <a:solidFill>
          <a:schemeClr val="accent3">
            <a:lumMod val="75000"/>
          </a:schemeClr>
        </a:solidFill>
      </dgm:spPr>
      <dgm:t>
        <a:bodyPr/>
        <a:lstStyle/>
        <a:p>
          <a:r>
            <a:rPr lang="en-US" dirty="0"/>
            <a:t>Mark Up Description + Code to Process Data</a:t>
          </a:r>
        </a:p>
      </dgm:t>
    </dgm:pt>
    <dgm:pt modelId="{D2B68665-6750-4BB6-965C-5153E6CAAA2D}" type="parTrans" cxnId="{82E73A5E-F5F1-44D9-A291-FD0B5F33B97F}">
      <dgm:prSet/>
      <dgm:spPr/>
      <dgm:t>
        <a:bodyPr/>
        <a:lstStyle/>
        <a:p>
          <a:endParaRPr lang="en-US"/>
        </a:p>
      </dgm:t>
    </dgm:pt>
    <dgm:pt modelId="{B343C006-DD29-4074-8FB8-1938478E4B72}" type="sibTrans" cxnId="{82E73A5E-F5F1-44D9-A291-FD0B5F33B97F}">
      <dgm:prSet/>
      <dgm:spPr/>
      <dgm:t>
        <a:bodyPr/>
        <a:lstStyle/>
        <a:p>
          <a:endParaRPr lang="en-US"/>
        </a:p>
      </dgm:t>
    </dgm:pt>
    <dgm:pt modelId="{29474F42-190B-4389-99A2-3B7C1B36AA1A}">
      <dgm:prSet phldrT="[Text]"/>
      <dgm:spPr>
        <a:solidFill>
          <a:schemeClr val="accent3">
            <a:lumMod val="75000"/>
          </a:schemeClr>
        </a:solidFill>
      </dgm:spPr>
      <dgm:t>
        <a:bodyPr/>
        <a:lstStyle/>
        <a:p>
          <a:r>
            <a:rPr lang="en-US" dirty="0"/>
            <a:t>Results  in Context </a:t>
          </a:r>
        </a:p>
      </dgm:t>
    </dgm:pt>
    <dgm:pt modelId="{B2488EE6-EAC1-4AA7-A8A8-7964D238D31B}" type="parTrans" cxnId="{33433EEF-90C7-489B-9C86-7733ACFBE433}">
      <dgm:prSet/>
      <dgm:spPr/>
      <dgm:t>
        <a:bodyPr/>
        <a:lstStyle/>
        <a:p>
          <a:endParaRPr lang="en-US"/>
        </a:p>
      </dgm:t>
    </dgm:pt>
    <dgm:pt modelId="{226E1BD4-7DB5-4298-B918-291B944740FD}" type="sibTrans" cxnId="{33433EEF-90C7-489B-9C86-7733ACFBE433}">
      <dgm:prSet/>
      <dgm:spPr/>
      <dgm:t>
        <a:bodyPr/>
        <a:lstStyle/>
        <a:p>
          <a:endParaRPr lang="en-US"/>
        </a:p>
      </dgm:t>
    </dgm:pt>
    <dgm:pt modelId="{0BC9BD16-9A15-41B5-8475-684BAD8C2C53}">
      <dgm:prSet phldrT="[Text]"/>
      <dgm:spPr>
        <a:solidFill>
          <a:schemeClr val="accent3">
            <a:lumMod val="75000"/>
          </a:schemeClr>
        </a:solidFill>
        <a:ln>
          <a:solidFill>
            <a:schemeClr val="accent3">
              <a:lumMod val="75000"/>
            </a:schemeClr>
          </a:solidFill>
        </a:ln>
      </dgm:spPr>
      <dgm:t>
        <a:bodyPr/>
        <a:lstStyle/>
        <a:p>
          <a:r>
            <a:rPr lang="en-US" dirty="0"/>
            <a:t>Easier to Document and Share</a:t>
          </a:r>
        </a:p>
      </dgm:t>
    </dgm:pt>
    <dgm:pt modelId="{CFCA2D64-4734-414E-9C26-CAB11DB3130C}" type="parTrans" cxnId="{64421823-EF4C-48D9-8819-17197FAE5BDF}">
      <dgm:prSet/>
      <dgm:spPr/>
      <dgm:t>
        <a:bodyPr/>
        <a:lstStyle/>
        <a:p>
          <a:endParaRPr lang="en-US"/>
        </a:p>
      </dgm:t>
    </dgm:pt>
    <dgm:pt modelId="{7B055FFD-B041-4732-A777-446F74B60ADA}" type="sibTrans" cxnId="{64421823-EF4C-48D9-8819-17197FAE5BDF}">
      <dgm:prSet/>
      <dgm:spPr/>
      <dgm:t>
        <a:bodyPr/>
        <a:lstStyle/>
        <a:p>
          <a:endParaRPr lang="en-US"/>
        </a:p>
      </dgm:t>
    </dgm:pt>
    <dgm:pt modelId="{DD283E37-A5B9-4C25-A27D-702BBFA2796F}">
      <dgm:prSet phldrT="[Text]"/>
      <dgm:spPr>
        <a:solidFill>
          <a:schemeClr val="accent3">
            <a:lumMod val="75000"/>
          </a:schemeClr>
        </a:solidFill>
      </dgm:spPr>
      <dgm:t>
        <a:bodyPr/>
        <a:lstStyle/>
        <a:p>
          <a:r>
            <a:rPr lang="en-US" dirty="0"/>
            <a:t>Adjustments  to Process or Data</a:t>
          </a:r>
        </a:p>
      </dgm:t>
    </dgm:pt>
    <dgm:pt modelId="{4782B99F-70CB-4710-9EF2-FF32A2E987A4}" type="parTrans" cxnId="{F2B5B98A-AE50-4253-A3C1-CEB444D36EEB}">
      <dgm:prSet/>
      <dgm:spPr/>
      <dgm:t>
        <a:bodyPr/>
        <a:lstStyle/>
        <a:p>
          <a:endParaRPr lang="en-US"/>
        </a:p>
      </dgm:t>
    </dgm:pt>
    <dgm:pt modelId="{2A56AF2E-6C24-4E4B-AF4D-469255116466}" type="sibTrans" cxnId="{F2B5B98A-AE50-4253-A3C1-CEB444D36EEB}">
      <dgm:prSet/>
      <dgm:spPr/>
      <dgm:t>
        <a:bodyPr/>
        <a:lstStyle/>
        <a:p>
          <a:endParaRPr lang="en-US"/>
        </a:p>
      </dgm:t>
    </dgm:pt>
    <dgm:pt modelId="{51DD8775-5C8C-47EA-869A-C7A54C8DAD45}" type="pres">
      <dgm:prSet presAssocID="{45553349-92CF-467D-9BEF-2BD432E14512}" presName="Name0" presStyleCnt="0">
        <dgm:presLayoutVars>
          <dgm:dir/>
          <dgm:resizeHandles val="exact"/>
        </dgm:presLayoutVars>
      </dgm:prSet>
      <dgm:spPr/>
    </dgm:pt>
    <dgm:pt modelId="{E78B35E1-52E0-4ABB-A211-2CFEFBBDE40A}" type="pres">
      <dgm:prSet presAssocID="{45553349-92CF-467D-9BEF-2BD432E14512}" presName="cycle" presStyleCnt="0"/>
      <dgm:spPr/>
    </dgm:pt>
    <dgm:pt modelId="{2DF2185B-0580-4CA0-A5A9-28A99976AA24}" type="pres">
      <dgm:prSet presAssocID="{3C00B933-ACDA-4E86-8A44-69E193363B84}" presName="nodeFirstNode" presStyleLbl="node1" presStyleIdx="0" presStyleCnt="5">
        <dgm:presLayoutVars>
          <dgm:bulletEnabled val="1"/>
        </dgm:presLayoutVars>
      </dgm:prSet>
      <dgm:spPr/>
    </dgm:pt>
    <dgm:pt modelId="{A2A5F665-1935-4D60-8D86-F74AAED4CB99}" type="pres">
      <dgm:prSet presAssocID="{7F13FDEA-AD28-4DA3-8496-237A4E576FF6}" presName="sibTransFirstNode" presStyleLbl="bgShp" presStyleIdx="0" presStyleCnt="1"/>
      <dgm:spPr/>
    </dgm:pt>
    <dgm:pt modelId="{DC2D23D8-1FC7-4046-BE22-ECF8B5CC2699}" type="pres">
      <dgm:prSet presAssocID="{D0D040BC-208D-4FAB-AAE3-04249BC21DD2}" presName="nodeFollowingNodes" presStyleLbl="node1" presStyleIdx="1" presStyleCnt="5">
        <dgm:presLayoutVars>
          <dgm:bulletEnabled val="1"/>
        </dgm:presLayoutVars>
      </dgm:prSet>
      <dgm:spPr/>
    </dgm:pt>
    <dgm:pt modelId="{39C349DA-BBC9-4136-B24D-A8D49233FA37}" type="pres">
      <dgm:prSet presAssocID="{29474F42-190B-4389-99A2-3B7C1B36AA1A}" presName="nodeFollowingNodes" presStyleLbl="node1" presStyleIdx="2" presStyleCnt="5" custRadScaleRad="99948" custRadScaleInc="-22513">
        <dgm:presLayoutVars>
          <dgm:bulletEnabled val="1"/>
        </dgm:presLayoutVars>
      </dgm:prSet>
      <dgm:spPr/>
    </dgm:pt>
    <dgm:pt modelId="{102CBD5F-0BBC-45D3-86F9-7A4D6A892725}" type="pres">
      <dgm:prSet presAssocID="{0BC9BD16-9A15-41B5-8475-684BAD8C2C53}" presName="nodeFollowingNodes" presStyleLbl="node1" presStyleIdx="3" presStyleCnt="5" custRadScaleRad="101833" custRadScaleInc="24013">
        <dgm:presLayoutVars>
          <dgm:bulletEnabled val="1"/>
        </dgm:presLayoutVars>
      </dgm:prSet>
      <dgm:spPr/>
    </dgm:pt>
    <dgm:pt modelId="{0422C973-DE3E-4D0D-9BDF-75DF6DEB157E}" type="pres">
      <dgm:prSet presAssocID="{DD283E37-A5B9-4C25-A27D-702BBFA2796F}" presName="nodeFollowingNodes" presStyleLbl="node1" presStyleIdx="4" presStyleCnt="5">
        <dgm:presLayoutVars>
          <dgm:bulletEnabled val="1"/>
        </dgm:presLayoutVars>
      </dgm:prSet>
      <dgm:spPr/>
    </dgm:pt>
  </dgm:ptLst>
  <dgm:cxnLst>
    <dgm:cxn modelId="{3F46E50C-E732-4F32-8DDC-D1E3DA39CB5A}" srcId="{45553349-92CF-467D-9BEF-2BD432E14512}" destId="{3C00B933-ACDA-4E86-8A44-69E193363B84}" srcOrd="0" destOrd="0" parTransId="{631FF191-CAF3-43D9-B9D5-15B9F6637F3D}" sibTransId="{7F13FDEA-AD28-4DA3-8496-237A4E576FF6}"/>
    <dgm:cxn modelId="{64421823-EF4C-48D9-8819-17197FAE5BDF}" srcId="{45553349-92CF-467D-9BEF-2BD432E14512}" destId="{0BC9BD16-9A15-41B5-8475-684BAD8C2C53}" srcOrd="3" destOrd="0" parTransId="{CFCA2D64-4734-414E-9C26-CAB11DB3130C}" sibTransId="{7B055FFD-B041-4732-A777-446F74B60ADA}"/>
    <dgm:cxn modelId="{7C115428-13A0-497D-BB01-3AA1F6C4413B}" type="presOf" srcId="{0BC9BD16-9A15-41B5-8475-684BAD8C2C53}" destId="{102CBD5F-0BBC-45D3-86F9-7A4D6A892725}" srcOrd="0" destOrd="0" presId="urn:microsoft.com/office/officeart/2005/8/layout/cycle3"/>
    <dgm:cxn modelId="{82E73A5E-F5F1-44D9-A291-FD0B5F33B97F}" srcId="{45553349-92CF-467D-9BEF-2BD432E14512}" destId="{D0D040BC-208D-4FAB-AAE3-04249BC21DD2}" srcOrd="1" destOrd="0" parTransId="{D2B68665-6750-4BB6-965C-5153E6CAAA2D}" sibTransId="{B343C006-DD29-4074-8FB8-1938478E4B72}"/>
    <dgm:cxn modelId="{F2B5B98A-AE50-4253-A3C1-CEB444D36EEB}" srcId="{45553349-92CF-467D-9BEF-2BD432E14512}" destId="{DD283E37-A5B9-4C25-A27D-702BBFA2796F}" srcOrd="4" destOrd="0" parTransId="{4782B99F-70CB-4710-9EF2-FF32A2E987A4}" sibTransId="{2A56AF2E-6C24-4E4B-AF4D-469255116466}"/>
    <dgm:cxn modelId="{124851B1-EBA3-4909-AA82-9633F878DA02}" type="presOf" srcId="{D0D040BC-208D-4FAB-AAE3-04249BC21DD2}" destId="{DC2D23D8-1FC7-4046-BE22-ECF8B5CC2699}" srcOrd="0" destOrd="0" presId="urn:microsoft.com/office/officeart/2005/8/layout/cycle3"/>
    <dgm:cxn modelId="{34564AC9-EEF6-4B6D-8E3A-DDC19F263308}" type="presOf" srcId="{7F13FDEA-AD28-4DA3-8496-237A4E576FF6}" destId="{A2A5F665-1935-4D60-8D86-F74AAED4CB99}" srcOrd="0" destOrd="0" presId="urn:microsoft.com/office/officeart/2005/8/layout/cycle3"/>
    <dgm:cxn modelId="{07BDF7D9-7F37-4258-A1C5-7C7C3D541E9E}" type="presOf" srcId="{45553349-92CF-467D-9BEF-2BD432E14512}" destId="{51DD8775-5C8C-47EA-869A-C7A54C8DAD45}" srcOrd="0" destOrd="0" presId="urn:microsoft.com/office/officeart/2005/8/layout/cycle3"/>
    <dgm:cxn modelId="{86C3A7E4-6E78-48DA-882E-589215713D42}" type="presOf" srcId="{DD283E37-A5B9-4C25-A27D-702BBFA2796F}" destId="{0422C973-DE3E-4D0D-9BDF-75DF6DEB157E}" srcOrd="0" destOrd="0" presId="urn:microsoft.com/office/officeart/2005/8/layout/cycle3"/>
    <dgm:cxn modelId="{7D1973EA-B0B2-4DD2-A318-D1430562A248}" type="presOf" srcId="{3C00B933-ACDA-4E86-8A44-69E193363B84}" destId="{2DF2185B-0580-4CA0-A5A9-28A99976AA24}" srcOrd="0" destOrd="0" presId="urn:microsoft.com/office/officeart/2005/8/layout/cycle3"/>
    <dgm:cxn modelId="{33433EEF-90C7-489B-9C86-7733ACFBE433}" srcId="{45553349-92CF-467D-9BEF-2BD432E14512}" destId="{29474F42-190B-4389-99A2-3B7C1B36AA1A}" srcOrd="2" destOrd="0" parTransId="{B2488EE6-EAC1-4AA7-A8A8-7964D238D31B}" sibTransId="{226E1BD4-7DB5-4298-B918-291B944740FD}"/>
    <dgm:cxn modelId="{AE061EF0-51E5-4D7A-A550-A8320C47738E}" type="presOf" srcId="{29474F42-190B-4389-99A2-3B7C1B36AA1A}" destId="{39C349DA-BBC9-4136-B24D-A8D49233FA37}" srcOrd="0" destOrd="0" presId="urn:microsoft.com/office/officeart/2005/8/layout/cycle3"/>
    <dgm:cxn modelId="{0C70AD4E-E2D8-4587-B3BE-7472FD82B47A}" type="presParOf" srcId="{51DD8775-5C8C-47EA-869A-C7A54C8DAD45}" destId="{E78B35E1-52E0-4ABB-A211-2CFEFBBDE40A}" srcOrd="0" destOrd="0" presId="urn:microsoft.com/office/officeart/2005/8/layout/cycle3"/>
    <dgm:cxn modelId="{DA727C54-5902-4A3B-B96A-AB1940E3EE60}" type="presParOf" srcId="{E78B35E1-52E0-4ABB-A211-2CFEFBBDE40A}" destId="{2DF2185B-0580-4CA0-A5A9-28A99976AA24}" srcOrd="0" destOrd="0" presId="urn:microsoft.com/office/officeart/2005/8/layout/cycle3"/>
    <dgm:cxn modelId="{21DC29C9-D908-4A7F-A546-B111F731F795}" type="presParOf" srcId="{E78B35E1-52E0-4ABB-A211-2CFEFBBDE40A}" destId="{A2A5F665-1935-4D60-8D86-F74AAED4CB99}" srcOrd="1" destOrd="0" presId="urn:microsoft.com/office/officeart/2005/8/layout/cycle3"/>
    <dgm:cxn modelId="{068373B1-D970-467A-B12B-B0185E18A37B}" type="presParOf" srcId="{E78B35E1-52E0-4ABB-A211-2CFEFBBDE40A}" destId="{DC2D23D8-1FC7-4046-BE22-ECF8B5CC2699}" srcOrd="2" destOrd="0" presId="urn:microsoft.com/office/officeart/2005/8/layout/cycle3"/>
    <dgm:cxn modelId="{28937FD7-B796-4ABB-9B76-1E11555567CE}" type="presParOf" srcId="{E78B35E1-52E0-4ABB-A211-2CFEFBBDE40A}" destId="{39C349DA-BBC9-4136-B24D-A8D49233FA37}" srcOrd="3" destOrd="0" presId="urn:microsoft.com/office/officeart/2005/8/layout/cycle3"/>
    <dgm:cxn modelId="{6D91DB14-805B-4748-990F-FDE21FF2FE85}" type="presParOf" srcId="{E78B35E1-52E0-4ABB-A211-2CFEFBBDE40A}" destId="{102CBD5F-0BBC-45D3-86F9-7A4D6A892725}" srcOrd="4" destOrd="0" presId="urn:microsoft.com/office/officeart/2005/8/layout/cycle3"/>
    <dgm:cxn modelId="{0C94AB3E-56F5-4B55-99AB-BFF2FF6D5F3D}" type="presParOf" srcId="{E78B35E1-52E0-4ABB-A211-2CFEFBBDE40A}" destId="{0422C973-DE3E-4D0D-9BDF-75DF6DEB157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5F665-1935-4D60-8D86-F74AAED4CB99}">
      <dsp:nvSpPr>
        <dsp:cNvPr id="0" name=""/>
        <dsp:cNvSpPr/>
      </dsp:nvSpPr>
      <dsp:spPr>
        <a:xfrm>
          <a:off x="3066828" y="-31541"/>
          <a:ext cx="4839142" cy="4839142"/>
        </a:xfrm>
        <a:prstGeom prst="circularArrow">
          <a:avLst>
            <a:gd name="adj1" fmla="val 5544"/>
            <a:gd name="adj2" fmla="val 330680"/>
            <a:gd name="adj3" fmla="val 13728788"/>
            <a:gd name="adj4" fmla="val 17414719"/>
            <a:gd name="adj5" fmla="val 5757"/>
          </a:avLst>
        </a:prstGeom>
        <a:solidFill>
          <a:schemeClr val="accent3">
            <a:lumMod val="20000"/>
            <a:lumOff val="80000"/>
          </a:schemeClr>
        </a:solidFill>
        <a:ln>
          <a:solidFill>
            <a:schemeClr val="accent3">
              <a:lumMod val="75000"/>
            </a:schemeClr>
          </a:solidFill>
        </a:ln>
        <a:effectLst/>
      </dsp:spPr>
      <dsp:style>
        <a:lnRef idx="0">
          <a:scrgbClr r="0" g="0" b="0"/>
        </a:lnRef>
        <a:fillRef idx="1">
          <a:scrgbClr r="0" g="0" b="0"/>
        </a:fillRef>
        <a:effectRef idx="0">
          <a:scrgbClr r="0" g="0" b="0"/>
        </a:effectRef>
        <a:fontRef idx="minor"/>
      </dsp:style>
    </dsp:sp>
    <dsp:sp modelId="{2DF2185B-0580-4CA0-A5A9-28A99976AA24}">
      <dsp:nvSpPr>
        <dsp:cNvPr id="0" name=""/>
        <dsp:cNvSpPr/>
      </dsp:nvSpPr>
      <dsp:spPr>
        <a:xfrm>
          <a:off x="4330451" y="1819"/>
          <a:ext cx="2311896" cy="1155948"/>
        </a:xfrm>
        <a:prstGeom prst="roundRect">
          <a:avLst/>
        </a:prstGeom>
        <a:solidFill>
          <a:schemeClr val="accent3">
            <a:lumMod val="7500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Hypothesis</a:t>
          </a:r>
        </a:p>
      </dsp:txBody>
      <dsp:txXfrm>
        <a:off x="4386880" y="58248"/>
        <a:ext cx="2199038" cy="1043090"/>
      </dsp:txXfrm>
    </dsp:sp>
    <dsp:sp modelId="{DC2D23D8-1FC7-4046-BE22-ECF8B5CC2699}">
      <dsp:nvSpPr>
        <dsp:cNvPr id="0" name=""/>
        <dsp:cNvSpPr/>
      </dsp:nvSpPr>
      <dsp:spPr>
        <a:xfrm>
          <a:off x="6293052" y="1427732"/>
          <a:ext cx="2311896" cy="1155948"/>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Mark Up Description + Code to Process Data</a:t>
          </a:r>
        </a:p>
      </dsp:txBody>
      <dsp:txXfrm>
        <a:off x="6349481" y="1484161"/>
        <a:ext cx="2199038" cy="1043090"/>
      </dsp:txXfrm>
    </dsp:sp>
    <dsp:sp modelId="{39C349DA-BBC9-4136-B24D-A8D49233FA37}">
      <dsp:nvSpPr>
        <dsp:cNvPr id="0" name=""/>
        <dsp:cNvSpPr/>
      </dsp:nvSpPr>
      <dsp:spPr>
        <a:xfrm>
          <a:off x="5898992" y="3404710"/>
          <a:ext cx="2311896" cy="1155948"/>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Results  in Context </a:t>
          </a:r>
        </a:p>
      </dsp:txBody>
      <dsp:txXfrm>
        <a:off x="5955421" y="3461139"/>
        <a:ext cx="2199038" cy="1043090"/>
      </dsp:txXfrm>
    </dsp:sp>
    <dsp:sp modelId="{102CBD5F-0BBC-45D3-86F9-7A4D6A892725}">
      <dsp:nvSpPr>
        <dsp:cNvPr id="0" name=""/>
        <dsp:cNvSpPr/>
      </dsp:nvSpPr>
      <dsp:spPr>
        <a:xfrm>
          <a:off x="2711093" y="3404698"/>
          <a:ext cx="2311896" cy="1155948"/>
        </a:xfrm>
        <a:prstGeom prst="roundRect">
          <a:avLst/>
        </a:prstGeom>
        <a:solidFill>
          <a:schemeClr val="accent3">
            <a:lumMod val="7500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Easier to Document and Share</a:t>
          </a:r>
        </a:p>
      </dsp:txBody>
      <dsp:txXfrm>
        <a:off x="2767522" y="3461127"/>
        <a:ext cx="2199038" cy="1043090"/>
      </dsp:txXfrm>
    </dsp:sp>
    <dsp:sp modelId="{0422C973-DE3E-4D0D-9BDF-75DF6DEB157E}">
      <dsp:nvSpPr>
        <dsp:cNvPr id="0" name=""/>
        <dsp:cNvSpPr/>
      </dsp:nvSpPr>
      <dsp:spPr>
        <a:xfrm>
          <a:off x="2367851" y="1427732"/>
          <a:ext cx="2311896" cy="1155948"/>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Adjustments  to Process or Data</a:t>
          </a:r>
        </a:p>
      </dsp:txBody>
      <dsp:txXfrm>
        <a:off x="2424280" y="1484161"/>
        <a:ext cx="2199038" cy="104309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0F98A83-732D-464C-BBCA-8DC2F226AA0A}" type="datetimeFigureOut">
              <a:rPr lang="en-US" smtClean="0"/>
              <a:t>8/3/2023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B4AF7BA-AFB9-45BD-88F0-FAE3E8D0FC14}" type="slidenum">
              <a:rPr lang="en-US" smtClean="0"/>
              <a:t>‹#›</a:t>
            </a:fld>
            <a:endParaRPr lang="en-US" dirty="0"/>
          </a:p>
        </p:txBody>
      </p:sp>
    </p:spTree>
    <p:extLst>
      <p:ext uri="{BB962C8B-B14F-4D97-AF65-F5344CB8AC3E}">
        <p14:creationId xmlns:p14="http://schemas.microsoft.com/office/powerpoint/2010/main" val="281731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a:t>
            </a:fld>
            <a:endParaRPr lang="en-US" dirty="0"/>
          </a:p>
        </p:txBody>
      </p:sp>
    </p:spTree>
    <p:extLst>
      <p:ext uri="{BB962C8B-B14F-4D97-AF65-F5344CB8AC3E}">
        <p14:creationId xmlns:p14="http://schemas.microsoft.com/office/powerpoint/2010/main" val="2753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10</a:t>
            </a:fld>
            <a:endParaRPr lang="en-US" dirty="0"/>
          </a:p>
        </p:txBody>
      </p:sp>
    </p:spTree>
    <p:extLst>
      <p:ext uri="{BB962C8B-B14F-4D97-AF65-F5344CB8AC3E}">
        <p14:creationId xmlns:p14="http://schemas.microsoft.com/office/powerpoint/2010/main" val="281987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11</a:t>
            </a:fld>
            <a:endParaRPr lang="en-US" dirty="0"/>
          </a:p>
        </p:txBody>
      </p:sp>
    </p:spTree>
    <p:extLst>
      <p:ext uri="{BB962C8B-B14F-4D97-AF65-F5344CB8AC3E}">
        <p14:creationId xmlns:p14="http://schemas.microsoft.com/office/powerpoint/2010/main" val="66329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12</a:t>
            </a:fld>
            <a:endParaRPr lang="en-US" dirty="0"/>
          </a:p>
        </p:txBody>
      </p:sp>
    </p:spTree>
    <p:extLst>
      <p:ext uri="{BB962C8B-B14F-4D97-AF65-F5344CB8AC3E}">
        <p14:creationId xmlns:p14="http://schemas.microsoft.com/office/powerpoint/2010/main" val="186512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13</a:t>
            </a:fld>
            <a:endParaRPr lang="en-US" dirty="0"/>
          </a:p>
        </p:txBody>
      </p:sp>
    </p:spTree>
    <p:extLst>
      <p:ext uri="{BB962C8B-B14F-4D97-AF65-F5344CB8AC3E}">
        <p14:creationId xmlns:p14="http://schemas.microsoft.com/office/powerpoint/2010/main" val="435153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14</a:t>
            </a:fld>
            <a:endParaRPr lang="en-US" dirty="0"/>
          </a:p>
        </p:txBody>
      </p:sp>
    </p:spTree>
    <p:extLst>
      <p:ext uri="{BB962C8B-B14F-4D97-AF65-F5344CB8AC3E}">
        <p14:creationId xmlns:p14="http://schemas.microsoft.com/office/powerpoint/2010/main" val="274002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15</a:t>
            </a:fld>
            <a:endParaRPr lang="en-US" dirty="0"/>
          </a:p>
        </p:txBody>
      </p:sp>
    </p:spTree>
    <p:extLst>
      <p:ext uri="{BB962C8B-B14F-4D97-AF65-F5344CB8AC3E}">
        <p14:creationId xmlns:p14="http://schemas.microsoft.com/office/powerpoint/2010/main" val="4089252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16</a:t>
            </a:fld>
            <a:endParaRPr lang="en-US" dirty="0"/>
          </a:p>
        </p:txBody>
      </p:sp>
    </p:spTree>
    <p:extLst>
      <p:ext uri="{BB962C8B-B14F-4D97-AF65-F5344CB8AC3E}">
        <p14:creationId xmlns:p14="http://schemas.microsoft.com/office/powerpoint/2010/main" val="3171208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17</a:t>
            </a:fld>
            <a:endParaRPr lang="en-US" dirty="0"/>
          </a:p>
        </p:txBody>
      </p:sp>
    </p:spTree>
    <p:extLst>
      <p:ext uri="{BB962C8B-B14F-4D97-AF65-F5344CB8AC3E}">
        <p14:creationId xmlns:p14="http://schemas.microsoft.com/office/powerpoint/2010/main" val="1592842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18</a:t>
            </a:fld>
            <a:endParaRPr lang="en-US" dirty="0"/>
          </a:p>
        </p:txBody>
      </p:sp>
    </p:spTree>
    <p:extLst>
      <p:ext uri="{BB962C8B-B14F-4D97-AF65-F5344CB8AC3E}">
        <p14:creationId xmlns:p14="http://schemas.microsoft.com/office/powerpoint/2010/main" val="117425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19</a:t>
            </a:fld>
            <a:endParaRPr lang="en-US" dirty="0"/>
          </a:p>
        </p:txBody>
      </p:sp>
    </p:spTree>
    <p:extLst>
      <p:ext uri="{BB962C8B-B14F-4D97-AF65-F5344CB8AC3E}">
        <p14:creationId xmlns:p14="http://schemas.microsoft.com/office/powerpoint/2010/main" val="278153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2AA3E1-D842-4464-A3DA-B7048EB78E03}" type="slidenum">
              <a:rPr lang="en-US" smtClean="0"/>
              <a:t>2</a:t>
            </a:fld>
            <a:endParaRPr lang="en-US" dirty="0"/>
          </a:p>
        </p:txBody>
      </p:sp>
    </p:spTree>
    <p:extLst>
      <p:ext uri="{BB962C8B-B14F-4D97-AF65-F5344CB8AC3E}">
        <p14:creationId xmlns:p14="http://schemas.microsoft.com/office/powerpoint/2010/main" val="171030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20</a:t>
            </a:fld>
            <a:endParaRPr lang="en-US" dirty="0"/>
          </a:p>
        </p:txBody>
      </p:sp>
    </p:spTree>
    <p:extLst>
      <p:ext uri="{BB962C8B-B14F-4D97-AF65-F5344CB8AC3E}">
        <p14:creationId xmlns:p14="http://schemas.microsoft.com/office/powerpoint/2010/main" val="367600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21</a:t>
            </a:fld>
            <a:endParaRPr lang="en-US" dirty="0"/>
          </a:p>
        </p:txBody>
      </p:sp>
    </p:spTree>
    <p:extLst>
      <p:ext uri="{BB962C8B-B14F-4D97-AF65-F5344CB8AC3E}">
        <p14:creationId xmlns:p14="http://schemas.microsoft.com/office/powerpoint/2010/main" val="326863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22</a:t>
            </a:fld>
            <a:endParaRPr lang="en-US" dirty="0"/>
          </a:p>
        </p:txBody>
      </p:sp>
    </p:spTree>
    <p:extLst>
      <p:ext uri="{BB962C8B-B14F-4D97-AF65-F5344CB8AC3E}">
        <p14:creationId xmlns:p14="http://schemas.microsoft.com/office/powerpoint/2010/main" val="1330982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23</a:t>
            </a:fld>
            <a:endParaRPr lang="en-US" dirty="0"/>
          </a:p>
        </p:txBody>
      </p:sp>
    </p:spTree>
    <p:extLst>
      <p:ext uri="{BB962C8B-B14F-4D97-AF65-F5344CB8AC3E}">
        <p14:creationId xmlns:p14="http://schemas.microsoft.com/office/powerpoint/2010/main" val="3767462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24</a:t>
            </a:fld>
            <a:endParaRPr lang="en-US" dirty="0"/>
          </a:p>
        </p:txBody>
      </p:sp>
    </p:spTree>
    <p:extLst>
      <p:ext uri="{BB962C8B-B14F-4D97-AF65-F5344CB8AC3E}">
        <p14:creationId xmlns:p14="http://schemas.microsoft.com/office/powerpoint/2010/main" val="750105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25</a:t>
            </a:fld>
            <a:endParaRPr lang="en-US" dirty="0"/>
          </a:p>
        </p:txBody>
      </p:sp>
    </p:spTree>
    <p:extLst>
      <p:ext uri="{BB962C8B-B14F-4D97-AF65-F5344CB8AC3E}">
        <p14:creationId xmlns:p14="http://schemas.microsoft.com/office/powerpoint/2010/main" val="2537906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26</a:t>
            </a:fld>
            <a:endParaRPr lang="en-US" dirty="0"/>
          </a:p>
        </p:txBody>
      </p:sp>
    </p:spTree>
    <p:extLst>
      <p:ext uri="{BB962C8B-B14F-4D97-AF65-F5344CB8AC3E}">
        <p14:creationId xmlns:p14="http://schemas.microsoft.com/office/powerpoint/2010/main" val="1398014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30</a:t>
            </a:fld>
            <a:endParaRPr lang="en-US" dirty="0"/>
          </a:p>
        </p:txBody>
      </p:sp>
    </p:spTree>
    <p:extLst>
      <p:ext uri="{BB962C8B-B14F-4D97-AF65-F5344CB8AC3E}">
        <p14:creationId xmlns:p14="http://schemas.microsoft.com/office/powerpoint/2010/main" val="1623116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32</a:t>
            </a:fld>
            <a:endParaRPr lang="en-US" dirty="0"/>
          </a:p>
        </p:txBody>
      </p:sp>
    </p:spTree>
    <p:extLst>
      <p:ext uri="{BB962C8B-B14F-4D97-AF65-F5344CB8AC3E}">
        <p14:creationId xmlns:p14="http://schemas.microsoft.com/office/powerpoint/2010/main" val="2341705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33</a:t>
            </a:fld>
            <a:endParaRPr lang="en-US" dirty="0"/>
          </a:p>
        </p:txBody>
      </p:sp>
    </p:spTree>
    <p:extLst>
      <p:ext uri="{BB962C8B-B14F-4D97-AF65-F5344CB8AC3E}">
        <p14:creationId xmlns:p14="http://schemas.microsoft.com/office/powerpoint/2010/main" val="119251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3</a:t>
            </a:fld>
            <a:endParaRPr lang="en-US" dirty="0"/>
          </a:p>
        </p:txBody>
      </p:sp>
    </p:spTree>
    <p:extLst>
      <p:ext uri="{BB962C8B-B14F-4D97-AF65-F5344CB8AC3E}">
        <p14:creationId xmlns:p14="http://schemas.microsoft.com/office/powerpoint/2010/main" val="3579985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34</a:t>
            </a:fld>
            <a:endParaRPr lang="en-US" dirty="0"/>
          </a:p>
        </p:txBody>
      </p:sp>
    </p:spTree>
    <p:extLst>
      <p:ext uri="{BB962C8B-B14F-4D97-AF65-F5344CB8AC3E}">
        <p14:creationId xmlns:p14="http://schemas.microsoft.com/office/powerpoint/2010/main" val="1764720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35</a:t>
            </a:fld>
            <a:endParaRPr lang="en-US"/>
          </a:p>
        </p:txBody>
      </p:sp>
    </p:spTree>
    <p:extLst>
      <p:ext uri="{BB962C8B-B14F-4D97-AF65-F5344CB8AC3E}">
        <p14:creationId xmlns:p14="http://schemas.microsoft.com/office/powerpoint/2010/main" val="292944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4</a:t>
            </a:fld>
            <a:endParaRPr lang="en-US" dirty="0"/>
          </a:p>
        </p:txBody>
      </p:sp>
    </p:spTree>
    <p:extLst>
      <p:ext uri="{BB962C8B-B14F-4D97-AF65-F5344CB8AC3E}">
        <p14:creationId xmlns:p14="http://schemas.microsoft.com/office/powerpoint/2010/main" val="332379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5</a:t>
            </a:fld>
            <a:endParaRPr lang="en-US" dirty="0"/>
          </a:p>
        </p:txBody>
      </p:sp>
    </p:spTree>
    <p:extLst>
      <p:ext uri="{BB962C8B-B14F-4D97-AF65-F5344CB8AC3E}">
        <p14:creationId xmlns:p14="http://schemas.microsoft.com/office/powerpoint/2010/main" val="125681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6</a:t>
            </a:fld>
            <a:endParaRPr lang="en-US" dirty="0"/>
          </a:p>
        </p:txBody>
      </p:sp>
    </p:spTree>
    <p:extLst>
      <p:ext uri="{BB962C8B-B14F-4D97-AF65-F5344CB8AC3E}">
        <p14:creationId xmlns:p14="http://schemas.microsoft.com/office/powerpoint/2010/main" val="16074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7</a:t>
            </a:fld>
            <a:endParaRPr lang="en-US" dirty="0"/>
          </a:p>
        </p:txBody>
      </p:sp>
    </p:spTree>
    <p:extLst>
      <p:ext uri="{BB962C8B-B14F-4D97-AF65-F5344CB8AC3E}">
        <p14:creationId xmlns:p14="http://schemas.microsoft.com/office/powerpoint/2010/main" val="3401183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8</a:t>
            </a:fld>
            <a:endParaRPr lang="en-US" dirty="0"/>
          </a:p>
        </p:txBody>
      </p:sp>
    </p:spTree>
    <p:extLst>
      <p:ext uri="{BB962C8B-B14F-4D97-AF65-F5344CB8AC3E}">
        <p14:creationId xmlns:p14="http://schemas.microsoft.com/office/powerpoint/2010/main" val="329404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AF7BA-AFB9-45BD-88F0-FAE3E8D0FC14}" type="slidenum">
              <a:rPr lang="en-US" smtClean="0"/>
              <a:t>9</a:t>
            </a:fld>
            <a:endParaRPr lang="en-US" dirty="0"/>
          </a:p>
        </p:txBody>
      </p:sp>
    </p:spTree>
    <p:extLst>
      <p:ext uri="{BB962C8B-B14F-4D97-AF65-F5344CB8AC3E}">
        <p14:creationId xmlns:p14="http://schemas.microsoft.com/office/powerpoint/2010/main" val="3289478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694688" y="1892808"/>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1694688" y="3986784"/>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49" y="457201"/>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cstate="print">
            <a:extLst>
              <a:ext uri="{28A0092B-C50C-407E-A947-70E740481C1C}">
                <a14:useLocalDpi xmlns:a14="http://schemas.microsoft.com/office/drawing/2010/main" val="0"/>
              </a:ext>
            </a:extLst>
          </a:blip>
          <a:srcRect l="16550" t="36928" r="24083" b="44705"/>
          <a:stretch/>
        </p:blipFill>
        <p:spPr>
          <a:xfrm>
            <a:off x="603250" y="5913866"/>
            <a:ext cx="1899744" cy="179682"/>
          </a:xfrm>
          <a:prstGeom prst="rect">
            <a:avLst/>
          </a:prstGeom>
        </p:spPr>
      </p:pic>
    </p:spTree>
    <p:extLst>
      <p:ext uri="{BB962C8B-B14F-4D97-AF65-F5344CB8AC3E}">
        <p14:creationId xmlns:p14="http://schemas.microsoft.com/office/powerpoint/2010/main" val="412297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0C5CF132-4CCF-481F-9B3D-A9B4176FE514}" type="slidenum">
              <a:rPr lang="en-US" smtClean="0"/>
              <a:t>‹#›</a:t>
            </a:fld>
            <a:endParaRPr lang="en-US" dirty="0"/>
          </a:p>
        </p:txBody>
      </p:sp>
    </p:spTree>
    <p:extLst>
      <p:ext uri="{BB962C8B-B14F-4D97-AF65-F5344CB8AC3E}">
        <p14:creationId xmlns:p14="http://schemas.microsoft.com/office/powerpoint/2010/main" val="312515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963168"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405285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0C5CF132-4CCF-481F-9B3D-A9B4176FE514}" type="slidenum">
              <a:rPr lang="en-US" smtClean="0"/>
              <a:t>‹#›</a:t>
            </a:fld>
            <a:endParaRPr lang="en-US" dirty="0"/>
          </a:p>
        </p:txBody>
      </p:sp>
    </p:spTree>
    <p:extLst>
      <p:ext uri="{BB962C8B-B14F-4D97-AF65-F5344CB8AC3E}">
        <p14:creationId xmlns:p14="http://schemas.microsoft.com/office/powerpoint/2010/main" val="196884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C5CF132-4CCF-481F-9B3D-A9B4176FE514}" type="slidenum">
              <a:rPr lang="en-US" smtClean="0"/>
              <a:t>‹#›</a:t>
            </a:fld>
            <a:endParaRPr lang="en-US" dirty="0"/>
          </a:p>
        </p:txBody>
      </p:sp>
    </p:spTree>
    <p:extLst>
      <p:ext uri="{BB962C8B-B14F-4D97-AF65-F5344CB8AC3E}">
        <p14:creationId xmlns:p14="http://schemas.microsoft.com/office/powerpoint/2010/main" val="75193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C5CF132-4CCF-481F-9B3D-A9B4176FE514}" type="slidenum">
              <a:rPr lang="en-US" smtClean="0"/>
              <a:t>‹#›</a:t>
            </a:fld>
            <a:endParaRPr lang="en-US" dirty="0"/>
          </a:p>
        </p:txBody>
      </p:sp>
    </p:spTree>
    <p:extLst>
      <p:ext uri="{BB962C8B-B14F-4D97-AF65-F5344CB8AC3E}">
        <p14:creationId xmlns:p14="http://schemas.microsoft.com/office/powerpoint/2010/main" val="16691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31361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emf"/><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Content Placeholder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852160" y="6373369"/>
            <a:ext cx="508000" cy="365125"/>
          </a:xfrm>
          <a:prstGeom prst="rect">
            <a:avLst/>
          </a:prstGeom>
        </p:spPr>
        <p:txBody>
          <a:bodyPr vert="horz" lIns="91440" tIns="45720" rIns="91440" bIns="45720" rtlCol="0" anchor="ctr"/>
          <a:lstStyle>
            <a:lvl1pPr algn="ctr">
              <a:defRPr sz="1100">
                <a:solidFill>
                  <a:schemeClr val="tx1">
                    <a:tint val="75000"/>
                  </a:schemeClr>
                </a:solidFill>
                <a:latin typeface="Arial" pitchFamily="34" charset="0"/>
                <a:cs typeface="Arial" pitchFamily="34" charset="0"/>
              </a:defRPr>
            </a:lvl1pPr>
          </a:lstStyle>
          <a:p>
            <a:fld id="{0C5CF132-4CCF-481F-9B3D-A9B4176FE514}" type="slidenum">
              <a:rPr lang="en-US" smtClean="0"/>
              <a:t>‹#›</a:t>
            </a:fld>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769760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4" r:id="rId4"/>
    <p:sldLayoutId id="2147483665" r:id="rId5"/>
    <p:sldLayoutId id="2147483666" r:id="rId6"/>
    <p:sldLayoutId id="2147483667" r:id="rId7"/>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cheatsheet.org/cheatsheet/built-in-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bestcolleges.com/bootcamps/guides/learn-python-free/" TargetMode="External"/><Relationship Id="rId3" Type="http://schemas.openxmlformats.org/officeDocument/2006/relationships/hyperlink" Target="https://stackify.com/learn-python-tutorials/" TargetMode="External"/><Relationship Id="rId7" Type="http://schemas.openxmlformats.org/officeDocument/2006/relationships/hyperlink" Target="https://www.learnpython.org/"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www.coursera.org/learn/python-for-applied-data-science-ai?specialization=ibm-data-science&amp;utm_medium=sem&amp;utm_source=gg&amp;utm_campaign=B2C_NAMER_ibm-data-science_ibm_FTCOF_professional-certificates_country-US-country-CA&amp;campaignid=1876641588&amp;adgroupid=117357906417&amp;device=c&amp;keyword=&amp;matchtype=&amp;network=g&amp;devicemodel=&amp;adposition=&amp;creativeid=507196710149&amp;hide_mobile_promo&amp;gclid=CjwKCAjw__ihBhADEiwAXEazJgMXOgIGBAO7AmGqUej4t11WN-_Tm4u9KnPh6dYQkdTC2jvs369nLhoCuJgQAvD_BwE" TargetMode="External"/><Relationship Id="rId11" Type="http://schemas.openxmlformats.org/officeDocument/2006/relationships/hyperlink" Target="https://docs.python.org/3/library/debug.html" TargetMode="External"/><Relationship Id="rId5" Type="http://schemas.openxmlformats.org/officeDocument/2006/relationships/hyperlink" Target="https://www.edx.org/course/introduction-computer-science-harvardx-cs50x?utm_source=google&amp;utm_campaign=19344431200&amp;utm_medium=cpc&amp;utm_term=python%20course&amp;hsa_acc=7245054034&amp;hsa_cam=19344431200&amp;hsa_grp=144901360539&amp;hsa_ad=642331011486&amp;hsa_src=g&amp;hsa_tgt=kwd-4111158305&amp;hsa_kw=python%20course&amp;hsa_mt=p&amp;hsa_net=adwords&amp;hsa_ver=3&amp;gclid=CjwKCAjw__ihBhADEiwAXEazJuVXIwkKMZeIGl8wLYp4XjcU7HXYHqE99T90I3mdBgO0UCn0Xjf4hRoC9SsQAvD_BwE" TargetMode="External"/><Relationship Id="rId10" Type="http://schemas.openxmlformats.org/officeDocument/2006/relationships/hyperlink" Target="https://www.geeksforgeeks.org/python-debugger-python-pdb/" TargetMode="External"/><Relationship Id="rId4" Type="http://schemas.openxmlformats.org/officeDocument/2006/relationships/hyperlink" Target="https://www.freecodecamp.org/news/learn-python-free-python-courses-for-beginners/" TargetMode="External"/><Relationship Id="rId9" Type="http://schemas.openxmlformats.org/officeDocument/2006/relationships/hyperlink" Target="https://www.python.org/about/hel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academic.oup.com/bioinformatics/article/25/11/1422/330687?login=tru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youtu.be/mspsHIk_qUQ" TargetMode="External"/><Relationship Id="rId5" Type="http://schemas.openxmlformats.org/officeDocument/2006/relationships/hyperlink" Target="https://youtu.be/1A7tea9LSEk" TargetMode="External"/><Relationship Id="rId4" Type="http://schemas.openxmlformats.org/officeDocument/2006/relationships/hyperlink" Target="https://medium.com/mlearning-ai/design-of-experiments-doe-with-python-be88f5c013f5"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nihlibrary.nih.gov/training/calendar"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hyperlink" Target="https://www.nihlibrary.nih.gov/services/workspaces/reserv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webinar experience</a:t>
            </a: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785E-6CF3-4EFF-B70E-EF1C32065BE8}"/>
              </a:ext>
            </a:extLst>
          </p:cNvPr>
          <p:cNvSpPr>
            <a:spLocks noGrp="1"/>
          </p:cNvSpPr>
          <p:nvPr>
            <p:ph type="title"/>
          </p:nvPr>
        </p:nvSpPr>
        <p:spPr/>
        <p:txBody>
          <a:bodyPr/>
          <a:lstStyle/>
          <a:p>
            <a:r>
              <a:rPr lang="en-US" dirty="0"/>
              <a:t>Syntax: Reserve Words</a:t>
            </a:r>
          </a:p>
        </p:txBody>
      </p:sp>
      <p:sp>
        <p:nvSpPr>
          <p:cNvPr id="3" name="Content Placeholder 2">
            <a:extLst>
              <a:ext uri="{FF2B5EF4-FFF2-40B4-BE49-F238E27FC236}">
                <a16:creationId xmlns:a16="http://schemas.microsoft.com/office/drawing/2014/main" id="{F65398AA-6AE5-425A-BFCF-02B14CE8197D}"/>
              </a:ext>
            </a:extLst>
          </p:cNvPr>
          <p:cNvSpPr>
            <a:spLocks noGrp="1"/>
          </p:cNvSpPr>
          <p:nvPr>
            <p:ph idx="1"/>
          </p:nvPr>
        </p:nvSpPr>
        <p:spPr/>
        <p:txBody>
          <a:bodyPr>
            <a:normAutofit fontScale="92500" lnSpcReduction="2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800" dirty="0"/>
              <a:t>https://flexiple.com/python/python-reserved-words/#section1</a:t>
            </a:r>
          </a:p>
        </p:txBody>
      </p:sp>
      <p:pic>
        <p:nvPicPr>
          <p:cNvPr id="5" name="Picture 4">
            <a:extLst>
              <a:ext uri="{FF2B5EF4-FFF2-40B4-BE49-F238E27FC236}">
                <a16:creationId xmlns:a16="http://schemas.microsoft.com/office/drawing/2014/main" id="{4264B545-DBCA-4F58-AD47-1126F5DD29F8}"/>
              </a:ext>
            </a:extLst>
          </p:cNvPr>
          <p:cNvPicPr>
            <a:picLocks noChangeAspect="1"/>
          </p:cNvPicPr>
          <p:nvPr/>
        </p:nvPicPr>
        <p:blipFill>
          <a:blip r:embed="rId3"/>
          <a:stretch>
            <a:fillRect/>
          </a:stretch>
        </p:blipFill>
        <p:spPr>
          <a:xfrm>
            <a:off x="609600" y="1275679"/>
            <a:ext cx="10493074" cy="3953143"/>
          </a:xfrm>
          <a:prstGeom prst="rect">
            <a:avLst/>
          </a:prstGeom>
        </p:spPr>
      </p:pic>
    </p:spTree>
    <p:extLst>
      <p:ext uri="{BB962C8B-B14F-4D97-AF65-F5344CB8AC3E}">
        <p14:creationId xmlns:p14="http://schemas.microsoft.com/office/powerpoint/2010/main" val="44879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BCDA-73BD-41EA-A1EC-24DC347DFCE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772E2EDC-4A68-4979-BABA-50873346D9DA}"/>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A578C75-0AE5-4654-89EE-C89520225AA5}"/>
              </a:ext>
            </a:extLst>
          </p:cNvPr>
          <p:cNvPicPr>
            <a:picLocks noChangeAspect="1"/>
          </p:cNvPicPr>
          <p:nvPr/>
        </p:nvPicPr>
        <p:blipFill>
          <a:blip r:embed="rId3"/>
          <a:stretch>
            <a:fillRect/>
          </a:stretch>
        </p:blipFill>
        <p:spPr>
          <a:xfrm>
            <a:off x="266691" y="4643520"/>
            <a:ext cx="11658618" cy="965517"/>
          </a:xfrm>
          <a:prstGeom prst="rect">
            <a:avLst/>
          </a:prstGeom>
        </p:spPr>
      </p:pic>
      <p:pic>
        <p:nvPicPr>
          <p:cNvPr id="7" name="Picture 6">
            <a:extLst>
              <a:ext uri="{FF2B5EF4-FFF2-40B4-BE49-F238E27FC236}">
                <a16:creationId xmlns:a16="http://schemas.microsoft.com/office/drawing/2014/main" id="{4C002B77-1385-4B68-99BD-C7DBF3E42D90}"/>
              </a:ext>
            </a:extLst>
          </p:cNvPr>
          <p:cNvPicPr>
            <a:picLocks noChangeAspect="1"/>
          </p:cNvPicPr>
          <p:nvPr/>
        </p:nvPicPr>
        <p:blipFill>
          <a:blip r:embed="rId4"/>
          <a:stretch>
            <a:fillRect/>
          </a:stretch>
        </p:blipFill>
        <p:spPr>
          <a:xfrm rot="21401994">
            <a:off x="6437891" y="3248874"/>
            <a:ext cx="3701005" cy="1091322"/>
          </a:xfrm>
          <a:prstGeom prst="rect">
            <a:avLst/>
          </a:prstGeom>
        </p:spPr>
      </p:pic>
      <p:pic>
        <p:nvPicPr>
          <p:cNvPr id="9" name="Picture 8">
            <a:extLst>
              <a:ext uri="{FF2B5EF4-FFF2-40B4-BE49-F238E27FC236}">
                <a16:creationId xmlns:a16="http://schemas.microsoft.com/office/drawing/2014/main" id="{B39DA6E5-AD82-4496-9840-75CB710AEB71}"/>
              </a:ext>
            </a:extLst>
          </p:cNvPr>
          <p:cNvPicPr>
            <a:picLocks noChangeAspect="1"/>
          </p:cNvPicPr>
          <p:nvPr/>
        </p:nvPicPr>
        <p:blipFill>
          <a:blip r:embed="rId5"/>
          <a:stretch>
            <a:fillRect/>
          </a:stretch>
        </p:blipFill>
        <p:spPr>
          <a:xfrm rot="21117302">
            <a:off x="3842950" y="2261683"/>
            <a:ext cx="1985331" cy="1006263"/>
          </a:xfrm>
          <a:prstGeom prst="rect">
            <a:avLst/>
          </a:prstGeom>
        </p:spPr>
      </p:pic>
      <p:pic>
        <p:nvPicPr>
          <p:cNvPr id="11" name="Picture 10">
            <a:extLst>
              <a:ext uri="{FF2B5EF4-FFF2-40B4-BE49-F238E27FC236}">
                <a16:creationId xmlns:a16="http://schemas.microsoft.com/office/drawing/2014/main" id="{C4E09422-FDF5-4826-8E34-F0F02739A9DF}"/>
              </a:ext>
            </a:extLst>
          </p:cNvPr>
          <p:cNvPicPr>
            <a:picLocks noChangeAspect="1"/>
          </p:cNvPicPr>
          <p:nvPr/>
        </p:nvPicPr>
        <p:blipFill>
          <a:blip r:embed="rId6"/>
          <a:stretch>
            <a:fillRect/>
          </a:stretch>
        </p:blipFill>
        <p:spPr>
          <a:xfrm rot="153284">
            <a:off x="6122126" y="1174007"/>
            <a:ext cx="3714431" cy="1430744"/>
          </a:xfrm>
          <a:prstGeom prst="rect">
            <a:avLst/>
          </a:prstGeom>
        </p:spPr>
      </p:pic>
      <p:pic>
        <p:nvPicPr>
          <p:cNvPr id="13" name="Picture 12">
            <a:extLst>
              <a:ext uri="{FF2B5EF4-FFF2-40B4-BE49-F238E27FC236}">
                <a16:creationId xmlns:a16="http://schemas.microsoft.com/office/drawing/2014/main" id="{A681B336-1CD1-4716-B35D-BB6775355693}"/>
              </a:ext>
            </a:extLst>
          </p:cNvPr>
          <p:cNvPicPr>
            <a:picLocks noChangeAspect="1"/>
          </p:cNvPicPr>
          <p:nvPr/>
        </p:nvPicPr>
        <p:blipFill>
          <a:blip r:embed="rId7"/>
          <a:stretch>
            <a:fillRect/>
          </a:stretch>
        </p:blipFill>
        <p:spPr>
          <a:xfrm rot="324986">
            <a:off x="685675" y="2260919"/>
            <a:ext cx="2462707" cy="1038752"/>
          </a:xfrm>
          <a:prstGeom prst="rect">
            <a:avLst/>
          </a:prstGeom>
        </p:spPr>
      </p:pic>
      <p:sp>
        <p:nvSpPr>
          <p:cNvPr id="14" name="TextBox 13">
            <a:extLst>
              <a:ext uri="{FF2B5EF4-FFF2-40B4-BE49-F238E27FC236}">
                <a16:creationId xmlns:a16="http://schemas.microsoft.com/office/drawing/2014/main" id="{E50A4E3C-3645-4F77-A9B0-0F1AC357B591}"/>
              </a:ext>
            </a:extLst>
          </p:cNvPr>
          <p:cNvSpPr txBox="1"/>
          <p:nvPr/>
        </p:nvSpPr>
        <p:spPr>
          <a:xfrm>
            <a:off x="570825" y="1329900"/>
            <a:ext cx="5349805" cy="646331"/>
          </a:xfrm>
          <a:prstGeom prst="rect">
            <a:avLst/>
          </a:prstGeom>
          <a:noFill/>
        </p:spPr>
        <p:txBody>
          <a:bodyPr wrap="square" rtlCol="0">
            <a:spAutoFit/>
          </a:bodyPr>
          <a:lstStyle/>
          <a:p>
            <a:r>
              <a:rPr lang="en-US" sz="3600" dirty="0">
                <a:solidFill>
                  <a:srgbClr val="00B050"/>
                </a:solidFill>
              </a:rPr>
              <a:t>a = “A string </a:t>
            </a:r>
            <a:r>
              <a:rPr lang="en-US" sz="3600">
                <a:solidFill>
                  <a:srgbClr val="00B050"/>
                </a:solidFill>
              </a:rPr>
              <a:t>of characters”</a:t>
            </a:r>
            <a:endParaRPr lang="en-US" sz="3600" dirty="0">
              <a:solidFill>
                <a:srgbClr val="00B050"/>
              </a:solidFill>
            </a:endParaRPr>
          </a:p>
        </p:txBody>
      </p:sp>
      <p:sp>
        <p:nvSpPr>
          <p:cNvPr id="16" name="TextBox 15">
            <a:extLst>
              <a:ext uri="{FF2B5EF4-FFF2-40B4-BE49-F238E27FC236}">
                <a16:creationId xmlns:a16="http://schemas.microsoft.com/office/drawing/2014/main" id="{1CEAB79F-269F-45C5-AB9E-3B9093EC8AD6}"/>
              </a:ext>
            </a:extLst>
          </p:cNvPr>
          <p:cNvSpPr txBox="1"/>
          <p:nvPr/>
        </p:nvSpPr>
        <p:spPr>
          <a:xfrm rot="178828">
            <a:off x="939800" y="3572693"/>
            <a:ext cx="4659814" cy="707886"/>
          </a:xfrm>
          <a:prstGeom prst="rect">
            <a:avLst/>
          </a:prstGeom>
          <a:noFill/>
        </p:spPr>
        <p:txBody>
          <a:bodyPr wrap="square" rtlCol="0">
            <a:spAutoFit/>
          </a:bodyPr>
          <a:lstStyle/>
          <a:p>
            <a:r>
              <a:rPr lang="en-US" sz="4000" dirty="0" err="1">
                <a:solidFill>
                  <a:schemeClr val="accent3">
                    <a:lumMod val="60000"/>
                    <a:lumOff val="40000"/>
                  </a:schemeClr>
                </a:solidFill>
              </a:rPr>
              <a:t>myfile</a:t>
            </a:r>
            <a:r>
              <a:rPr lang="en-US" sz="4000" dirty="0">
                <a:solidFill>
                  <a:schemeClr val="accent3">
                    <a:lumMod val="60000"/>
                    <a:lumOff val="40000"/>
                  </a:schemeClr>
                </a:solidFill>
              </a:rPr>
              <a:t> = “/myfile.csv”</a:t>
            </a:r>
          </a:p>
        </p:txBody>
      </p:sp>
    </p:spTree>
    <p:extLst>
      <p:ext uri="{BB962C8B-B14F-4D97-AF65-F5344CB8AC3E}">
        <p14:creationId xmlns:p14="http://schemas.microsoft.com/office/powerpoint/2010/main" val="367072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3384-1DFF-44E9-81A6-3F129CEDFB6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37E5E8B-ED29-4578-B76F-41248EB9E629}"/>
              </a:ext>
            </a:extLst>
          </p:cNvPr>
          <p:cNvSpPr>
            <a:spLocks noGrp="1"/>
          </p:cNvSpPr>
          <p:nvPr>
            <p:ph idx="1"/>
          </p:nvPr>
        </p:nvSpPr>
        <p:spPr/>
        <p:txBody>
          <a:bodyPr>
            <a:normAutofit fontScale="77500" lnSpcReduction="20000"/>
          </a:bodyPr>
          <a:lstStyle/>
          <a:p>
            <a:pPr marL="0" indent="0">
              <a:buNone/>
            </a:pPr>
            <a:r>
              <a:rPr lang="en-US" sz="3300" b="1" dirty="0">
                <a:solidFill>
                  <a:schemeClr val="accent3">
                    <a:lumMod val="60000"/>
                    <a:lumOff val="40000"/>
                  </a:schemeClr>
                </a:solidFill>
              </a:rPr>
              <a:t>greet</a:t>
            </a:r>
            <a:r>
              <a:rPr lang="en-US" sz="3300" b="1" dirty="0"/>
              <a:t>(“</a:t>
            </a:r>
            <a:r>
              <a:rPr lang="en-US" sz="3300" b="1" dirty="0">
                <a:solidFill>
                  <a:srgbClr val="0070C0"/>
                </a:solidFill>
              </a:rPr>
              <a:t>New Python Coders</a:t>
            </a:r>
            <a:r>
              <a:rPr lang="en-US" sz="3300" b="1" dirty="0"/>
              <a:t>”)</a:t>
            </a:r>
          </a:p>
          <a:p>
            <a:pPr marL="0" indent="0">
              <a:buNone/>
            </a:pPr>
            <a:endParaRPr lang="en-US" sz="3300" b="1" dirty="0"/>
          </a:p>
          <a:p>
            <a:pPr marL="457200" lvl="1" indent="0">
              <a:buNone/>
            </a:pPr>
            <a:r>
              <a:rPr lang="en-US" sz="3300" dirty="0">
                <a:solidFill>
                  <a:srgbClr val="FF0000"/>
                </a:solidFill>
              </a:rPr>
              <a:t>    def</a:t>
            </a:r>
            <a:r>
              <a:rPr lang="en-US" sz="3300" dirty="0">
                <a:solidFill>
                  <a:srgbClr val="0070C0"/>
                </a:solidFill>
              </a:rPr>
              <a:t> </a:t>
            </a:r>
            <a:r>
              <a:rPr lang="en-US" sz="3300" dirty="0">
                <a:solidFill>
                  <a:srgbClr val="00B0F0"/>
                </a:solidFill>
              </a:rPr>
              <a:t>greet</a:t>
            </a:r>
            <a:r>
              <a:rPr lang="en-US" sz="3300" dirty="0">
                <a:solidFill>
                  <a:srgbClr val="0070C0"/>
                </a:solidFill>
              </a:rPr>
              <a:t> </a:t>
            </a:r>
            <a:r>
              <a:rPr lang="en-US" sz="3300" dirty="0"/>
              <a:t>(</a:t>
            </a:r>
            <a:r>
              <a:rPr lang="en-US" sz="3300" i="1" dirty="0">
                <a:solidFill>
                  <a:srgbClr val="0070C0"/>
                </a:solidFill>
              </a:rPr>
              <a:t>named</a:t>
            </a:r>
            <a:r>
              <a:rPr lang="en-US" sz="3300" dirty="0"/>
              <a:t>)</a:t>
            </a:r>
            <a:r>
              <a:rPr lang="en-US" sz="3300" b="1" dirty="0">
                <a:solidFill>
                  <a:srgbClr val="FF0000"/>
                </a:solidFill>
              </a:rPr>
              <a:t>:</a:t>
            </a:r>
          </a:p>
          <a:p>
            <a:pPr marL="457200" lvl="1" indent="0">
              <a:buNone/>
            </a:pPr>
            <a:r>
              <a:rPr lang="en-US" sz="3300" dirty="0">
                <a:solidFill>
                  <a:srgbClr val="FF0000"/>
                </a:solidFill>
              </a:rPr>
              <a:t> 	     print</a:t>
            </a:r>
            <a:r>
              <a:rPr lang="en-US" sz="3300" dirty="0"/>
              <a:t>(“</a:t>
            </a:r>
            <a:r>
              <a:rPr lang="en-US" sz="3300" dirty="0">
                <a:solidFill>
                  <a:srgbClr val="00B050"/>
                </a:solidFill>
              </a:rPr>
              <a:t>Hello</a:t>
            </a:r>
            <a:r>
              <a:rPr lang="en-US" sz="3300" dirty="0"/>
              <a:t> “ + </a:t>
            </a:r>
            <a:r>
              <a:rPr lang="en-US" sz="3300" dirty="0">
                <a:solidFill>
                  <a:srgbClr val="0070C0"/>
                </a:solidFill>
              </a:rPr>
              <a:t>named</a:t>
            </a:r>
            <a:r>
              <a:rPr lang="en-US" sz="3300" dirty="0"/>
              <a:t> + ” </a:t>
            </a:r>
            <a:r>
              <a:rPr lang="en-US" sz="3300" dirty="0">
                <a:solidFill>
                  <a:srgbClr val="00B050"/>
                </a:solidFill>
              </a:rPr>
              <a:t>!</a:t>
            </a:r>
            <a:r>
              <a:rPr lang="en-US" sz="3300" dirty="0"/>
              <a:t>”)</a:t>
            </a:r>
          </a:p>
          <a:p>
            <a:pPr marL="457200" lvl="1" indent="0">
              <a:buNone/>
            </a:pPr>
            <a:endParaRPr lang="en-US" sz="3300" dirty="0">
              <a:solidFill>
                <a:srgbClr val="00B050"/>
              </a:solidFill>
              <a:latin typeface="Courier New" panose="02070309020205020404" pitchFamily="49" charset="0"/>
              <a:cs typeface="Courier New" panose="02070309020205020404" pitchFamily="49" charset="0"/>
            </a:endParaRPr>
          </a:p>
          <a:p>
            <a:pPr marL="457200" lvl="1" indent="0">
              <a:buNone/>
            </a:pPr>
            <a:r>
              <a:rPr lang="en-US" sz="3600" b="1" dirty="0">
                <a:solidFill>
                  <a:srgbClr val="00B050"/>
                </a:solidFill>
                <a:latin typeface="Courier New" panose="02070309020205020404" pitchFamily="49" charset="0"/>
                <a:cs typeface="Courier New" panose="02070309020205020404" pitchFamily="49" charset="0"/>
              </a:rPr>
              <a:t>Hello New Python Coders!</a:t>
            </a:r>
          </a:p>
          <a:p>
            <a:pPr marL="457200" lvl="1" indent="0">
              <a:buNone/>
            </a:pPr>
            <a:endParaRPr lang="en-US" dirty="0"/>
          </a:p>
          <a:p>
            <a:pPr marL="457200" lvl="1" indent="0">
              <a:buNone/>
            </a:pPr>
            <a:r>
              <a:rPr lang="en-US" sz="3000" i="1" dirty="0"/>
              <a:t>In this example ‘</a:t>
            </a:r>
            <a:r>
              <a:rPr lang="en-US" sz="3000" i="1" dirty="0">
                <a:solidFill>
                  <a:srgbClr val="00B0F0"/>
                </a:solidFill>
              </a:rPr>
              <a:t>greet’ is the Function name </a:t>
            </a:r>
            <a:r>
              <a:rPr lang="en-US" sz="3000" i="1" dirty="0"/>
              <a:t>and ‘</a:t>
            </a:r>
            <a:r>
              <a:rPr lang="en-US" sz="3000" i="1" dirty="0">
                <a:solidFill>
                  <a:srgbClr val="0070C0"/>
                </a:solidFill>
              </a:rPr>
              <a:t>named’ is the Parameter variable, </a:t>
            </a:r>
            <a:r>
              <a:rPr lang="en-US" sz="3000" i="1" dirty="0">
                <a:solidFill>
                  <a:srgbClr val="FF0000"/>
                </a:solidFill>
              </a:rPr>
              <a:t>the function headers always begins with ’def’ and ends with a colon.</a:t>
            </a:r>
            <a:endParaRPr lang="en-US" sz="3000" i="1" dirty="0">
              <a:solidFill>
                <a:srgbClr val="0070C0"/>
              </a:solidFill>
            </a:endParaRPr>
          </a:p>
          <a:p>
            <a:pPr marL="457200" lvl="1" indent="0">
              <a:buNone/>
            </a:pPr>
            <a:endParaRPr lang="en-US" dirty="0"/>
          </a:p>
          <a:p>
            <a:pPr marL="0" indent="0" algn="l">
              <a:buNone/>
            </a:pPr>
            <a:r>
              <a:rPr lang="en-US" dirty="0"/>
              <a:t>Python Built-in Functions</a:t>
            </a:r>
          </a:p>
          <a:p>
            <a:pPr lvl="1"/>
            <a:r>
              <a:rPr lang="en-US" sz="2800" dirty="0">
                <a:hlinkClick r:id="rId3"/>
              </a:rPr>
              <a:t>https://www.pythoncheatsheet.org/cheatsheet/built-in-functions</a:t>
            </a:r>
            <a:endParaRPr lang="en-US" sz="2800" dirty="0"/>
          </a:p>
          <a:p>
            <a:pPr algn="l"/>
            <a:endParaRPr lang="en-US" sz="4000" dirty="0"/>
          </a:p>
        </p:txBody>
      </p:sp>
    </p:spTree>
    <p:extLst>
      <p:ext uri="{BB962C8B-B14F-4D97-AF65-F5344CB8AC3E}">
        <p14:creationId xmlns:p14="http://schemas.microsoft.com/office/powerpoint/2010/main" val="58439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0A28-CD8D-4C89-8FC0-C19BEEEAFE61}"/>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B324E915-E116-4887-BF5F-37785814BDCC}"/>
              </a:ext>
            </a:extLst>
          </p:cNvPr>
          <p:cNvSpPr>
            <a:spLocks noGrp="1"/>
          </p:cNvSpPr>
          <p:nvPr>
            <p:ph idx="1"/>
          </p:nvPr>
        </p:nvSpPr>
        <p:spPr>
          <a:xfrm>
            <a:off x="609600" y="1179575"/>
            <a:ext cx="10972800" cy="4892040"/>
          </a:xfrm>
        </p:spPr>
        <p:txBody>
          <a:bodyPr>
            <a:normAutofit fontScale="92500" lnSpcReduction="20000"/>
          </a:bodyPr>
          <a:lstStyle/>
          <a:p>
            <a:pPr marL="457200" lvl="1" indent="0">
              <a:buNone/>
            </a:pPr>
            <a:r>
              <a:rPr lang="en-US" sz="3500" b="1" dirty="0"/>
              <a:t>Tuples</a:t>
            </a:r>
            <a:r>
              <a:rPr lang="en-US" b="1" dirty="0"/>
              <a:t> </a:t>
            </a:r>
            <a:r>
              <a:rPr lang="en-US" dirty="0"/>
              <a:t>– Sequence Type, parentheses </a:t>
            </a:r>
          </a:p>
          <a:p>
            <a:pPr marL="457200" lvl="1" indent="0">
              <a:buNone/>
            </a:pPr>
            <a:r>
              <a:rPr lang="en-US" dirty="0"/>
              <a:t> </a:t>
            </a:r>
            <a:r>
              <a:rPr lang="en-US" dirty="0">
                <a:solidFill>
                  <a:srgbClr val="0070C0"/>
                </a:solidFill>
              </a:rPr>
              <a:t>	</a:t>
            </a:r>
          </a:p>
          <a:p>
            <a:pPr marL="457200" lvl="1" indent="0">
              <a:buNone/>
            </a:pPr>
            <a:r>
              <a:rPr lang="en-US" dirty="0" err="1">
                <a:solidFill>
                  <a:srgbClr val="0070C0"/>
                </a:solidFill>
              </a:rPr>
              <a:t>MyTuple</a:t>
            </a:r>
            <a:r>
              <a:rPr lang="en-US" dirty="0">
                <a:solidFill>
                  <a:srgbClr val="0070C0"/>
                </a:solidFill>
              </a:rPr>
              <a:t> = (parentheses, exponents, multiplication/division, addition/subtraction)</a:t>
            </a:r>
            <a:r>
              <a:rPr lang="en-US" dirty="0"/>
              <a:t>     </a:t>
            </a:r>
          </a:p>
          <a:p>
            <a:pPr marL="457200" lvl="1" indent="0">
              <a:buNone/>
            </a:pPr>
            <a:endParaRPr lang="en-US" dirty="0"/>
          </a:p>
          <a:p>
            <a:pPr marL="457200" lvl="1" indent="0">
              <a:buNone/>
            </a:pPr>
            <a:r>
              <a:rPr lang="en-US" sz="3500" b="1" dirty="0"/>
              <a:t>Lists </a:t>
            </a:r>
            <a:r>
              <a:rPr lang="en-US" dirty="0"/>
              <a:t>– Sequence Type, square brackets	</a:t>
            </a:r>
          </a:p>
          <a:p>
            <a:pPr marL="457200" lvl="1" indent="0">
              <a:buNone/>
            </a:pPr>
            <a:r>
              <a:rPr lang="en-US" dirty="0"/>
              <a:t>	</a:t>
            </a:r>
            <a:endParaRPr lang="en-US" dirty="0">
              <a:solidFill>
                <a:srgbClr val="0070C0"/>
              </a:solidFill>
            </a:endParaRPr>
          </a:p>
          <a:p>
            <a:pPr marL="457200" lvl="1" indent="0">
              <a:buNone/>
            </a:pPr>
            <a:r>
              <a:rPr lang="en-US" dirty="0">
                <a:solidFill>
                  <a:srgbClr val="0070C0"/>
                </a:solidFill>
              </a:rPr>
              <a:t>names = [“Annie”, “Betty”, “Cindy”]</a:t>
            </a:r>
            <a:endParaRPr lang="en-US" dirty="0"/>
          </a:p>
          <a:p>
            <a:pPr marL="457200" lvl="1" indent="0">
              <a:buNone/>
            </a:pPr>
            <a:r>
              <a:rPr lang="en-US" dirty="0">
                <a:solidFill>
                  <a:srgbClr val="0070C0"/>
                </a:solidFill>
              </a:rPr>
              <a:t>cities = [“Albany”, “Baltimore”, “Cincinnati”]</a:t>
            </a:r>
          </a:p>
          <a:p>
            <a:pPr marL="457200" lvl="1" indent="0">
              <a:buNone/>
            </a:pPr>
            <a:r>
              <a:rPr lang="en-US" dirty="0">
                <a:solidFill>
                  <a:srgbClr val="0070C0"/>
                </a:solidFill>
              </a:rPr>
              <a:t>items = [“apples”, “bananas”, “cantaloupe”]</a:t>
            </a:r>
          </a:p>
          <a:p>
            <a:pPr marL="457200" lvl="1" indent="0">
              <a:buNone/>
            </a:pPr>
            <a:r>
              <a:rPr lang="en-US" dirty="0">
                <a:solidFill>
                  <a:srgbClr val="0070C0"/>
                </a:solidFill>
              </a:rPr>
              <a:t>	      		</a:t>
            </a:r>
            <a:endParaRPr lang="en-US" dirty="0"/>
          </a:p>
          <a:p>
            <a:pPr marL="457200" lvl="1" indent="0">
              <a:buNone/>
            </a:pPr>
            <a:r>
              <a:rPr lang="en-US" sz="3500" b="1" dirty="0"/>
              <a:t>Dictionaries</a:t>
            </a:r>
            <a:r>
              <a:rPr lang="en-US" sz="2800" b="1" dirty="0"/>
              <a:t> </a:t>
            </a:r>
            <a:r>
              <a:rPr lang="en-US" dirty="0"/>
              <a:t>– Mapping Type, squiggly brackets</a:t>
            </a:r>
          </a:p>
          <a:p>
            <a:pPr marL="457200" lvl="1" indent="0">
              <a:buNone/>
            </a:pPr>
            <a:endParaRPr lang="en-US" dirty="0"/>
          </a:p>
          <a:p>
            <a:pPr marL="457200" lvl="1" indent="0">
              <a:buNone/>
            </a:pPr>
            <a:r>
              <a:rPr lang="en-US" dirty="0" err="1">
                <a:solidFill>
                  <a:srgbClr val="0070C0"/>
                </a:solidFill>
              </a:rPr>
              <a:t>MyDictionary</a:t>
            </a:r>
            <a:r>
              <a:rPr lang="en-US" dirty="0">
                <a:solidFill>
                  <a:srgbClr val="0070C0"/>
                </a:solidFill>
              </a:rPr>
              <a:t> = {“names”: “Annie”, “items”: “apples”}</a:t>
            </a:r>
          </a:p>
        </p:txBody>
      </p:sp>
    </p:spTree>
    <p:extLst>
      <p:ext uri="{BB962C8B-B14F-4D97-AF65-F5344CB8AC3E}">
        <p14:creationId xmlns:p14="http://schemas.microsoft.com/office/powerpoint/2010/main" val="323910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4D5F-8B4C-4AE1-8EF8-195AC7E81C03}"/>
              </a:ext>
            </a:extLst>
          </p:cNvPr>
          <p:cNvSpPr>
            <a:spLocks noGrp="1"/>
          </p:cNvSpPr>
          <p:nvPr>
            <p:ph type="title"/>
          </p:nvPr>
        </p:nvSpPr>
        <p:spPr/>
        <p:txBody>
          <a:bodyPr/>
          <a:lstStyle/>
          <a:p>
            <a:r>
              <a:rPr lang="en-US" dirty="0"/>
              <a:t>Conditionals </a:t>
            </a:r>
          </a:p>
        </p:txBody>
      </p:sp>
      <p:sp>
        <p:nvSpPr>
          <p:cNvPr id="3" name="Text Placeholder 2">
            <a:extLst>
              <a:ext uri="{FF2B5EF4-FFF2-40B4-BE49-F238E27FC236}">
                <a16:creationId xmlns:a16="http://schemas.microsoft.com/office/drawing/2014/main" id="{0D8B179B-C354-4AAF-BD62-D8E3DF67B730}"/>
              </a:ext>
            </a:extLst>
          </p:cNvPr>
          <p:cNvSpPr>
            <a:spLocks noGrp="1"/>
          </p:cNvSpPr>
          <p:nvPr>
            <p:ph type="body" idx="1"/>
          </p:nvPr>
        </p:nvSpPr>
        <p:spPr/>
        <p:txBody>
          <a:bodyPr>
            <a:noAutofit/>
          </a:bodyPr>
          <a:lstStyle/>
          <a:p>
            <a:pPr algn="ctr"/>
            <a:r>
              <a:rPr lang="en-US" sz="4400" u="sng" dirty="0"/>
              <a:t>Loops</a:t>
            </a:r>
          </a:p>
        </p:txBody>
      </p:sp>
      <p:sp>
        <p:nvSpPr>
          <p:cNvPr id="4" name="Content Placeholder 3">
            <a:extLst>
              <a:ext uri="{FF2B5EF4-FFF2-40B4-BE49-F238E27FC236}">
                <a16:creationId xmlns:a16="http://schemas.microsoft.com/office/drawing/2014/main" id="{D8806D00-24E8-4D67-9365-31680328D501}"/>
              </a:ext>
            </a:extLst>
          </p:cNvPr>
          <p:cNvSpPr>
            <a:spLocks noGrp="1"/>
          </p:cNvSpPr>
          <p:nvPr>
            <p:ph sz="half" idx="2"/>
          </p:nvPr>
        </p:nvSpPr>
        <p:spPr>
          <a:xfrm>
            <a:off x="609600" y="1810512"/>
            <a:ext cx="5386917" cy="4206240"/>
          </a:xfrm>
        </p:spPr>
        <p:txBody>
          <a:bodyPr>
            <a:normAutofit lnSpcReduction="10000"/>
          </a:bodyPr>
          <a:lstStyle/>
          <a:p>
            <a:pPr marL="0" indent="0">
              <a:buNone/>
            </a:pPr>
            <a:endParaRPr lang="en-US" b="1" u="sng" dirty="0"/>
          </a:p>
          <a:p>
            <a:pPr marL="0" indent="0">
              <a:buNone/>
            </a:pPr>
            <a:endParaRPr lang="en-US" b="1" u="sng" dirty="0"/>
          </a:p>
          <a:p>
            <a:pPr marL="0" indent="0">
              <a:buNone/>
            </a:pPr>
            <a:r>
              <a:rPr lang="en-US" sz="2000" b="0" dirty="0" err="1">
                <a:solidFill>
                  <a:srgbClr val="000000"/>
                </a:solidFill>
                <a:effectLst/>
                <a:latin typeface="Abadi" panose="020B0604020104020204" pitchFamily="34" charset="0"/>
              </a:rPr>
              <a:t>fruit_list</a:t>
            </a:r>
            <a:r>
              <a:rPr lang="en-US" sz="2000" b="0" dirty="0">
                <a:solidFill>
                  <a:srgbClr val="000000"/>
                </a:solidFill>
                <a:effectLst/>
                <a:latin typeface="Abadi" panose="020B0604020104020204" pitchFamily="34" charset="0"/>
              </a:rPr>
              <a:t>=[</a:t>
            </a:r>
            <a:r>
              <a:rPr lang="en-US" sz="2000" b="0" dirty="0">
                <a:solidFill>
                  <a:srgbClr val="A31515"/>
                </a:solidFill>
                <a:effectLst/>
                <a:latin typeface="Abadi" panose="020B0604020104020204" pitchFamily="34" charset="0"/>
              </a:rPr>
              <a:t>'apples'</a:t>
            </a:r>
            <a:r>
              <a:rPr lang="en-US" sz="2000" b="0" dirty="0">
                <a:solidFill>
                  <a:srgbClr val="000000"/>
                </a:solidFill>
                <a:effectLst/>
                <a:latin typeface="Abadi" panose="020B0604020104020204" pitchFamily="34" charset="0"/>
              </a:rPr>
              <a:t>, </a:t>
            </a:r>
            <a:r>
              <a:rPr lang="en-US" sz="2000" b="0" dirty="0">
                <a:solidFill>
                  <a:srgbClr val="A31515"/>
                </a:solidFill>
                <a:effectLst/>
                <a:latin typeface="Abadi" panose="020B0604020104020204" pitchFamily="34" charset="0"/>
              </a:rPr>
              <a:t>'bananas'</a:t>
            </a:r>
            <a:r>
              <a:rPr lang="en-US" sz="2000" b="0" dirty="0">
                <a:solidFill>
                  <a:srgbClr val="000000"/>
                </a:solidFill>
                <a:effectLst/>
                <a:latin typeface="Abadi" panose="020B0604020104020204" pitchFamily="34" charset="0"/>
              </a:rPr>
              <a:t>, </a:t>
            </a:r>
            <a:r>
              <a:rPr lang="en-US" sz="2000" b="0" dirty="0">
                <a:solidFill>
                  <a:srgbClr val="A31515"/>
                </a:solidFill>
                <a:effectLst/>
                <a:latin typeface="Abadi" panose="020B0604020104020204" pitchFamily="34" charset="0"/>
              </a:rPr>
              <a:t>'cantaloupe'</a:t>
            </a:r>
            <a:r>
              <a:rPr lang="en-US" sz="2000" b="0" dirty="0">
                <a:solidFill>
                  <a:srgbClr val="000000"/>
                </a:solidFill>
                <a:effectLst/>
                <a:latin typeface="Abadi" panose="020B0604020104020204" pitchFamily="34" charset="0"/>
              </a:rPr>
              <a:t>] </a:t>
            </a:r>
          </a:p>
          <a:p>
            <a:pPr marL="0" indent="0">
              <a:buNone/>
            </a:pPr>
            <a:br>
              <a:rPr lang="en-US" b="0" dirty="0">
                <a:solidFill>
                  <a:srgbClr val="000000"/>
                </a:solidFill>
                <a:effectLst/>
                <a:latin typeface="Abadi" panose="020B0604020104020204" pitchFamily="34" charset="0"/>
              </a:rPr>
            </a:br>
            <a:r>
              <a:rPr lang="en-US" b="0" dirty="0">
                <a:solidFill>
                  <a:srgbClr val="AF00DB"/>
                </a:solidFill>
                <a:effectLst/>
                <a:latin typeface="Abadi" panose="020B0604020104020204" pitchFamily="34" charset="0"/>
              </a:rPr>
              <a:t>for</a:t>
            </a:r>
            <a:r>
              <a:rPr lang="en-US" b="0" dirty="0">
                <a:solidFill>
                  <a:srgbClr val="000000"/>
                </a:solidFill>
                <a:effectLst/>
                <a:latin typeface="Abadi" panose="020B0604020104020204" pitchFamily="34" charset="0"/>
              </a:rPr>
              <a:t> i </a:t>
            </a:r>
            <a:r>
              <a:rPr lang="en-US" b="0" dirty="0">
                <a:solidFill>
                  <a:srgbClr val="0000FF"/>
                </a:solidFill>
                <a:effectLst/>
                <a:latin typeface="Abadi" panose="020B0604020104020204" pitchFamily="34" charset="0"/>
              </a:rPr>
              <a:t>in</a:t>
            </a:r>
            <a:r>
              <a:rPr lang="en-US" b="0" dirty="0">
                <a:solidFill>
                  <a:srgbClr val="000000"/>
                </a:solidFill>
                <a:effectLst/>
                <a:latin typeface="Abadi" panose="020B0604020104020204" pitchFamily="34" charset="0"/>
              </a:rPr>
              <a:t> </a:t>
            </a:r>
            <a:r>
              <a:rPr lang="en-US" b="0" dirty="0">
                <a:solidFill>
                  <a:srgbClr val="795E26"/>
                </a:solidFill>
                <a:effectLst/>
                <a:latin typeface="Abadi" panose="020B0604020104020204" pitchFamily="34" charset="0"/>
              </a:rPr>
              <a:t>range</a:t>
            </a:r>
            <a:r>
              <a:rPr lang="en-US" b="0" dirty="0">
                <a:solidFill>
                  <a:srgbClr val="000000"/>
                </a:solidFill>
                <a:effectLst/>
                <a:latin typeface="Abadi" panose="020B0604020104020204" pitchFamily="34" charset="0"/>
              </a:rPr>
              <a:t>(</a:t>
            </a:r>
            <a:r>
              <a:rPr lang="en-US" b="0" dirty="0">
                <a:solidFill>
                  <a:srgbClr val="09885A"/>
                </a:solidFill>
                <a:effectLst/>
                <a:latin typeface="Abadi" panose="020B0604020104020204" pitchFamily="34" charset="0"/>
              </a:rPr>
              <a:t>0</a:t>
            </a:r>
            <a:r>
              <a:rPr lang="en-US" b="0" dirty="0">
                <a:solidFill>
                  <a:srgbClr val="000000"/>
                </a:solidFill>
                <a:effectLst/>
                <a:latin typeface="Abadi" panose="020B0604020104020204" pitchFamily="34" charset="0"/>
              </a:rPr>
              <a:t>,</a:t>
            </a:r>
            <a:r>
              <a:rPr lang="en-US" b="0" dirty="0">
                <a:solidFill>
                  <a:srgbClr val="09885A"/>
                </a:solidFill>
                <a:effectLst/>
                <a:latin typeface="Abadi" panose="020B0604020104020204" pitchFamily="34" charset="0"/>
              </a:rPr>
              <a:t>3</a:t>
            </a:r>
            <a:r>
              <a:rPr lang="en-US" b="0" dirty="0">
                <a:solidFill>
                  <a:srgbClr val="000000"/>
                </a:solidFill>
                <a:effectLst/>
                <a:latin typeface="Abadi" panose="020B0604020104020204" pitchFamily="34" charset="0"/>
              </a:rPr>
              <a:t>):</a:t>
            </a:r>
          </a:p>
          <a:p>
            <a:pPr marL="0" indent="0">
              <a:buNone/>
            </a:pPr>
            <a:r>
              <a:rPr lang="en-US" b="0" dirty="0">
                <a:solidFill>
                  <a:srgbClr val="000000"/>
                </a:solidFill>
                <a:effectLst/>
                <a:latin typeface="Abadi" panose="020B0604020104020204" pitchFamily="34" charset="0"/>
              </a:rPr>
              <a:t>    </a:t>
            </a:r>
            <a:r>
              <a:rPr lang="en-US" b="0" dirty="0">
                <a:solidFill>
                  <a:srgbClr val="795E26"/>
                </a:solidFill>
                <a:effectLst/>
                <a:latin typeface="Abadi" panose="020B0604020104020204" pitchFamily="34" charset="0"/>
              </a:rPr>
              <a:t>print</a:t>
            </a:r>
            <a:r>
              <a:rPr lang="en-US" b="0" dirty="0">
                <a:solidFill>
                  <a:srgbClr val="000000"/>
                </a:solidFill>
                <a:effectLst/>
                <a:latin typeface="Abadi" panose="020B0604020104020204" pitchFamily="34" charset="0"/>
              </a:rPr>
              <a:t>(</a:t>
            </a:r>
            <a:r>
              <a:rPr lang="en-US" b="0" dirty="0" err="1">
                <a:solidFill>
                  <a:srgbClr val="000000"/>
                </a:solidFill>
                <a:effectLst/>
                <a:latin typeface="Abadi" panose="020B0604020104020204" pitchFamily="34" charset="0"/>
              </a:rPr>
              <a:t>fruit_list</a:t>
            </a:r>
            <a:r>
              <a:rPr lang="en-US" b="0" dirty="0">
                <a:solidFill>
                  <a:srgbClr val="000000"/>
                </a:solidFill>
                <a:effectLst/>
                <a:latin typeface="Abadi" panose="020B0604020104020204" pitchFamily="34" charset="0"/>
              </a:rPr>
              <a:t>[i])</a:t>
            </a:r>
          </a:p>
          <a:p>
            <a:pPr marL="0" indent="0">
              <a:buNone/>
            </a:pPr>
            <a:endParaRPr lang="en-US" sz="2400" dirty="0"/>
          </a:p>
          <a:p>
            <a:pPr marL="0" indent="0">
              <a:buNone/>
            </a:pPr>
            <a:r>
              <a:rPr lang="en-US" sz="2400" b="0" dirty="0">
                <a:solidFill>
                  <a:schemeClr val="tx1"/>
                </a:solidFill>
                <a:effectLst/>
                <a:latin typeface="Abadi" panose="020B0604020104020204" pitchFamily="34" charset="0"/>
              </a:rPr>
              <a:t>apples </a:t>
            </a:r>
            <a:endParaRPr lang="en-US" dirty="0">
              <a:solidFill>
                <a:schemeClr val="tx1"/>
              </a:solidFill>
              <a:latin typeface="Abadi" panose="020B0604020104020204" pitchFamily="34" charset="0"/>
            </a:endParaRPr>
          </a:p>
          <a:p>
            <a:pPr marL="0" indent="0">
              <a:buNone/>
            </a:pPr>
            <a:r>
              <a:rPr lang="en-US" dirty="0">
                <a:solidFill>
                  <a:schemeClr val="tx1"/>
                </a:solidFill>
                <a:latin typeface="Abadi" panose="020B0604020104020204" pitchFamily="34" charset="0"/>
              </a:rPr>
              <a:t>b</a:t>
            </a:r>
            <a:r>
              <a:rPr lang="en-US" sz="2400" b="0" dirty="0">
                <a:solidFill>
                  <a:schemeClr val="tx1"/>
                </a:solidFill>
                <a:effectLst/>
                <a:latin typeface="Abadi" panose="020B0604020104020204" pitchFamily="34" charset="0"/>
              </a:rPr>
              <a:t>ananas</a:t>
            </a:r>
          </a:p>
          <a:p>
            <a:pPr marL="0" indent="0">
              <a:buNone/>
            </a:pPr>
            <a:r>
              <a:rPr lang="en-US" sz="2400" b="0" dirty="0">
                <a:solidFill>
                  <a:schemeClr val="tx1"/>
                </a:solidFill>
                <a:effectLst/>
                <a:latin typeface="Abadi" panose="020B0604020104020204" pitchFamily="34" charset="0"/>
              </a:rPr>
              <a:t>cantaloupe</a:t>
            </a:r>
            <a:endParaRPr lang="en-US" dirty="0">
              <a:solidFill>
                <a:schemeClr val="tx1"/>
              </a:solidFill>
            </a:endParaRPr>
          </a:p>
          <a:p>
            <a:pPr marL="0" indent="0">
              <a:buNone/>
            </a:pPr>
            <a:endParaRPr lang="en-US" dirty="0"/>
          </a:p>
        </p:txBody>
      </p:sp>
      <p:sp>
        <p:nvSpPr>
          <p:cNvPr id="5" name="Text Placeholder 4">
            <a:extLst>
              <a:ext uri="{FF2B5EF4-FFF2-40B4-BE49-F238E27FC236}">
                <a16:creationId xmlns:a16="http://schemas.microsoft.com/office/drawing/2014/main" id="{FEF81449-93E0-4092-8BDE-87D351C91A35}"/>
              </a:ext>
            </a:extLst>
          </p:cNvPr>
          <p:cNvSpPr>
            <a:spLocks noGrp="1"/>
          </p:cNvSpPr>
          <p:nvPr>
            <p:ph type="body" sz="quarter" idx="3"/>
          </p:nvPr>
        </p:nvSpPr>
        <p:spPr/>
        <p:txBody>
          <a:bodyPr>
            <a:noAutofit/>
          </a:bodyPr>
          <a:lstStyle/>
          <a:p>
            <a:pPr algn="ctr"/>
            <a:r>
              <a:rPr lang="en-US" sz="4800" u="sng" dirty="0"/>
              <a:t>If Statements</a:t>
            </a:r>
          </a:p>
        </p:txBody>
      </p:sp>
      <p:sp>
        <p:nvSpPr>
          <p:cNvPr id="6" name="Content Placeholder 5">
            <a:extLst>
              <a:ext uri="{FF2B5EF4-FFF2-40B4-BE49-F238E27FC236}">
                <a16:creationId xmlns:a16="http://schemas.microsoft.com/office/drawing/2014/main" id="{15B3ACD8-590E-4828-823C-C83FA112E3B6}"/>
              </a:ext>
            </a:extLst>
          </p:cNvPr>
          <p:cNvSpPr>
            <a:spLocks noGrp="1"/>
          </p:cNvSpPr>
          <p:nvPr>
            <p:ph sz="quarter" idx="4"/>
          </p:nvPr>
        </p:nvSpPr>
        <p:spPr/>
        <p:txBody>
          <a:bodyPr>
            <a:normAutofit lnSpcReduction="10000"/>
          </a:bodyPr>
          <a:lstStyle/>
          <a:p>
            <a:pPr marL="0" indent="0">
              <a:buNone/>
            </a:pPr>
            <a:endParaRPr lang="en-US" b="1" u="sng" dirty="0"/>
          </a:p>
          <a:p>
            <a:pPr marL="0" indent="0">
              <a:buNone/>
            </a:pPr>
            <a:endParaRPr lang="en-US" dirty="0"/>
          </a:p>
          <a:p>
            <a:pPr marL="57150" indent="0">
              <a:buNone/>
            </a:pPr>
            <a:r>
              <a:rPr lang="en-US" dirty="0">
                <a:latin typeface="Abadi" panose="020B0604020104020204" pitchFamily="34" charset="0"/>
              </a:rPr>
              <a:t>x = 4; y =6</a:t>
            </a:r>
          </a:p>
          <a:p>
            <a:pPr marL="57150" indent="0">
              <a:buNone/>
            </a:pPr>
            <a:endParaRPr lang="en-US" dirty="0">
              <a:latin typeface="Abadi" panose="020B0604020104020204" pitchFamily="34" charset="0"/>
            </a:endParaRPr>
          </a:p>
          <a:p>
            <a:pPr marL="57150" indent="0">
              <a:buNone/>
            </a:pPr>
            <a:r>
              <a:rPr lang="en-US" dirty="0">
                <a:latin typeface="Abadi" panose="020B0604020104020204" pitchFamily="34" charset="0"/>
              </a:rPr>
              <a:t>if x &lt; y:</a:t>
            </a:r>
          </a:p>
          <a:p>
            <a:pPr marL="57150" indent="0">
              <a:buNone/>
            </a:pPr>
            <a:r>
              <a:rPr lang="en-US" dirty="0">
                <a:latin typeface="Abadi" panose="020B0604020104020204" pitchFamily="34" charset="0"/>
              </a:rPr>
              <a:t>    print(x, ‘is less than’, y)</a:t>
            </a:r>
          </a:p>
          <a:p>
            <a:pPr marL="57150" indent="0">
              <a:buNone/>
            </a:pPr>
            <a:r>
              <a:rPr lang="en-US" dirty="0">
                <a:latin typeface="Abadi" panose="020B0604020104020204" pitchFamily="34" charset="0"/>
              </a:rPr>
              <a:t>else:</a:t>
            </a:r>
          </a:p>
          <a:p>
            <a:pPr marL="57150" indent="0">
              <a:buNone/>
            </a:pPr>
            <a:r>
              <a:rPr lang="en-US" dirty="0">
                <a:latin typeface="Abadi" panose="020B0604020104020204" pitchFamily="34" charset="0"/>
              </a:rPr>
              <a:t>    print(x, ‘is not less than’, y)</a:t>
            </a:r>
          </a:p>
          <a:p>
            <a:pPr marL="457200" lvl="1" indent="0">
              <a:buNone/>
            </a:pPr>
            <a:endParaRPr lang="en-US" dirty="0"/>
          </a:p>
          <a:p>
            <a:pPr marL="457200" lvl="1" indent="0">
              <a:buNone/>
            </a:pPr>
            <a:r>
              <a:rPr lang="en-US" sz="2400" b="1" dirty="0"/>
              <a:t>4 is less than 6</a:t>
            </a:r>
          </a:p>
        </p:txBody>
      </p:sp>
    </p:spTree>
    <p:extLst>
      <p:ext uri="{BB962C8B-B14F-4D97-AF65-F5344CB8AC3E}">
        <p14:creationId xmlns:p14="http://schemas.microsoft.com/office/powerpoint/2010/main" val="83815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A8FB-03CF-4027-92F5-CDEBFD6165F5}"/>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474261AE-CCD0-4D7D-A53C-05A3AAA3C035}"/>
              </a:ext>
            </a:extLst>
          </p:cNvPr>
          <p:cNvSpPr>
            <a:spLocks noGrp="1"/>
          </p:cNvSpPr>
          <p:nvPr>
            <p:ph idx="1"/>
          </p:nvPr>
        </p:nvSpPr>
        <p:spPr>
          <a:xfrm>
            <a:off x="609600" y="1143000"/>
            <a:ext cx="10972800" cy="4892040"/>
          </a:xfrm>
        </p:spPr>
        <p:txBody>
          <a:bodyPr/>
          <a:lstStyle/>
          <a:p>
            <a:pPr marL="0" indent="0">
              <a:buNone/>
            </a:pPr>
            <a:r>
              <a:rPr lang="en-US" sz="4000" b="1" dirty="0">
                <a:solidFill>
                  <a:schemeClr val="accent3">
                    <a:lumMod val="60000"/>
                    <a:lumOff val="40000"/>
                  </a:schemeClr>
                </a:solidFill>
                <a:latin typeface="Calibri" panose="020F0502020204030204" pitchFamily="34" charset="0"/>
                <a:cs typeface="Calibri" panose="020F0502020204030204" pitchFamily="34" charset="0"/>
              </a:rPr>
              <a:t>Pandas</a:t>
            </a:r>
            <a:r>
              <a:rPr lang="en-US" sz="4000" b="1" dirty="0"/>
              <a:t> </a:t>
            </a:r>
            <a:r>
              <a:rPr lang="en-US" sz="3200" b="1" dirty="0"/>
              <a:t>Library</a:t>
            </a:r>
          </a:p>
          <a:p>
            <a:pPr marL="0" indent="0">
              <a:buNone/>
            </a:pPr>
            <a:endParaRPr lang="en-US" sz="1000" dirty="0"/>
          </a:p>
          <a:p>
            <a:pPr marL="0" indent="0">
              <a:buNone/>
            </a:pPr>
            <a:r>
              <a:rPr lang="en-US" sz="3200" dirty="0">
                <a:solidFill>
                  <a:srgbClr val="0070C0"/>
                </a:solidFill>
              </a:rPr>
              <a:t>  import</a:t>
            </a:r>
            <a:r>
              <a:rPr lang="en-US" sz="3200" dirty="0"/>
              <a:t> pandas </a:t>
            </a:r>
            <a:r>
              <a:rPr lang="en-US" sz="3200" dirty="0">
                <a:solidFill>
                  <a:srgbClr val="0070C0"/>
                </a:solidFill>
              </a:rPr>
              <a:t>as</a:t>
            </a:r>
            <a:r>
              <a:rPr lang="en-US" sz="3200" dirty="0"/>
              <a:t> pd</a:t>
            </a:r>
          </a:p>
          <a:p>
            <a:pPr marL="0" indent="0">
              <a:buNone/>
            </a:pPr>
            <a:r>
              <a:rPr lang="en-US" sz="2400" dirty="0">
                <a:solidFill>
                  <a:srgbClr val="FF0000"/>
                </a:solidFill>
              </a:rPr>
              <a:t>   function | library | </a:t>
            </a:r>
            <a:r>
              <a:rPr lang="en-US" sz="2000" dirty="0">
                <a:solidFill>
                  <a:srgbClr val="FF0000"/>
                </a:solidFill>
              </a:rPr>
              <a:t>assign</a:t>
            </a:r>
            <a:r>
              <a:rPr lang="en-US" sz="2400" dirty="0">
                <a:solidFill>
                  <a:srgbClr val="FF0000"/>
                </a:solidFill>
              </a:rPr>
              <a:t> | short for pandas</a:t>
            </a:r>
          </a:p>
          <a:p>
            <a:pPr marL="0" indent="0">
              <a:buNone/>
            </a:pPr>
            <a:endParaRPr lang="en-US" sz="1000" dirty="0">
              <a:solidFill>
                <a:srgbClr val="FF0000"/>
              </a:solidFill>
            </a:endParaRPr>
          </a:p>
          <a:p>
            <a:pPr marL="0" indent="0">
              <a:buNone/>
            </a:pPr>
            <a:r>
              <a:rPr lang="en-US" sz="2000" i="1" dirty="0">
                <a:solidFill>
                  <a:srgbClr val="FF0000"/>
                </a:solidFill>
              </a:rPr>
              <a:t>Enables code</a:t>
            </a:r>
            <a:r>
              <a:rPr lang="en-US" sz="2000" b="1" i="1" dirty="0">
                <a:solidFill>
                  <a:srgbClr val="FF0000"/>
                </a:solidFill>
              </a:rPr>
              <a:t>: </a:t>
            </a:r>
          </a:p>
          <a:p>
            <a:pPr marL="0" indent="0">
              <a:buNone/>
            </a:pPr>
            <a:r>
              <a:rPr lang="en-US" sz="3200" dirty="0"/>
              <a:t>  </a:t>
            </a:r>
            <a:r>
              <a:rPr lang="en-US" sz="3200" dirty="0" err="1">
                <a:solidFill>
                  <a:srgbClr val="0070C0"/>
                </a:solidFill>
              </a:rPr>
              <a:t>df_</a:t>
            </a:r>
            <a:r>
              <a:rPr lang="en-US" dirty="0" err="1">
                <a:solidFill>
                  <a:srgbClr val="0070C0"/>
                </a:solidFill>
              </a:rPr>
              <a:t>alphasong</a:t>
            </a:r>
            <a:r>
              <a:rPr lang="en-US" dirty="0">
                <a:solidFill>
                  <a:srgbClr val="0070C0"/>
                </a:solidFill>
              </a:rPr>
              <a:t> = </a:t>
            </a:r>
            <a:r>
              <a:rPr lang="en-US" dirty="0" err="1">
                <a:solidFill>
                  <a:srgbClr val="0070C0"/>
                </a:solidFill>
              </a:rPr>
              <a:t>pd.read_csv</a:t>
            </a:r>
            <a:r>
              <a:rPr lang="en-US" dirty="0">
                <a:solidFill>
                  <a:srgbClr val="0070C0"/>
                </a:solidFill>
              </a:rPr>
              <a:t>(“/alphasong.csv”)</a:t>
            </a:r>
          </a:p>
        </p:txBody>
      </p:sp>
      <p:graphicFrame>
        <p:nvGraphicFramePr>
          <p:cNvPr id="4" name="Table 4">
            <a:extLst>
              <a:ext uri="{FF2B5EF4-FFF2-40B4-BE49-F238E27FC236}">
                <a16:creationId xmlns:a16="http://schemas.microsoft.com/office/drawing/2014/main" id="{F5FF9AC4-DB17-4985-AAF2-F14C82117FEB}"/>
              </a:ext>
            </a:extLst>
          </p:cNvPr>
          <p:cNvGraphicFramePr>
            <a:graphicFrameLocks noGrp="1"/>
          </p:cNvGraphicFramePr>
          <p:nvPr>
            <p:extLst>
              <p:ext uri="{D42A27DB-BD31-4B8C-83A1-F6EECF244321}">
                <p14:modId xmlns:p14="http://schemas.microsoft.com/office/powerpoint/2010/main" val="1078936201"/>
              </p:ext>
            </p:extLst>
          </p:nvPr>
        </p:nvGraphicFramePr>
        <p:xfrm>
          <a:off x="3810000" y="4282440"/>
          <a:ext cx="7543800" cy="1752600"/>
        </p:xfrm>
        <a:graphic>
          <a:graphicData uri="http://schemas.openxmlformats.org/drawingml/2006/table">
            <a:tbl>
              <a:tblPr firstRow="1" bandRow="1">
                <a:tableStyleId>{775DCB02-9BB8-47FD-8907-85C794F793BA}</a:tableStyleId>
              </a:tblPr>
              <a:tblGrid>
                <a:gridCol w="2514600">
                  <a:extLst>
                    <a:ext uri="{9D8B030D-6E8A-4147-A177-3AD203B41FA5}">
                      <a16:colId xmlns:a16="http://schemas.microsoft.com/office/drawing/2014/main" val="2792217305"/>
                    </a:ext>
                  </a:extLst>
                </a:gridCol>
                <a:gridCol w="2514600">
                  <a:extLst>
                    <a:ext uri="{9D8B030D-6E8A-4147-A177-3AD203B41FA5}">
                      <a16:colId xmlns:a16="http://schemas.microsoft.com/office/drawing/2014/main" val="1187780116"/>
                    </a:ext>
                  </a:extLst>
                </a:gridCol>
                <a:gridCol w="2514600">
                  <a:extLst>
                    <a:ext uri="{9D8B030D-6E8A-4147-A177-3AD203B41FA5}">
                      <a16:colId xmlns:a16="http://schemas.microsoft.com/office/drawing/2014/main" val="2908302880"/>
                    </a:ext>
                  </a:extLst>
                </a:gridCol>
              </a:tblGrid>
              <a:tr h="438150">
                <a:tc>
                  <a:txBody>
                    <a:bodyPr/>
                    <a:lstStyle/>
                    <a:p>
                      <a:pPr algn="ctr"/>
                      <a:r>
                        <a:rPr lang="en-US" dirty="0"/>
                        <a:t>NAMES</a:t>
                      </a:r>
                    </a:p>
                  </a:txBody>
                  <a:tcPr/>
                </a:tc>
                <a:tc>
                  <a:txBody>
                    <a:bodyPr/>
                    <a:lstStyle/>
                    <a:p>
                      <a:pPr algn="ctr"/>
                      <a:r>
                        <a:rPr lang="en-US" dirty="0"/>
                        <a:t>CITIES</a:t>
                      </a:r>
                    </a:p>
                  </a:txBody>
                  <a:tcPr/>
                </a:tc>
                <a:tc>
                  <a:txBody>
                    <a:bodyPr/>
                    <a:lstStyle/>
                    <a:p>
                      <a:pPr algn="ctr"/>
                      <a:r>
                        <a:rPr lang="en-US" dirty="0"/>
                        <a:t>ITEMS</a:t>
                      </a:r>
                    </a:p>
                  </a:txBody>
                  <a:tcPr/>
                </a:tc>
                <a:extLst>
                  <a:ext uri="{0D108BD9-81ED-4DB2-BD59-A6C34878D82A}">
                    <a16:rowId xmlns:a16="http://schemas.microsoft.com/office/drawing/2014/main" val="378983349"/>
                  </a:ext>
                </a:extLst>
              </a:tr>
              <a:tr h="438150">
                <a:tc>
                  <a:txBody>
                    <a:bodyPr/>
                    <a:lstStyle/>
                    <a:p>
                      <a:r>
                        <a:rPr lang="en-US" dirty="0"/>
                        <a:t>Annie</a:t>
                      </a:r>
                    </a:p>
                  </a:txBody>
                  <a:tcPr>
                    <a:solidFill>
                      <a:schemeClr val="accent4">
                        <a:lumMod val="20000"/>
                        <a:lumOff val="80000"/>
                        <a:alpha val="40000"/>
                      </a:schemeClr>
                    </a:solidFill>
                  </a:tcPr>
                </a:tc>
                <a:tc>
                  <a:txBody>
                    <a:bodyPr/>
                    <a:lstStyle/>
                    <a:p>
                      <a:r>
                        <a:rPr lang="en-US" dirty="0"/>
                        <a:t>Albany</a:t>
                      </a:r>
                    </a:p>
                  </a:txBody>
                  <a:tcPr>
                    <a:solidFill>
                      <a:schemeClr val="accent4">
                        <a:lumMod val="20000"/>
                        <a:lumOff val="80000"/>
                        <a:alpha val="40000"/>
                      </a:schemeClr>
                    </a:solidFill>
                  </a:tcPr>
                </a:tc>
                <a:tc>
                  <a:txBody>
                    <a:bodyPr/>
                    <a:lstStyle/>
                    <a:p>
                      <a:r>
                        <a:rPr lang="en-US" dirty="0"/>
                        <a:t>Apples</a:t>
                      </a:r>
                    </a:p>
                  </a:txBody>
                  <a:tcPr>
                    <a:solidFill>
                      <a:schemeClr val="accent4">
                        <a:lumMod val="20000"/>
                        <a:lumOff val="80000"/>
                        <a:alpha val="40000"/>
                      </a:schemeClr>
                    </a:solidFill>
                  </a:tcPr>
                </a:tc>
                <a:extLst>
                  <a:ext uri="{0D108BD9-81ED-4DB2-BD59-A6C34878D82A}">
                    <a16:rowId xmlns:a16="http://schemas.microsoft.com/office/drawing/2014/main" val="1057509100"/>
                  </a:ext>
                </a:extLst>
              </a:tr>
              <a:tr h="438150">
                <a:tc>
                  <a:txBody>
                    <a:bodyPr/>
                    <a:lstStyle/>
                    <a:p>
                      <a:r>
                        <a:rPr lang="en-US" dirty="0"/>
                        <a:t>Betty</a:t>
                      </a:r>
                    </a:p>
                  </a:txBody>
                  <a:tcPr>
                    <a:solidFill>
                      <a:schemeClr val="accent4">
                        <a:lumMod val="20000"/>
                        <a:lumOff val="80000"/>
                      </a:schemeClr>
                    </a:solidFill>
                  </a:tcPr>
                </a:tc>
                <a:tc>
                  <a:txBody>
                    <a:bodyPr/>
                    <a:lstStyle/>
                    <a:p>
                      <a:r>
                        <a:rPr lang="en-US" dirty="0"/>
                        <a:t>Baltimore</a:t>
                      </a:r>
                    </a:p>
                  </a:txBody>
                  <a:tcPr>
                    <a:solidFill>
                      <a:schemeClr val="accent4">
                        <a:lumMod val="20000"/>
                        <a:lumOff val="80000"/>
                      </a:schemeClr>
                    </a:solidFill>
                  </a:tcPr>
                </a:tc>
                <a:tc>
                  <a:txBody>
                    <a:bodyPr/>
                    <a:lstStyle/>
                    <a:p>
                      <a:r>
                        <a:rPr lang="en-US" dirty="0"/>
                        <a:t>Bananas</a:t>
                      </a:r>
                    </a:p>
                  </a:txBody>
                  <a:tcPr>
                    <a:solidFill>
                      <a:schemeClr val="accent4">
                        <a:lumMod val="20000"/>
                        <a:lumOff val="80000"/>
                      </a:schemeClr>
                    </a:solidFill>
                  </a:tcPr>
                </a:tc>
                <a:extLst>
                  <a:ext uri="{0D108BD9-81ED-4DB2-BD59-A6C34878D82A}">
                    <a16:rowId xmlns:a16="http://schemas.microsoft.com/office/drawing/2014/main" val="1174194923"/>
                  </a:ext>
                </a:extLst>
              </a:tr>
              <a:tr h="438150">
                <a:tc>
                  <a:txBody>
                    <a:bodyPr/>
                    <a:lstStyle/>
                    <a:p>
                      <a:r>
                        <a:rPr lang="en-US" dirty="0"/>
                        <a:t>Cindy</a:t>
                      </a:r>
                    </a:p>
                  </a:txBody>
                  <a:tcPr>
                    <a:solidFill>
                      <a:schemeClr val="accent4">
                        <a:lumMod val="20000"/>
                        <a:lumOff val="80000"/>
                        <a:alpha val="40000"/>
                      </a:schemeClr>
                    </a:solidFill>
                  </a:tcPr>
                </a:tc>
                <a:tc>
                  <a:txBody>
                    <a:bodyPr/>
                    <a:lstStyle/>
                    <a:p>
                      <a:r>
                        <a:rPr lang="en-US" dirty="0"/>
                        <a:t>Cincinnati</a:t>
                      </a:r>
                    </a:p>
                  </a:txBody>
                  <a:tcPr>
                    <a:solidFill>
                      <a:schemeClr val="accent4">
                        <a:lumMod val="20000"/>
                        <a:lumOff val="80000"/>
                        <a:alpha val="40000"/>
                      </a:schemeClr>
                    </a:solidFill>
                  </a:tcPr>
                </a:tc>
                <a:tc>
                  <a:txBody>
                    <a:bodyPr/>
                    <a:lstStyle/>
                    <a:p>
                      <a:r>
                        <a:rPr lang="en-US" dirty="0"/>
                        <a:t>cantaloupe</a:t>
                      </a:r>
                    </a:p>
                  </a:txBody>
                  <a:tcPr>
                    <a:solidFill>
                      <a:schemeClr val="accent4">
                        <a:lumMod val="20000"/>
                        <a:lumOff val="80000"/>
                        <a:alpha val="40000"/>
                      </a:schemeClr>
                    </a:solidFill>
                  </a:tcPr>
                </a:tc>
                <a:extLst>
                  <a:ext uri="{0D108BD9-81ED-4DB2-BD59-A6C34878D82A}">
                    <a16:rowId xmlns:a16="http://schemas.microsoft.com/office/drawing/2014/main" val="2841548009"/>
                  </a:ext>
                </a:extLst>
              </a:tr>
            </a:tbl>
          </a:graphicData>
        </a:graphic>
      </p:graphicFrame>
      <p:sp>
        <p:nvSpPr>
          <p:cNvPr id="5" name="TextBox 4">
            <a:extLst>
              <a:ext uri="{FF2B5EF4-FFF2-40B4-BE49-F238E27FC236}">
                <a16:creationId xmlns:a16="http://schemas.microsoft.com/office/drawing/2014/main" id="{0E34FBF7-4DDF-48CC-AE27-6CA77F9DE81E}"/>
              </a:ext>
            </a:extLst>
          </p:cNvPr>
          <p:cNvSpPr txBox="1"/>
          <p:nvPr/>
        </p:nvSpPr>
        <p:spPr>
          <a:xfrm>
            <a:off x="609600" y="4546600"/>
            <a:ext cx="3200400" cy="1015663"/>
          </a:xfrm>
          <a:prstGeom prst="rect">
            <a:avLst/>
          </a:prstGeom>
          <a:noFill/>
        </p:spPr>
        <p:txBody>
          <a:bodyPr wrap="square" rtlCol="0">
            <a:spAutoFit/>
          </a:bodyPr>
          <a:lstStyle/>
          <a:p>
            <a:r>
              <a:rPr lang="en-US" sz="2400" i="1" dirty="0">
                <a:solidFill>
                  <a:srgbClr val="FF0000"/>
                </a:solidFill>
              </a:rPr>
              <a:t>Example data frame</a:t>
            </a:r>
          </a:p>
          <a:p>
            <a:r>
              <a:rPr lang="en-US" sz="3600" dirty="0"/>
              <a:t>alphasong.csv =</a:t>
            </a:r>
          </a:p>
        </p:txBody>
      </p:sp>
    </p:spTree>
    <p:extLst>
      <p:ext uri="{BB962C8B-B14F-4D97-AF65-F5344CB8AC3E}">
        <p14:creationId xmlns:p14="http://schemas.microsoft.com/office/powerpoint/2010/main" val="376379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EC63-E96D-4BF6-8D10-C70D4238D124}"/>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B4849385-3E55-4C86-985F-35C8E2365B2F}"/>
              </a:ext>
            </a:extLst>
          </p:cNvPr>
          <p:cNvSpPr>
            <a:spLocks noGrp="1"/>
          </p:cNvSpPr>
          <p:nvPr>
            <p:ph idx="1"/>
          </p:nvPr>
        </p:nvSpPr>
        <p:spPr/>
        <p:txBody>
          <a:bodyPr>
            <a:normAutofit fontScale="85000" lnSpcReduction="10000"/>
          </a:bodyPr>
          <a:lstStyle/>
          <a:p>
            <a:pPr marL="0" indent="0">
              <a:buNone/>
            </a:pPr>
            <a:r>
              <a:rPr lang="en-US" sz="3500" dirty="0"/>
              <a:t>Python Libraries can be found at </a:t>
            </a:r>
            <a:r>
              <a:rPr lang="en-US" sz="3500" dirty="0">
                <a:solidFill>
                  <a:srgbClr val="00B0F0"/>
                </a:solidFill>
              </a:rPr>
              <a:t>PyPI.org</a:t>
            </a:r>
            <a:r>
              <a:rPr lang="en-US" sz="3500" dirty="0"/>
              <a:t>.  </a:t>
            </a:r>
          </a:p>
          <a:p>
            <a:pPr marL="0" indent="0">
              <a:buNone/>
            </a:pPr>
            <a:endParaRPr lang="en-US" sz="2600" dirty="0"/>
          </a:p>
          <a:p>
            <a:pPr marL="0" indent="0">
              <a:buNone/>
            </a:pPr>
            <a:r>
              <a:rPr lang="en-US" sz="2600" dirty="0"/>
              <a:t>PyPI is the Python Package Index: a repository of software for Python programming</a:t>
            </a:r>
          </a:p>
          <a:p>
            <a:endParaRPr lang="en-US" dirty="0"/>
          </a:p>
          <a:p>
            <a:r>
              <a:rPr lang="en-US" dirty="0"/>
              <a:t>Statistical Analysis and Visualizations Libraries include:</a:t>
            </a:r>
          </a:p>
          <a:p>
            <a:pPr lvl="1"/>
            <a:r>
              <a:rPr lang="en-US" dirty="0">
                <a:highlight>
                  <a:srgbClr val="FFFF00"/>
                </a:highlight>
              </a:rPr>
              <a:t>Pandas (data frames)</a:t>
            </a:r>
          </a:p>
          <a:p>
            <a:pPr lvl="1"/>
            <a:r>
              <a:rPr lang="en-US" dirty="0">
                <a:highlight>
                  <a:srgbClr val="FFFF00"/>
                </a:highlight>
              </a:rPr>
              <a:t>NumPy (math functions for arrays)</a:t>
            </a:r>
          </a:p>
          <a:p>
            <a:pPr lvl="1"/>
            <a:r>
              <a:rPr lang="en-US" dirty="0"/>
              <a:t>Statsmodels</a:t>
            </a:r>
          </a:p>
          <a:p>
            <a:pPr lvl="1"/>
            <a:r>
              <a:rPr lang="en-US" dirty="0"/>
              <a:t>TensorFlow</a:t>
            </a:r>
          </a:p>
          <a:p>
            <a:pPr lvl="1"/>
            <a:r>
              <a:rPr lang="en-US" dirty="0"/>
              <a:t>Scikit-learning</a:t>
            </a:r>
          </a:p>
          <a:p>
            <a:pPr lvl="1"/>
            <a:r>
              <a:rPr lang="en-US" dirty="0">
                <a:highlight>
                  <a:srgbClr val="FFFF00"/>
                </a:highlight>
              </a:rPr>
              <a:t>Mathplotlib (np + Visualizations)</a:t>
            </a:r>
          </a:p>
          <a:p>
            <a:pPr lvl="1"/>
            <a:r>
              <a:rPr lang="en-US" dirty="0"/>
              <a:t>Plotly</a:t>
            </a:r>
          </a:p>
          <a:p>
            <a:pPr lvl="1"/>
            <a:r>
              <a:rPr lang="en-US" dirty="0">
                <a:highlight>
                  <a:srgbClr val="FFFF00"/>
                </a:highlight>
              </a:rPr>
              <a:t>Seaborn (Visualizations)</a:t>
            </a:r>
          </a:p>
        </p:txBody>
      </p:sp>
      <p:sp>
        <p:nvSpPr>
          <p:cNvPr id="4" name="TextBox 3">
            <a:extLst>
              <a:ext uri="{FF2B5EF4-FFF2-40B4-BE49-F238E27FC236}">
                <a16:creationId xmlns:a16="http://schemas.microsoft.com/office/drawing/2014/main" id="{EDAB3526-5FE5-4F05-9593-BB032D6BC208}"/>
              </a:ext>
            </a:extLst>
          </p:cNvPr>
          <p:cNvSpPr txBox="1"/>
          <p:nvPr/>
        </p:nvSpPr>
        <p:spPr>
          <a:xfrm>
            <a:off x="5529072" y="3761232"/>
            <a:ext cx="4488688" cy="1754326"/>
          </a:xfrm>
          <a:prstGeom prst="rect">
            <a:avLst/>
          </a:prstGeom>
          <a:noFill/>
        </p:spPr>
        <p:txBody>
          <a:bodyPr wrap="square" rtlCol="0">
            <a:spAutoFit/>
          </a:bodyPr>
          <a:lstStyle/>
          <a:p>
            <a:r>
              <a:rPr lang="en-US" sz="3600" dirty="0">
                <a:solidFill>
                  <a:srgbClr val="0070C0"/>
                </a:solidFill>
              </a:rPr>
              <a:t>import</a:t>
            </a:r>
            <a:r>
              <a:rPr lang="en-US" sz="3600" dirty="0"/>
              <a:t> pandas </a:t>
            </a:r>
            <a:r>
              <a:rPr lang="en-US" sz="3600" dirty="0">
                <a:solidFill>
                  <a:srgbClr val="0070C0"/>
                </a:solidFill>
              </a:rPr>
              <a:t>as</a:t>
            </a:r>
            <a:r>
              <a:rPr lang="en-US" sz="3600" dirty="0"/>
              <a:t> pd</a:t>
            </a:r>
          </a:p>
          <a:p>
            <a:r>
              <a:rPr lang="en-US" sz="3600" dirty="0">
                <a:solidFill>
                  <a:srgbClr val="0070C0"/>
                </a:solidFill>
              </a:rPr>
              <a:t>import</a:t>
            </a:r>
            <a:r>
              <a:rPr lang="en-US" sz="3600" dirty="0"/>
              <a:t> numpy </a:t>
            </a:r>
            <a:r>
              <a:rPr lang="en-US" sz="3600" dirty="0">
                <a:solidFill>
                  <a:srgbClr val="0070C0"/>
                </a:solidFill>
              </a:rPr>
              <a:t>as</a:t>
            </a:r>
            <a:r>
              <a:rPr lang="en-US" sz="3600" dirty="0"/>
              <a:t> np</a:t>
            </a:r>
          </a:p>
          <a:p>
            <a:r>
              <a:rPr lang="en-US" sz="3600" dirty="0">
                <a:solidFill>
                  <a:srgbClr val="0070C0"/>
                </a:solidFill>
              </a:rPr>
              <a:t>import</a:t>
            </a:r>
            <a:r>
              <a:rPr lang="en-US" sz="3600" dirty="0"/>
              <a:t> seaborn </a:t>
            </a:r>
            <a:r>
              <a:rPr lang="en-US" sz="3600" dirty="0">
                <a:solidFill>
                  <a:srgbClr val="0070C0"/>
                </a:solidFill>
              </a:rPr>
              <a:t>as</a:t>
            </a:r>
            <a:r>
              <a:rPr lang="en-US" sz="3600" dirty="0"/>
              <a:t> sb</a:t>
            </a:r>
          </a:p>
        </p:txBody>
      </p:sp>
    </p:spTree>
    <p:extLst>
      <p:ext uri="{BB962C8B-B14F-4D97-AF65-F5344CB8AC3E}">
        <p14:creationId xmlns:p14="http://schemas.microsoft.com/office/powerpoint/2010/main" val="18062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D042-D9BA-4394-8DC3-D65C27A0881F}"/>
              </a:ext>
            </a:extLst>
          </p:cNvPr>
          <p:cNvSpPr>
            <a:spLocks noGrp="1"/>
          </p:cNvSpPr>
          <p:nvPr>
            <p:ph type="title"/>
          </p:nvPr>
        </p:nvSpPr>
        <p:spPr>
          <a:xfrm>
            <a:off x="609600" y="164592"/>
            <a:ext cx="9247322" cy="457200"/>
          </a:xfrm>
        </p:spPr>
        <p:txBody>
          <a:bodyPr/>
          <a:lstStyle/>
          <a:p>
            <a:r>
              <a:rPr lang="en-US" sz="3000" dirty="0"/>
              <a:t>What you need to know to read/write/run Python?</a:t>
            </a:r>
            <a:endParaRPr lang="en-US" dirty="0"/>
          </a:p>
        </p:txBody>
      </p:sp>
      <p:sp>
        <p:nvSpPr>
          <p:cNvPr id="3" name="Content Placeholder 2">
            <a:extLst>
              <a:ext uri="{FF2B5EF4-FFF2-40B4-BE49-F238E27FC236}">
                <a16:creationId xmlns:a16="http://schemas.microsoft.com/office/drawing/2014/main" id="{78076FBA-3C8C-4C4B-B8FA-71CB45E8BC04}"/>
              </a:ext>
            </a:extLst>
          </p:cNvPr>
          <p:cNvSpPr>
            <a:spLocks noGrp="1"/>
          </p:cNvSpPr>
          <p:nvPr>
            <p:ph idx="1"/>
          </p:nvPr>
        </p:nvSpPr>
        <p:spPr>
          <a:xfrm>
            <a:off x="609600" y="1181636"/>
            <a:ext cx="10972800" cy="4892040"/>
          </a:xfrm>
        </p:spPr>
        <p:txBody>
          <a:bodyPr/>
          <a:lstStyle/>
          <a:p>
            <a:r>
              <a:rPr lang="en-US" sz="4400" dirty="0"/>
              <a:t>Syntax</a:t>
            </a:r>
          </a:p>
          <a:p>
            <a:r>
              <a:rPr lang="en-US" sz="4400" dirty="0"/>
              <a:t>Variables</a:t>
            </a:r>
          </a:p>
          <a:p>
            <a:r>
              <a:rPr lang="en-US" sz="4400" dirty="0"/>
              <a:t>Functions</a:t>
            </a:r>
          </a:p>
          <a:p>
            <a:r>
              <a:rPr lang="en-US" sz="4400" dirty="0"/>
              <a:t>Data types </a:t>
            </a:r>
          </a:p>
          <a:p>
            <a:r>
              <a:rPr lang="en-US" sz="4400" dirty="0"/>
              <a:t>Conditionals</a:t>
            </a:r>
          </a:p>
          <a:p>
            <a:r>
              <a:rPr lang="en-US" sz="4400" dirty="0"/>
              <a:t>Libraries</a:t>
            </a:r>
          </a:p>
          <a:p>
            <a:endParaRPr lang="en-US" dirty="0"/>
          </a:p>
        </p:txBody>
      </p:sp>
    </p:spTree>
    <p:extLst>
      <p:ext uri="{BB962C8B-B14F-4D97-AF65-F5344CB8AC3E}">
        <p14:creationId xmlns:p14="http://schemas.microsoft.com/office/powerpoint/2010/main" val="13018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7EB-384D-41D6-8521-FC7C18EB428B}"/>
              </a:ext>
            </a:extLst>
          </p:cNvPr>
          <p:cNvSpPr>
            <a:spLocks noGrp="1"/>
          </p:cNvSpPr>
          <p:nvPr>
            <p:ph type="title"/>
          </p:nvPr>
        </p:nvSpPr>
        <p:spPr/>
        <p:txBody>
          <a:bodyPr/>
          <a:lstStyle/>
          <a:p>
            <a:r>
              <a:rPr lang="en-US" dirty="0"/>
              <a:t>IDE for Python Code</a:t>
            </a:r>
          </a:p>
        </p:txBody>
      </p:sp>
    </p:spTree>
    <p:extLst>
      <p:ext uri="{BB962C8B-B14F-4D97-AF65-F5344CB8AC3E}">
        <p14:creationId xmlns:p14="http://schemas.microsoft.com/office/powerpoint/2010/main" val="257139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B6DB-AE40-49AB-8A19-05B0380451CB}"/>
              </a:ext>
            </a:extLst>
          </p:cNvPr>
          <p:cNvSpPr>
            <a:spLocks noGrp="1"/>
          </p:cNvSpPr>
          <p:nvPr>
            <p:ph type="title"/>
          </p:nvPr>
        </p:nvSpPr>
        <p:spPr/>
        <p:txBody>
          <a:bodyPr/>
          <a:lstStyle/>
          <a:p>
            <a:r>
              <a:rPr lang="en-US" dirty="0"/>
              <a:t>Popular IDEs for Python</a:t>
            </a:r>
          </a:p>
        </p:txBody>
      </p:sp>
      <p:sp>
        <p:nvSpPr>
          <p:cNvPr id="3" name="Content Placeholder 2">
            <a:extLst>
              <a:ext uri="{FF2B5EF4-FFF2-40B4-BE49-F238E27FC236}">
                <a16:creationId xmlns:a16="http://schemas.microsoft.com/office/drawing/2014/main" id="{DF2B23D7-4DC8-4358-894B-2806B9C55BBE}"/>
              </a:ext>
            </a:extLst>
          </p:cNvPr>
          <p:cNvSpPr>
            <a:spLocks noGrp="1"/>
          </p:cNvSpPr>
          <p:nvPr>
            <p:ph idx="1"/>
          </p:nvPr>
        </p:nvSpPr>
        <p:spPr/>
        <p:txBody>
          <a:bodyPr>
            <a:normAutofit/>
          </a:bodyPr>
          <a:lstStyle/>
          <a:p>
            <a:pPr marL="0" indent="0">
              <a:buNone/>
            </a:pPr>
            <a:r>
              <a:rPr lang="en-US" sz="4000" dirty="0"/>
              <a:t>Popular IDEs for reading, writing and running Python code:</a:t>
            </a:r>
          </a:p>
          <a:p>
            <a:pPr>
              <a:buFont typeface="Wingdings" panose="05000000000000000000" pitchFamily="2" charset="2"/>
              <a:buChar char="Ø"/>
            </a:pPr>
            <a:r>
              <a:rPr lang="en-US" sz="4000" dirty="0"/>
              <a:t>	Google </a:t>
            </a:r>
            <a:r>
              <a:rPr lang="en-US" sz="4000" dirty="0" err="1"/>
              <a:t>Colab</a:t>
            </a:r>
            <a:r>
              <a:rPr lang="en-US" sz="4000" dirty="0"/>
              <a:t> </a:t>
            </a:r>
          </a:p>
          <a:p>
            <a:pPr>
              <a:buFont typeface="Wingdings" panose="05000000000000000000" pitchFamily="2" charset="2"/>
              <a:buChar char="Ø"/>
            </a:pPr>
            <a:r>
              <a:rPr lang="en-US" sz="4000" dirty="0"/>
              <a:t>	</a:t>
            </a:r>
            <a:r>
              <a:rPr lang="en-US" sz="4000" dirty="0">
                <a:solidFill>
                  <a:schemeClr val="bg1">
                    <a:lumMod val="65000"/>
                  </a:schemeClr>
                </a:solidFill>
              </a:rPr>
              <a:t>Spyder</a:t>
            </a:r>
          </a:p>
          <a:p>
            <a:pPr>
              <a:buFont typeface="Wingdings" panose="05000000000000000000" pitchFamily="2" charset="2"/>
              <a:buChar char="Ø"/>
            </a:pPr>
            <a:r>
              <a:rPr lang="en-US" sz="4000" dirty="0">
                <a:solidFill>
                  <a:schemeClr val="bg1">
                    <a:lumMod val="65000"/>
                  </a:schemeClr>
                </a:solidFill>
              </a:rPr>
              <a:t>	Jupyter Notebook</a:t>
            </a:r>
          </a:p>
          <a:p>
            <a:pPr>
              <a:buFont typeface="Wingdings" panose="05000000000000000000" pitchFamily="2" charset="2"/>
              <a:buChar char="Ø"/>
            </a:pPr>
            <a:r>
              <a:rPr lang="en-US" sz="4000" dirty="0">
                <a:solidFill>
                  <a:schemeClr val="bg1">
                    <a:lumMod val="65000"/>
                  </a:schemeClr>
                </a:solidFill>
              </a:rPr>
              <a:t>	JupyterLab</a:t>
            </a:r>
          </a:p>
          <a:p>
            <a:pPr marL="0" indent="0">
              <a:buNone/>
            </a:pPr>
            <a:endParaRPr lang="en-US" dirty="0">
              <a:solidFill>
                <a:srgbClr val="0070C0"/>
              </a:solidFill>
            </a:endParaRPr>
          </a:p>
        </p:txBody>
      </p:sp>
      <p:pic>
        <p:nvPicPr>
          <p:cNvPr id="5" name="Picture 4">
            <a:extLst>
              <a:ext uri="{FF2B5EF4-FFF2-40B4-BE49-F238E27FC236}">
                <a16:creationId xmlns:a16="http://schemas.microsoft.com/office/drawing/2014/main" id="{1C6B8282-69BF-4947-9F15-33F41E6E4102}"/>
              </a:ext>
            </a:extLst>
          </p:cNvPr>
          <p:cNvPicPr>
            <a:picLocks noChangeAspect="1"/>
          </p:cNvPicPr>
          <p:nvPr/>
        </p:nvPicPr>
        <p:blipFill>
          <a:blip r:embed="rId3"/>
          <a:stretch>
            <a:fillRect/>
          </a:stretch>
        </p:blipFill>
        <p:spPr>
          <a:xfrm>
            <a:off x="5300420" y="2401662"/>
            <a:ext cx="5548394" cy="886000"/>
          </a:xfrm>
          <a:prstGeom prst="rect">
            <a:avLst/>
          </a:prstGeom>
          <a:ln w="38100">
            <a:solidFill>
              <a:schemeClr val="tx1"/>
            </a:solidFill>
          </a:ln>
        </p:spPr>
      </p:pic>
    </p:spTree>
    <p:extLst>
      <p:ext uri="{BB962C8B-B14F-4D97-AF65-F5344CB8AC3E}">
        <p14:creationId xmlns:p14="http://schemas.microsoft.com/office/powerpoint/2010/main" val="43650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for Data Science:</a:t>
            </a:r>
            <a:br>
              <a:rPr lang="en-US" dirty="0"/>
            </a:br>
            <a:r>
              <a:rPr lang="en-US" dirty="0"/>
              <a:t>What to Learn and Why</a:t>
            </a:r>
          </a:p>
        </p:txBody>
      </p:sp>
      <p:sp>
        <p:nvSpPr>
          <p:cNvPr id="3" name="Subtitle 2"/>
          <p:cNvSpPr>
            <a:spLocks noGrp="1"/>
          </p:cNvSpPr>
          <p:nvPr>
            <p:ph type="subTitle" idx="1"/>
          </p:nvPr>
        </p:nvSpPr>
        <p:spPr>
          <a:xfrm>
            <a:off x="1694688" y="3986783"/>
            <a:ext cx="8814816" cy="959685"/>
          </a:xfrm>
        </p:spPr>
        <p:txBody>
          <a:bodyPr>
            <a:noAutofit/>
          </a:bodyPr>
          <a:lstStyle/>
          <a:p>
            <a:r>
              <a:rPr lang="en-US" dirty="0"/>
              <a:t>Cindy Sheffield, NIH Library</a:t>
            </a:r>
          </a:p>
          <a:p>
            <a:r>
              <a:rPr lang="en-US" dirty="0"/>
              <a:t>Data Services </a:t>
            </a:r>
          </a:p>
          <a:p>
            <a:endParaRPr lang="en-US" dirty="0"/>
          </a:p>
        </p:txBody>
      </p:sp>
      <p:sp>
        <p:nvSpPr>
          <p:cNvPr id="4" name="Title 1">
            <a:extLst>
              <a:ext uri="{FF2B5EF4-FFF2-40B4-BE49-F238E27FC236}">
                <a16:creationId xmlns:a16="http://schemas.microsoft.com/office/drawing/2014/main" id="{1CBBC6DE-4496-43EB-83D6-C2E9CB5801A0}"/>
              </a:ext>
            </a:extLst>
          </p:cNvPr>
          <p:cNvSpPr txBox="1">
            <a:spLocks/>
          </p:cNvSpPr>
          <p:nvPr/>
        </p:nvSpPr>
        <p:spPr>
          <a:xfrm>
            <a:off x="1682496" y="2772375"/>
            <a:ext cx="8814816" cy="11978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a:lstStyle>
          <a:p>
            <a:endParaRPr lang="en-US" sz="2800" dirty="0"/>
          </a:p>
        </p:txBody>
      </p:sp>
    </p:spTree>
    <p:extLst>
      <p:ext uri="{BB962C8B-B14F-4D97-AF65-F5344CB8AC3E}">
        <p14:creationId xmlns:p14="http://schemas.microsoft.com/office/powerpoint/2010/main" val="4003300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200F-4625-4963-A3D6-DACDAC102B04}"/>
              </a:ext>
            </a:extLst>
          </p:cNvPr>
          <p:cNvSpPr>
            <a:spLocks noGrp="1"/>
          </p:cNvSpPr>
          <p:nvPr>
            <p:ph type="title"/>
          </p:nvPr>
        </p:nvSpPr>
        <p:spPr/>
        <p:txBody>
          <a:bodyPr/>
          <a:lstStyle/>
          <a:p>
            <a:r>
              <a:rPr lang="en-US" dirty="0"/>
              <a:t>Google </a:t>
            </a:r>
            <a:r>
              <a:rPr lang="en-US" dirty="0" err="1"/>
              <a:t>Colab</a:t>
            </a:r>
            <a:endParaRPr lang="en-US" dirty="0"/>
          </a:p>
        </p:txBody>
      </p:sp>
      <p:pic>
        <p:nvPicPr>
          <p:cNvPr id="8" name="Picture 7">
            <a:extLst>
              <a:ext uri="{FF2B5EF4-FFF2-40B4-BE49-F238E27FC236}">
                <a16:creationId xmlns:a16="http://schemas.microsoft.com/office/drawing/2014/main" id="{19B3457B-9442-490E-A9D0-15E3865D351D}"/>
              </a:ext>
            </a:extLst>
          </p:cNvPr>
          <p:cNvPicPr>
            <a:picLocks noChangeAspect="1"/>
          </p:cNvPicPr>
          <p:nvPr/>
        </p:nvPicPr>
        <p:blipFill>
          <a:blip r:embed="rId3"/>
          <a:stretch>
            <a:fillRect/>
          </a:stretch>
        </p:blipFill>
        <p:spPr>
          <a:xfrm>
            <a:off x="116640" y="1066801"/>
            <a:ext cx="5548394" cy="886000"/>
          </a:xfrm>
          <a:prstGeom prst="rect">
            <a:avLst/>
          </a:prstGeom>
          <a:ln w="38100">
            <a:solidFill>
              <a:schemeClr val="tx1"/>
            </a:solidFill>
          </a:ln>
        </p:spPr>
      </p:pic>
      <p:pic>
        <p:nvPicPr>
          <p:cNvPr id="9" name="Picture 8">
            <a:extLst>
              <a:ext uri="{FF2B5EF4-FFF2-40B4-BE49-F238E27FC236}">
                <a16:creationId xmlns:a16="http://schemas.microsoft.com/office/drawing/2014/main" id="{02C26CB8-950E-4160-A687-D3554628060C}"/>
              </a:ext>
            </a:extLst>
          </p:cNvPr>
          <p:cNvPicPr>
            <a:picLocks noChangeAspect="1"/>
          </p:cNvPicPr>
          <p:nvPr/>
        </p:nvPicPr>
        <p:blipFill>
          <a:blip r:embed="rId4"/>
          <a:stretch>
            <a:fillRect/>
          </a:stretch>
        </p:blipFill>
        <p:spPr>
          <a:xfrm>
            <a:off x="3547620" y="1632125"/>
            <a:ext cx="5958695" cy="4391549"/>
          </a:xfrm>
          <a:prstGeom prst="rect">
            <a:avLst/>
          </a:prstGeom>
          <a:solidFill>
            <a:schemeClr val="tx1"/>
          </a:solidFill>
          <a:ln w="38100">
            <a:solidFill>
              <a:schemeClr val="tx1"/>
            </a:solidFill>
          </a:ln>
        </p:spPr>
      </p:pic>
      <p:sp>
        <p:nvSpPr>
          <p:cNvPr id="11" name="TextBox 10">
            <a:extLst>
              <a:ext uri="{FF2B5EF4-FFF2-40B4-BE49-F238E27FC236}">
                <a16:creationId xmlns:a16="http://schemas.microsoft.com/office/drawing/2014/main" id="{178AB916-6622-424F-88CA-A3818F3833D7}"/>
              </a:ext>
            </a:extLst>
          </p:cNvPr>
          <p:cNvSpPr txBox="1"/>
          <p:nvPr/>
        </p:nvSpPr>
        <p:spPr>
          <a:xfrm>
            <a:off x="5910630" y="1131218"/>
            <a:ext cx="6230318" cy="369332"/>
          </a:xfrm>
          <a:prstGeom prst="rect">
            <a:avLst/>
          </a:prstGeom>
          <a:noFill/>
        </p:spPr>
        <p:txBody>
          <a:bodyPr wrap="square">
            <a:spAutoFit/>
          </a:bodyPr>
          <a:lstStyle/>
          <a:p>
            <a:r>
              <a:rPr lang="en-US" dirty="0">
                <a:solidFill>
                  <a:srgbClr val="2A3FDA"/>
                </a:solidFill>
              </a:rPr>
              <a:t>https://colab.research.google.com/notebooks/welcome.ipynb</a:t>
            </a:r>
            <a:endParaRPr lang="en-US" dirty="0"/>
          </a:p>
        </p:txBody>
      </p:sp>
    </p:spTree>
    <p:extLst>
      <p:ext uri="{BB962C8B-B14F-4D97-AF65-F5344CB8AC3E}">
        <p14:creationId xmlns:p14="http://schemas.microsoft.com/office/powerpoint/2010/main" val="12359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4CB0-0AA3-4A15-AF12-9F7071CE1BBC}"/>
              </a:ext>
            </a:extLst>
          </p:cNvPr>
          <p:cNvSpPr>
            <a:spLocks noGrp="1"/>
          </p:cNvSpPr>
          <p:nvPr>
            <p:ph type="title"/>
          </p:nvPr>
        </p:nvSpPr>
        <p:spPr/>
        <p:txBody>
          <a:bodyPr/>
          <a:lstStyle/>
          <a:p>
            <a:r>
              <a:rPr lang="en-US" dirty="0"/>
              <a:t>Google </a:t>
            </a:r>
            <a:r>
              <a:rPr lang="en-US" dirty="0" err="1"/>
              <a:t>Colaboratory</a:t>
            </a:r>
            <a:r>
              <a:rPr lang="en-US" dirty="0"/>
              <a:t> Setup</a:t>
            </a:r>
          </a:p>
        </p:txBody>
      </p:sp>
      <p:sp>
        <p:nvSpPr>
          <p:cNvPr id="3" name="Content Placeholder 2">
            <a:extLst>
              <a:ext uri="{FF2B5EF4-FFF2-40B4-BE49-F238E27FC236}">
                <a16:creationId xmlns:a16="http://schemas.microsoft.com/office/drawing/2014/main" id="{4FD54071-F7BA-4CAC-884B-B27F893026FF}"/>
              </a:ext>
            </a:extLst>
          </p:cNvPr>
          <p:cNvSpPr>
            <a:spLocks noGrp="1"/>
          </p:cNvSpPr>
          <p:nvPr>
            <p:ph idx="1"/>
          </p:nvPr>
        </p:nvSpPr>
        <p:spPr/>
        <p:txBody>
          <a:bodyPr>
            <a:normAutofit/>
          </a:bodyPr>
          <a:lstStyle/>
          <a:p>
            <a:r>
              <a:rPr lang="en-US" dirty="0"/>
              <a:t>Create a new Google Account for </a:t>
            </a:r>
            <a:r>
              <a:rPr lang="en-US" dirty="0" err="1"/>
              <a:t>Colab</a:t>
            </a:r>
            <a:r>
              <a:rPr lang="en-US" dirty="0"/>
              <a:t>. </a:t>
            </a:r>
          </a:p>
          <a:p>
            <a:r>
              <a:rPr lang="en-US" dirty="0"/>
              <a:t>Go: </a:t>
            </a:r>
            <a:r>
              <a:rPr lang="en-US" dirty="0">
                <a:solidFill>
                  <a:srgbClr val="2A3FDA"/>
                </a:solidFill>
              </a:rPr>
              <a:t>https://colab.research.google.com/notebooks/welcome.ipynb</a:t>
            </a:r>
          </a:p>
          <a:p>
            <a:r>
              <a:rPr lang="en-US" dirty="0"/>
              <a:t>Click on </a:t>
            </a:r>
            <a:r>
              <a:rPr lang="en-US" dirty="0">
                <a:solidFill>
                  <a:srgbClr val="2A3FDA"/>
                </a:solidFill>
              </a:rPr>
              <a:t>Getting Started </a:t>
            </a:r>
            <a:r>
              <a:rPr lang="en-US" dirty="0"/>
              <a:t>for a quick overview of </a:t>
            </a:r>
            <a:r>
              <a:rPr lang="en-US" dirty="0" err="1"/>
              <a:t>Colab</a:t>
            </a:r>
            <a:endParaRPr lang="en-US" dirty="0"/>
          </a:p>
          <a:p>
            <a:r>
              <a:rPr lang="en-US" dirty="0"/>
              <a:t>Use </a:t>
            </a:r>
            <a:r>
              <a:rPr lang="en-US" dirty="0">
                <a:solidFill>
                  <a:srgbClr val="2A3FDA"/>
                </a:solidFill>
              </a:rPr>
              <a:t>File / Notebook </a:t>
            </a:r>
            <a:r>
              <a:rPr lang="en-US" dirty="0"/>
              <a:t>to find online guides.</a:t>
            </a:r>
          </a:p>
          <a:p>
            <a:r>
              <a:rPr lang="en-US" dirty="0"/>
              <a:t>Connect to files Google Drive by either:</a:t>
            </a:r>
          </a:p>
          <a:p>
            <a:pPr marL="0" indent="0">
              <a:buNone/>
            </a:pPr>
            <a:r>
              <a:rPr lang="en-US" b="1" dirty="0">
                <a:solidFill>
                  <a:srgbClr val="2A3FDA"/>
                </a:solidFill>
                <a:latin typeface="Courier New" panose="02070309020205020404" pitchFamily="49" charset="0"/>
                <a:cs typeface="Courier New" panose="02070309020205020404" pitchFamily="49" charset="0"/>
              </a:rPr>
              <a:t> Type text </a:t>
            </a:r>
            <a:r>
              <a:rPr lang="en-US" b="1" dirty="0">
                <a:solidFill>
                  <a:schemeClr val="tx1"/>
                </a:solidFill>
                <a:latin typeface="Courier New" panose="02070309020205020404" pitchFamily="49" charset="0"/>
                <a:cs typeface="Courier New" panose="02070309020205020404" pitchFamily="49" charset="0"/>
              </a:rPr>
              <a:t>below or </a:t>
            </a:r>
            <a:r>
              <a:rPr lang="en-US" b="1" dirty="0">
                <a:solidFill>
                  <a:srgbClr val="2A3FDA"/>
                </a:solidFill>
                <a:latin typeface="Courier New" panose="02070309020205020404" pitchFamily="49" charset="0"/>
                <a:cs typeface="Courier New" panose="02070309020205020404" pitchFamily="49" charset="0"/>
              </a:rPr>
              <a:t>select Drive icon </a:t>
            </a:r>
            <a:r>
              <a:rPr lang="en-US" b="1" dirty="0">
                <a:solidFill>
                  <a:schemeClr val="tx1"/>
                </a:solidFill>
                <a:latin typeface="Courier New" panose="02070309020205020404" pitchFamily="49" charset="0"/>
                <a:cs typeface="Courier New" panose="02070309020205020404" pitchFamily="49" charset="0"/>
              </a:rPr>
              <a:t>under Files</a:t>
            </a:r>
          </a:p>
          <a:p>
            <a:pPr marL="57150" indent="0">
              <a:buNone/>
            </a:pPr>
            <a:r>
              <a:rPr lang="en-US" b="0" dirty="0">
                <a:solidFill>
                  <a:srgbClr val="AF00DB"/>
                </a:solidFill>
                <a:effectLst/>
                <a:highlight>
                  <a:srgbClr val="C0C0C0"/>
                </a:highlight>
                <a:latin typeface="Courier New" panose="02070309020205020404" pitchFamily="49" charset="0"/>
              </a:rPr>
              <a:t>import</a:t>
            </a:r>
            <a:r>
              <a:rPr lang="en-US" b="0" dirty="0">
                <a:solidFill>
                  <a:srgbClr val="000000"/>
                </a:solidFill>
                <a:effectLst/>
                <a:highlight>
                  <a:srgbClr val="C0C0C0"/>
                </a:highlight>
                <a:latin typeface="Courier New" panose="02070309020205020404" pitchFamily="49" charset="0"/>
              </a:rPr>
              <a:t> </a:t>
            </a:r>
            <a:r>
              <a:rPr lang="en-US" b="0" dirty="0" err="1">
                <a:solidFill>
                  <a:srgbClr val="000000"/>
                </a:solidFill>
                <a:effectLst/>
                <a:highlight>
                  <a:srgbClr val="C0C0C0"/>
                </a:highlight>
                <a:latin typeface="Courier New" panose="02070309020205020404" pitchFamily="49" charset="0"/>
              </a:rPr>
              <a:t>os</a:t>
            </a:r>
            <a:endParaRPr lang="en-US" b="0" dirty="0">
              <a:solidFill>
                <a:srgbClr val="000000"/>
              </a:solidFill>
              <a:effectLst/>
              <a:highlight>
                <a:srgbClr val="C0C0C0"/>
              </a:highlight>
              <a:latin typeface="Courier New" panose="02070309020205020404" pitchFamily="49" charset="0"/>
            </a:endParaRPr>
          </a:p>
          <a:p>
            <a:pPr marL="57150" indent="0">
              <a:buNone/>
            </a:pPr>
            <a:r>
              <a:rPr lang="en-US" b="0" dirty="0">
                <a:solidFill>
                  <a:srgbClr val="AF00DB"/>
                </a:solidFill>
                <a:effectLst/>
                <a:highlight>
                  <a:srgbClr val="C0C0C0"/>
                </a:highlight>
                <a:latin typeface="Courier New" panose="02070309020205020404" pitchFamily="49" charset="0"/>
              </a:rPr>
              <a:t>from</a:t>
            </a:r>
            <a:r>
              <a:rPr lang="en-US" b="0" dirty="0">
                <a:solidFill>
                  <a:srgbClr val="000000"/>
                </a:solidFill>
                <a:effectLst/>
                <a:highlight>
                  <a:srgbClr val="C0C0C0"/>
                </a:highlight>
                <a:latin typeface="Courier New" panose="02070309020205020404" pitchFamily="49" charset="0"/>
              </a:rPr>
              <a:t> </a:t>
            </a:r>
            <a:r>
              <a:rPr lang="en-US" b="0" dirty="0" err="1">
                <a:solidFill>
                  <a:srgbClr val="000000"/>
                </a:solidFill>
                <a:effectLst/>
                <a:highlight>
                  <a:srgbClr val="C0C0C0"/>
                </a:highlight>
                <a:latin typeface="Courier New" panose="02070309020205020404" pitchFamily="49" charset="0"/>
              </a:rPr>
              <a:t>google.colab</a:t>
            </a:r>
            <a:r>
              <a:rPr lang="en-US" b="0" dirty="0">
                <a:solidFill>
                  <a:srgbClr val="000000"/>
                </a:solidFill>
                <a:effectLst/>
                <a:highlight>
                  <a:srgbClr val="C0C0C0"/>
                </a:highlight>
                <a:latin typeface="Courier New" panose="02070309020205020404" pitchFamily="49" charset="0"/>
              </a:rPr>
              <a:t> </a:t>
            </a:r>
            <a:r>
              <a:rPr lang="en-US" b="0" dirty="0">
                <a:solidFill>
                  <a:srgbClr val="AF00DB"/>
                </a:solidFill>
                <a:effectLst/>
                <a:highlight>
                  <a:srgbClr val="C0C0C0"/>
                </a:highlight>
                <a:latin typeface="Courier New" panose="02070309020205020404" pitchFamily="49" charset="0"/>
              </a:rPr>
              <a:t>import</a:t>
            </a:r>
            <a:r>
              <a:rPr lang="en-US" b="0" dirty="0">
                <a:solidFill>
                  <a:srgbClr val="000000"/>
                </a:solidFill>
                <a:effectLst/>
                <a:highlight>
                  <a:srgbClr val="C0C0C0"/>
                </a:highlight>
                <a:latin typeface="Courier New" panose="02070309020205020404" pitchFamily="49" charset="0"/>
              </a:rPr>
              <a:t> drive</a:t>
            </a:r>
          </a:p>
          <a:p>
            <a:pPr marL="57150" indent="0">
              <a:buNone/>
            </a:pPr>
            <a:r>
              <a:rPr lang="en-US" b="0" dirty="0" err="1">
                <a:solidFill>
                  <a:srgbClr val="000000"/>
                </a:solidFill>
                <a:effectLst/>
                <a:highlight>
                  <a:srgbClr val="C0C0C0"/>
                </a:highlight>
                <a:latin typeface="Courier New" panose="02070309020205020404" pitchFamily="49" charset="0"/>
              </a:rPr>
              <a:t>drive.mount</a:t>
            </a:r>
            <a:r>
              <a:rPr lang="en-US" b="0" dirty="0">
                <a:solidFill>
                  <a:srgbClr val="000000"/>
                </a:solidFill>
                <a:effectLst/>
                <a:highlight>
                  <a:srgbClr val="C0C0C0"/>
                </a:highlight>
                <a:latin typeface="Courier New" panose="02070309020205020404" pitchFamily="49" charset="0"/>
              </a:rPr>
              <a:t>(</a:t>
            </a:r>
            <a:r>
              <a:rPr lang="en-US" b="0" dirty="0">
                <a:solidFill>
                  <a:srgbClr val="A31515"/>
                </a:solidFill>
                <a:effectLst/>
                <a:highlight>
                  <a:srgbClr val="C0C0C0"/>
                </a:highlight>
                <a:latin typeface="Courier New" panose="02070309020205020404" pitchFamily="49" charset="0"/>
              </a:rPr>
              <a:t>'/content/drive/'</a:t>
            </a:r>
            <a:r>
              <a:rPr lang="en-US" b="0" dirty="0">
                <a:solidFill>
                  <a:srgbClr val="000000"/>
                </a:solidFill>
                <a:effectLst/>
                <a:highlight>
                  <a:srgbClr val="C0C0C0"/>
                </a:highlight>
                <a:latin typeface="Courier New" panose="02070309020205020404" pitchFamily="49" charset="0"/>
              </a:rPr>
              <a:t>)</a:t>
            </a:r>
          </a:p>
          <a:p>
            <a:endParaRPr lang="en-US" dirty="0"/>
          </a:p>
        </p:txBody>
      </p:sp>
      <p:pic>
        <p:nvPicPr>
          <p:cNvPr id="11" name="Picture 10" descr="Graphical user interface, text, application, email&#10;&#10;Description automatically generated">
            <a:extLst>
              <a:ext uri="{FF2B5EF4-FFF2-40B4-BE49-F238E27FC236}">
                <a16:creationId xmlns:a16="http://schemas.microsoft.com/office/drawing/2014/main" id="{4A165CFF-EBC7-4997-B8CC-BA2627EA2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650" y="4212233"/>
            <a:ext cx="3560285" cy="1860280"/>
          </a:xfrm>
          <a:prstGeom prst="rect">
            <a:avLst/>
          </a:prstGeom>
          <a:ln w="19050">
            <a:solidFill>
              <a:srgbClr val="2A3FDA"/>
            </a:solidFill>
          </a:ln>
        </p:spPr>
      </p:pic>
      <p:cxnSp>
        <p:nvCxnSpPr>
          <p:cNvPr id="13" name="Straight Arrow Connector 12">
            <a:extLst>
              <a:ext uri="{FF2B5EF4-FFF2-40B4-BE49-F238E27FC236}">
                <a16:creationId xmlns:a16="http://schemas.microsoft.com/office/drawing/2014/main" id="{C222C967-E86E-4CB4-BE72-90CE8896A64A}"/>
              </a:ext>
            </a:extLst>
          </p:cNvPr>
          <p:cNvCxnSpPr>
            <a:cxnSpLocks/>
          </p:cNvCxnSpPr>
          <p:nvPr/>
        </p:nvCxnSpPr>
        <p:spPr>
          <a:xfrm>
            <a:off x="9398831" y="4212233"/>
            <a:ext cx="0" cy="4347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6422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6F0A-E8A6-4496-A47A-1E303A3DE7FB}"/>
              </a:ext>
            </a:extLst>
          </p:cNvPr>
          <p:cNvSpPr>
            <a:spLocks noGrp="1"/>
          </p:cNvSpPr>
          <p:nvPr>
            <p:ph type="title"/>
          </p:nvPr>
        </p:nvSpPr>
        <p:spPr/>
        <p:txBody>
          <a:bodyPr/>
          <a:lstStyle/>
          <a:p>
            <a:r>
              <a:rPr lang="en-US" dirty="0"/>
              <a:t>Anaconda</a:t>
            </a:r>
          </a:p>
        </p:txBody>
      </p:sp>
      <p:sp>
        <p:nvSpPr>
          <p:cNvPr id="3" name="Content Placeholder 2">
            <a:extLst>
              <a:ext uri="{FF2B5EF4-FFF2-40B4-BE49-F238E27FC236}">
                <a16:creationId xmlns:a16="http://schemas.microsoft.com/office/drawing/2014/main" id="{74767FEF-EBE6-448F-A192-9E4F8856BC50}"/>
              </a:ext>
            </a:extLst>
          </p:cNvPr>
          <p:cNvSpPr>
            <a:spLocks noGrp="1"/>
          </p:cNvSpPr>
          <p:nvPr>
            <p:ph idx="1"/>
          </p:nvPr>
        </p:nvSpPr>
        <p:spPr/>
        <p:txBody>
          <a:bodyPr>
            <a:normAutofit/>
          </a:bodyPr>
          <a:lstStyle/>
          <a:p>
            <a:r>
              <a:rPr lang="en-US" sz="2400" dirty="0"/>
              <a:t>Jupyter Notebook</a:t>
            </a:r>
          </a:p>
          <a:p>
            <a:r>
              <a:rPr lang="en-US" sz="2400" dirty="0"/>
              <a:t>Spyder</a:t>
            </a:r>
          </a:p>
          <a:p>
            <a:r>
              <a:rPr lang="en-US" sz="2400" dirty="0"/>
              <a:t>JupyterLab</a:t>
            </a:r>
          </a:p>
        </p:txBody>
      </p:sp>
      <p:pic>
        <p:nvPicPr>
          <p:cNvPr id="5" name="Picture 4">
            <a:extLst>
              <a:ext uri="{FF2B5EF4-FFF2-40B4-BE49-F238E27FC236}">
                <a16:creationId xmlns:a16="http://schemas.microsoft.com/office/drawing/2014/main" id="{F9218880-D20A-428E-BB9E-809C1BEAFCC0}"/>
              </a:ext>
            </a:extLst>
          </p:cNvPr>
          <p:cNvPicPr>
            <a:picLocks noChangeAspect="1"/>
          </p:cNvPicPr>
          <p:nvPr/>
        </p:nvPicPr>
        <p:blipFill>
          <a:blip r:embed="rId3"/>
          <a:stretch>
            <a:fillRect/>
          </a:stretch>
        </p:blipFill>
        <p:spPr>
          <a:xfrm>
            <a:off x="2846520" y="1718951"/>
            <a:ext cx="8092680" cy="4141923"/>
          </a:xfrm>
          <a:prstGeom prst="rect">
            <a:avLst/>
          </a:prstGeom>
          <a:ln w="38100">
            <a:solidFill>
              <a:schemeClr val="tx1"/>
            </a:solidFill>
          </a:ln>
        </p:spPr>
      </p:pic>
      <p:sp>
        <p:nvSpPr>
          <p:cNvPr id="8" name="Rectangle 7">
            <a:extLst>
              <a:ext uri="{FF2B5EF4-FFF2-40B4-BE49-F238E27FC236}">
                <a16:creationId xmlns:a16="http://schemas.microsoft.com/office/drawing/2014/main" id="{5BACE2FB-6CFA-40CA-95CC-54DA8A13C98F}"/>
              </a:ext>
            </a:extLst>
          </p:cNvPr>
          <p:cNvSpPr/>
          <p:nvPr/>
        </p:nvSpPr>
        <p:spPr>
          <a:xfrm>
            <a:off x="9562453" y="2675484"/>
            <a:ext cx="1376747" cy="1580828"/>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Rectangle 8">
            <a:extLst>
              <a:ext uri="{FF2B5EF4-FFF2-40B4-BE49-F238E27FC236}">
                <a16:creationId xmlns:a16="http://schemas.microsoft.com/office/drawing/2014/main" id="{BF117A38-89A5-45D6-A2A9-706FA409A528}"/>
              </a:ext>
            </a:extLst>
          </p:cNvPr>
          <p:cNvSpPr/>
          <p:nvPr/>
        </p:nvSpPr>
        <p:spPr>
          <a:xfrm>
            <a:off x="4011783" y="4256312"/>
            <a:ext cx="1376747" cy="1580828"/>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Rectangle 9">
            <a:extLst>
              <a:ext uri="{FF2B5EF4-FFF2-40B4-BE49-F238E27FC236}">
                <a16:creationId xmlns:a16="http://schemas.microsoft.com/office/drawing/2014/main" id="{784CD59A-CF56-4E6B-8E34-5027F078C476}"/>
              </a:ext>
            </a:extLst>
          </p:cNvPr>
          <p:cNvSpPr/>
          <p:nvPr/>
        </p:nvSpPr>
        <p:spPr>
          <a:xfrm>
            <a:off x="8179257" y="4233641"/>
            <a:ext cx="1376747" cy="1580828"/>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B6E54022-4E6E-4D97-BFBB-38C08325FB28}"/>
              </a:ext>
            </a:extLst>
          </p:cNvPr>
          <p:cNvSpPr/>
          <p:nvPr/>
        </p:nvSpPr>
        <p:spPr>
          <a:xfrm>
            <a:off x="4011783" y="2701952"/>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A2AE66-90E2-4197-9E11-7E280D7A8B35}"/>
              </a:ext>
            </a:extLst>
          </p:cNvPr>
          <p:cNvSpPr/>
          <p:nvPr/>
        </p:nvSpPr>
        <p:spPr>
          <a:xfrm>
            <a:off x="5410372" y="2701952"/>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994D0F-511D-4B78-BBEF-EBA42336B3AC}"/>
              </a:ext>
            </a:extLst>
          </p:cNvPr>
          <p:cNvSpPr/>
          <p:nvPr/>
        </p:nvSpPr>
        <p:spPr>
          <a:xfrm>
            <a:off x="6793567" y="2700584"/>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1BF9BD-EA37-45F5-976F-C60B8F8B0A8F}"/>
              </a:ext>
            </a:extLst>
          </p:cNvPr>
          <p:cNvSpPr/>
          <p:nvPr/>
        </p:nvSpPr>
        <p:spPr>
          <a:xfrm>
            <a:off x="8170313" y="2700585"/>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D2F50A-8C1D-478F-9F4B-5C9ED990777F}"/>
              </a:ext>
            </a:extLst>
          </p:cNvPr>
          <p:cNvSpPr/>
          <p:nvPr/>
        </p:nvSpPr>
        <p:spPr>
          <a:xfrm>
            <a:off x="5394979" y="4247416"/>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443F79-EFFD-44A9-8D00-429910FD178A}"/>
              </a:ext>
            </a:extLst>
          </p:cNvPr>
          <p:cNvSpPr/>
          <p:nvPr/>
        </p:nvSpPr>
        <p:spPr>
          <a:xfrm>
            <a:off x="6801264" y="4247415"/>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53D018-04CD-40E5-B537-E31D7FE83744}"/>
              </a:ext>
            </a:extLst>
          </p:cNvPr>
          <p:cNvSpPr/>
          <p:nvPr/>
        </p:nvSpPr>
        <p:spPr>
          <a:xfrm>
            <a:off x="9584294" y="4317644"/>
            <a:ext cx="1376746" cy="153062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573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04EE-1F24-4BE5-89F5-F72202684DF8}"/>
              </a:ext>
            </a:extLst>
          </p:cNvPr>
          <p:cNvSpPr>
            <a:spLocks noGrp="1"/>
          </p:cNvSpPr>
          <p:nvPr>
            <p:ph type="title"/>
          </p:nvPr>
        </p:nvSpPr>
        <p:spPr/>
        <p:txBody>
          <a:bodyPr/>
          <a:lstStyle/>
          <a:p>
            <a:r>
              <a:rPr lang="en-US" dirty="0"/>
              <a:t>Spyder</a:t>
            </a:r>
          </a:p>
        </p:txBody>
      </p:sp>
      <p:sp>
        <p:nvSpPr>
          <p:cNvPr id="8" name="TextBox 7">
            <a:extLst>
              <a:ext uri="{FF2B5EF4-FFF2-40B4-BE49-F238E27FC236}">
                <a16:creationId xmlns:a16="http://schemas.microsoft.com/office/drawing/2014/main" id="{C23F9762-FE1E-4489-A350-BD6F74E93067}"/>
              </a:ext>
            </a:extLst>
          </p:cNvPr>
          <p:cNvSpPr txBox="1"/>
          <p:nvPr/>
        </p:nvSpPr>
        <p:spPr>
          <a:xfrm>
            <a:off x="329184" y="1304544"/>
            <a:ext cx="6650667" cy="5016758"/>
          </a:xfrm>
          <a:prstGeom prst="rect">
            <a:avLst/>
          </a:prstGeom>
          <a:noFill/>
        </p:spPr>
        <p:txBody>
          <a:bodyPr wrap="none" rtlCol="0">
            <a:spAutoFit/>
          </a:bodyPr>
          <a:lstStyle/>
          <a:p>
            <a:r>
              <a:rPr lang="en-US" sz="2800" dirty="0"/>
              <a:t>Install Anaconda</a:t>
            </a:r>
          </a:p>
          <a:p>
            <a:r>
              <a:rPr lang="en-US" sz="2800" dirty="0"/>
              <a:t>Launch Spyder</a:t>
            </a:r>
          </a:p>
          <a:p>
            <a:r>
              <a:rPr lang="en-US" sz="2800" dirty="0"/>
              <a:t>File/Open/</a:t>
            </a:r>
            <a:r>
              <a:rPr lang="en-US" sz="2800" i="1" dirty="0"/>
              <a:t>open script</a:t>
            </a:r>
          </a:p>
          <a:p>
            <a:endParaRPr lang="en-US" sz="2800" i="1" dirty="0"/>
          </a:p>
          <a:p>
            <a:r>
              <a:rPr lang="en-US" sz="2800" dirty="0"/>
              <a:t>OR</a:t>
            </a:r>
          </a:p>
          <a:p>
            <a:endParaRPr lang="en-US" sz="2800" dirty="0"/>
          </a:p>
          <a:p>
            <a:r>
              <a:rPr lang="en-US" sz="2800" dirty="0"/>
              <a:t>File/Create/</a:t>
            </a:r>
            <a:r>
              <a:rPr lang="en-US" sz="2800" i="1" dirty="0"/>
              <a:t>create new</a:t>
            </a:r>
          </a:p>
          <a:p>
            <a:endParaRPr lang="en-US" sz="2800" i="1" dirty="0"/>
          </a:p>
          <a:p>
            <a:pPr marL="457200" indent="-457200">
              <a:buFont typeface="Arial" panose="020B0604020202020204" pitchFamily="34" charset="0"/>
              <a:buChar char="•"/>
            </a:pPr>
            <a:r>
              <a:rPr lang="en-US" sz="2400" dirty="0">
                <a:solidFill>
                  <a:srgbClr val="4D4D4D"/>
                </a:solidFill>
              </a:rPr>
              <a:t>Ctrl-L will give you help.</a:t>
            </a:r>
          </a:p>
          <a:p>
            <a:pPr marL="457200" indent="-457200">
              <a:buFont typeface="Arial" panose="020B0604020202020204" pitchFamily="34" charset="0"/>
              <a:buChar char="•"/>
            </a:pPr>
            <a:r>
              <a:rPr lang="en-US" sz="2400" dirty="0">
                <a:solidFill>
                  <a:srgbClr val="4D4D4D"/>
                </a:solidFill>
              </a:rPr>
              <a:t>There is a tutorial.</a:t>
            </a:r>
          </a:p>
          <a:p>
            <a:pPr marL="457200" indent="-457200">
              <a:buFont typeface="Arial" panose="020B0604020202020204" pitchFamily="34" charset="0"/>
              <a:buChar char="•"/>
            </a:pPr>
            <a:endParaRPr lang="en-US" sz="2400" dirty="0">
              <a:solidFill>
                <a:srgbClr val="4D4D4D"/>
              </a:solidFill>
            </a:endParaRPr>
          </a:p>
          <a:p>
            <a:r>
              <a:rPr lang="en-US" sz="2400" dirty="0">
                <a:solidFill>
                  <a:srgbClr val="4D4D4D"/>
                </a:solidFill>
              </a:rPr>
              <a:t>https://docs.spyder-ide.org/current/quickstart.html</a:t>
            </a:r>
          </a:p>
        </p:txBody>
      </p:sp>
      <p:pic>
        <p:nvPicPr>
          <p:cNvPr id="4" name="Picture 3" descr="Graphical user interface, application&#10;&#10;Description automatically generated">
            <a:extLst>
              <a:ext uri="{FF2B5EF4-FFF2-40B4-BE49-F238E27FC236}">
                <a16:creationId xmlns:a16="http://schemas.microsoft.com/office/drawing/2014/main" id="{D64FC522-EBC6-4780-A5C0-BF5918DD4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797" y="1304544"/>
            <a:ext cx="7486324" cy="4435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070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F976-A62C-4513-9771-5D1494BA2DF9}"/>
              </a:ext>
            </a:extLst>
          </p:cNvPr>
          <p:cNvSpPr>
            <a:spLocks noGrp="1"/>
          </p:cNvSpPr>
          <p:nvPr>
            <p:ph type="title"/>
          </p:nvPr>
        </p:nvSpPr>
        <p:spPr/>
        <p:txBody>
          <a:bodyPr/>
          <a:lstStyle/>
          <a:p>
            <a:r>
              <a:rPr lang="en-US" dirty="0"/>
              <a:t>Jupyter Notebook</a:t>
            </a:r>
          </a:p>
        </p:txBody>
      </p:sp>
      <p:pic>
        <p:nvPicPr>
          <p:cNvPr id="5" name="Content Placeholder 4">
            <a:extLst>
              <a:ext uri="{FF2B5EF4-FFF2-40B4-BE49-F238E27FC236}">
                <a16:creationId xmlns:a16="http://schemas.microsoft.com/office/drawing/2014/main" id="{CB7AFC16-798B-4CD0-95EF-A36EDDED4175}"/>
              </a:ext>
            </a:extLst>
          </p:cNvPr>
          <p:cNvPicPr>
            <a:picLocks noGrp="1" noChangeAspect="1"/>
          </p:cNvPicPr>
          <p:nvPr>
            <p:ph idx="1"/>
          </p:nvPr>
        </p:nvPicPr>
        <p:blipFill>
          <a:blip r:embed="rId3"/>
          <a:stretch>
            <a:fillRect/>
          </a:stretch>
        </p:blipFill>
        <p:spPr>
          <a:xfrm>
            <a:off x="470115" y="3126391"/>
            <a:ext cx="10972800" cy="2940672"/>
          </a:xfrm>
          <a:ln>
            <a:solidFill>
              <a:schemeClr val="tx1"/>
            </a:solidFill>
          </a:ln>
        </p:spPr>
      </p:pic>
      <p:sp>
        <p:nvSpPr>
          <p:cNvPr id="7" name="Rectangle 6">
            <a:extLst>
              <a:ext uri="{FF2B5EF4-FFF2-40B4-BE49-F238E27FC236}">
                <a16:creationId xmlns:a16="http://schemas.microsoft.com/office/drawing/2014/main" id="{AB4E6A12-C693-4122-AD5A-E80C75A11AB6}"/>
              </a:ext>
            </a:extLst>
          </p:cNvPr>
          <p:cNvSpPr/>
          <p:nvPr/>
        </p:nvSpPr>
        <p:spPr>
          <a:xfrm>
            <a:off x="9438468" y="3828081"/>
            <a:ext cx="2283417" cy="22389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5DD0BA2-9408-4490-BE7A-DE00DB6CA277}"/>
              </a:ext>
            </a:extLst>
          </p:cNvPr>
          <p:cNvCxnSpPr>
            <a:cxnSpLocks/>
          </p:cNvCxnSpPr>
          <p:nvPr/>
        </p:nvCxnSpPr>
        <p:spPr>
          <a:xfrm>
            <a:off x="10864312" y="2929179"/>
            <a:ext cx="0" cy="12243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6A02E384-AE34-4CE3-B899-E5AA25D440A6}"/>
              </a:ext>
            </a:extLst>
          </p:cNvPr>
          <p:cNvCxnSpPr>
            <a:cxnSpLocks/>
          </p:cNvCxnSpPr>
          <p:nvPr/>
        </p:nvCxnSpPr>
        <p:spPr>
          <a:xfrm flipH="1">
            <a:off x="10864313" y="4646907"/>
            <a:ext cx="10538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Star: 8 Points 18">
            <a:extLst>
              <a:ext uri="{FF2B5EF4-FFF2-40B4-BE49-F238E27FC236}">
                <a16:creationId xmlns:a16="http://schemas.microsoft.com/office/drawing/2014/main" id="{762ADEEE-EC76-41ED-BA1C-B36BE0FFC322}"/>
              </a:ext>
            </a:extLst>
          </p:cNvPr>
          <p:cNvSpPr/>
          <p:nvPr/>
        </p:nvSpPr>
        <p:spPr>
          <a:xfrm>
            <a:off x="10378698" y="2407177"/>
            <a:ext cx="661256" cy="543791"/>
          </a:xfrm>
          <a:prstGeom prst="star8">
            <a:avLst>
              <a:gd name="adj" fmla="val 261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3" name="Star: 10 Points 22">
            <a:extLst>
              <a:ext uri="{FF2B5EF4-FFF2-40B4-BE49-F238E27FC236}">
                <a16:creationId xmlns:a16="http://schemas.microsoft.com/office/drawing/2014/main" id="{0796FF0C-697C-497D-8D84-C709419BCBF2}"/>
              </a:ext>
            </a:extLst>
          </p:cNvPr>
          <p:cNvSpPr/>
          <p:nvPr/>
        </p:nvSpPr>
        <p:spPr>
          <a:xfrm>
            <a:off x="11442915" y="4153545"/>
            <a:ext cx="630264" cy="610704"/>
          </a:xfrm>
          <a:prstGeom prst="star1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graphicFrame>
        <p:nvGraphicFramePr>
          <p:cNvPr id="24" name="Table 24">
            <a:extLst>
              <a:ext uri="{FF2B5EF4-FFF2-40B4-BE49-F238E27FC236}">
                <a16:creationId xmlns:a16="http://schemas.microsoft.com/office/drawing/2014/main" id="{DB57299E-C4E4-4FFD-948A-54C9B085B383}"/>
              </a:ext>
            </a:extLst>
          </p:cNvPr>
          <p:cNvGraphicFramePr>
            <a:graphicFrameLocks noGrp="1"/>
          </p:cNvGraphicFramePr>
          <p:nvPr>
            <p:extLst>
              <p:ext uri="{D42A27DB-BD31-4B8C-83A1-F6EECF244321}">
                <p14:modId xmlns:p14="http://schemas.microsoft.com/office/powerpoint/2010/main" val="2952347135"/>
              </p:ext>
            </p:extLst>
          </p:nvPr>
        </p:nvGraphicFramePr>
        <p:xfrm>
          <a:off x="702034" y="1095073"/>
          <a:ext cx="10689221" cy="2309415"/>
        </p:xfrm>
        <a:graphic>
          <a:graphicData uri="http://schemas.openxmlformats.org/drawingml/2006/table">
            <a:tbl>
              <a:tblPr firstRow="1" bandRow="1">
                <a:tableStyleId>{5C22544A-7EE6-4342-B048-85BDC9FD1C3A}</a:tableStyleId>
              </a:tblPr>
              <a:tblGrid>
                <a:gridCol w="5158907">
                  <a:extLst>
                    <a:ext uri="{9D8B030D-6E8A-4147-A177-3AD203B41FA5}">
                      <a16:colId xmlns:a16="http://schemas.microsoft.com/office/drawing/2014/main" val="1590416516"/>
                    </a:ext>
                  </a:extLst>
                </a:gridCol>
                <a:gridCol w="5530314">
                  <a:extLst>
                    <a:ext uri="{9D8B030D-6E8A-4147-A177-3AD203B41FA5}">
                      <a16:colId xmlns:a16="http://schemas.microsoft.com/office/drawing/2014/main" val="1982310251"/>
                    </a:ext>
                  </a:extLst>
                </a:gridCol>
              </a:tblGrid>
              <a:tr h="389175">
                <a:tc>
                  <a:txBody>
                    <a:bodyPr/>
                    <a:lstStyle/>
                    <a:p>
                      <a:pPr marL="457200" indent="-457200">
                        <a:buFont typeface="+mj-lt"/>
                        <a:buAutoNum type="arabicParenR"/>
                      </a:pPr>
                      <a:r>
                        <a:rPr lang="en-US" sz="2400" dirty="0">
                          <a:solidFill>
                            <a:schemeClr val="tx1"/>
                          </a:solidFill>
                        </a:rPr>
                        <a:t>Open Anaconda,</a:t>
                      </a:r>
                    </a:p>
                    <a:p>
                      <a:pPr marL="457200" indent="-457200">
                        <a:buFont typeface="+mj-lt"/>
                        <a:buAutoNum type="arabicParenR"/>
                      </a:pPr>
                      <a:r>
                        <a:rPr lang="en-US" sz="2400" dirty="0">
                          <a:solidFill>
                            <a:schemeClr val="tx1"/>
                          </a:solidFill>
                        </a:rPr>
                        <a:t>Launch Jupyter notebook</a:t>
                      </a:r>
                    </a:p>
                    <a:p>
                      <a:pPr marL="457200" indent="-457200">
                        <a:buFont typeface="+mj-lt"/>
                        <a:buAutoNum type="arabicParenR"/>
                      </a:pPr>
                      <a:r>
                        <a:rPr lang="en-US" sz="2400" dirty="0">
                          <a:solidFill>
                            <a:schemeClr val="tx1"/>
                          </a:solidFill>
                        </a:rPr>
                        <a:t>Select ‘New’</a:t>
                      </a:r>
                    </a:p>
                    <a:p>
                      <a:pPr marL="457200" indent="-457200">
                        <a:buFont typeface="+mj-lt"/>
                        <a:buAutoNum type="arabicParenR"/>
                      </a:pPr>
                      <a:r>
                        <a:rPr lang="en-US" sz="2400" dirty="0">
                          <a:solidFill>
                            <a:schemeClr val="tx1"/>
                          </a:solidFill>
                        </a:rPr>
                        <a:t>Select ‘Python 3 (</a:t>
                      </a:r>
                      <a:r>
                        <a:rPr lang="en-US" sz="2400" dirty="0" err="1">
                          <a:solidFill>
                            <a:schemeClr val="tx1"/>
                          </a:solidFill>
                        </a:rPr>
                        <a:t>ipykernal</a:t>
                      </a:r>
                      <a:r>
                        <a:rPr lang="en-US" sz="2400" dirty="0">
                          <a:solidFill>
                            <a:schemeClr val="tx1"/>
                          </a:solidFill>
                        </a:rPr>
                        <a:t>)</a:t>
                      </a:r>
                    </a:p>
                    <a:p>
                      <a:pPr marL="457200" indent="-457200">
                        <a:buFont typeface="+mj-lt"/>
                        <a:buAutoNum type="arabicParenR"/>
                      </a:pPr>
                      <a:r>
                        <a:rPr lang="en-US" sz="2400" dirty="0">
                          <a:solidFill>
                            <a:schemeClr val="tx1"/>
                          </a:solidFill>
                        </a:rPr>
                        <a:t>Save “filename”</a:t>
                      </a:r>
                    </a:p>
                  </a:txBody>
                  <a:tcPr>
                    <a:noFill/>
                  </a:tcPr>
                </a:tc>
                <a:tc>
                  <a:txBody>
                    <a:bodyPr/>
                    <a:lstStyle/>
                    <a:p>
                      <a:pPr marL="0" indent="0">
                        <a:buFont typeface="+mj-lt"/>
                        <a:buNone/>
                      </a:pPr>
                      <a:endParaRPr lang="en-US" sz="2400" dirty="0">
                        <a:solidFill>
                          <a:schemeClr val="tx1"/>
                        </a:solidFill>
                      </a:endParaRPr>
                    </a:p>
                  </a:txBody>
                  <a:tcPr>
                    <a:noFill/>
                  </a:tcPr>
                </a:tc>
                <a:extLst>
                  <a:ext uri="{0D108BD9-81ED-4DB2-BD59-A6C34878D82A}">
                    <a16:rowId xmlns:a16="http://schemas.microsoft.com/office/drawing/2014/main" val="1002773716"/>
                  </a:ext>
                </a:extLst>
              </a:tr>
              <a:tr h="389175">
                <a:tc>
                  <a:txBody>
                    <a:bodyPr/>
                    <a:lstStyle/>
                    <a:p>
                      <a:endParaRPr lang="en-US" dirty="0"/>
                    </a:p>
                  </a:txBody>
                  <a:tcPr>
                    <a:noFill/>
                  </a:tcPr>
                </a:tc>
                <a:tc>
                  <a:txBody>
                    <a:bodyPr/>
                    <a:lstStyle/>
                    <a:p>
                      <a:endParaRPr lang="en-US" dirty="0">
                        <a:solidFill>
                          <a:schemeClr val="tx1"/>
                        </a:solidFill>
                      </a:endParaRPr>
                    </a:p>
                  </a:txBody>
                  <a:tcPr>
                    <a:noFill/>
                  </a:tcPr>
                </a:tc>
                <a:extLst>
                  <a:ext uri="{0D108BD9-81ED-4DB2-BD59-A6C34878D82A}">
                    <a16:rowId xmlns:a16="http://schemas.microsoft.com/office/drawing/2014/main" val="3430923461"/>
                  </a:ext>
                </a:extLst>
              </a:tr>
            </a:tbl>
          </a:graphicData>
        </a:graphic>
      </p:graphicFrame>
    </p:spTree>
    <p:extLst>
      <p:ext uri="{BB962C8B-B14F-4D97-AF65-F5344CB8AC3E}">
        <p14:creationId xmlns:p14="http://schemas.microsoft.com/office/powerpoint/2010/main" val="105803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D042-D9BA-4394-8DC3-D65C27A0881F}"/>
              </a:ext>
            </a:extLst>
          </p:cNvPr>
          <p:cNvSpPr>
            <a:spLocks noGrp="1"/>
          </p:cNvSpPr>
          <p:nvPr>
            <p:ph type="title"/>
          </p:nvPr>
        </p:nvSpPr>
        <p:spPr/>
        <p:txBody>
          <a:bodyPr/>
          <a:lstStyle/>
          <a:p>
            <a:r>
              <a:rPr lang="en-US" dirty="0"/>
              <a:t>Jupyter Laboratory</a:t>
            </a:r>
          </a:p>
        </p:txBody>
      </p:sp>
      <p:sp>
        <p:nvSpPr>
          <p:cNvPr id="6" name="TextBox 5">
            <a:extLst>
              <a:ext uri="{FF2B5EF4-FFF2-40B4-BE49-F238E27FC236}">
                <a16:creationId xmlns:a16="http://schemas.microsoft.com/office/drawing/2014/main" id="{6C64C3E8-C7C1-49DD-BA0C-8A264D74ADC0}"/>
              </a:ext>
            </a:extLst>
          </p:cNvPr>
          <p:cNvSpPr txBox="1"/>
          <p:nvPr/>
        </p:nvSpPr>
        <p:spPr>
          <a:xfrm>
            <a:off x="156368" y="1304543"/>
            <a:ext cx="236985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Install Anaconda</a:t>
            </a:r>
          </a:p>
          <a:p>
            <a:pPr marL="342900" indent="-342900">
              <a:buFont typeface="Arial" panose="020B0604020202020204" pitchFamily="34" charset="0"/>
              <a:buChar char="•"/>
            </a:pPr>
            <a:r>
              <a:rPr lang="en-US" sz="2000" dirty="0"/>
              <a:t>Launch: JupyterLab</a:t>
            </a:r>
          </a:p>
          <a:p>
            <a:pPr marL="342900" indent="-342900">
              <a:buFont typeface="Arial" panose="020B0604020202020204" pitchFamily="34" charset="0"/>
              <a:buChar char="•"/>
            </a:pPr>
            <a:r>
              <a:rPr lang="en-US" sz="2000" dirty="0"/>
              <a:t>File/Open/</a:t>
            </a:r>
            <a:r>
              <a:rPr lang="en-US" sz="2000" i="1" dirty="0"/>
              <a:t>open script</a:t>
            </a:r>
          </a:p>
          <a:p>
            <a:pPr marL="342900" indent="-342900">
              <a:buFont typeface="Arial" panose="020B0604020202020204" pitchFamily="34" charset="0"/>
              <a:buChar char="•"/>
            </a:pPr>
            <a:endParaRPr lang="en-US" sz="2000" i="1" dirty="0"/>
          </a:p>
          <a:p>
            <a:pPr algn="ctr"/>
            <a:r>
              <a:rPr lang="en-US" sz="2000" dirty="0"/>
              <a:t>OR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File/Create/</a:t>
            </a:r>
          </a:p>
          <a:p>
            <a:r>
              <a:rPr lang="en-US" sz="2000" i="1" dirty="0"/>
              <a:t>create new</a:t>
            </a:r>
          </a:p>
        </p:txBody>
      </p:sp>
      <p:pic>
        <p:nvPicPr>
          <p:cNvPr id="4" name="Picture 3" descr="Graphical user interface, text, application, email&#10;&#10;Description automatically generated">
            <a:extLst>
              <a:ext uri="{FF2B5EF4-FFF2-40B4-BE49-F238E27FC236}">
                <a16:creationId xmlns:a16="http://schemas.microsoft.com/office/drawing/2014/main" id="{E9184F2C-6C66-436D-A6A5-0E3DCB39F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838" y="1304543"/>
            <a:ext cx="8685202" cy="4447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470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2018-9F11-48A8-B94F-F587E8CDB9EA}"/>
              </a:ext>
            </a:extLst>
          </p:cNvPr>
          <p:cNvSpPr>
            <a:spLocks noGrp="1"/>
          </p:cNvSpPr>
          <p:nvPr>
            <p:ph type="title"/>
          </p:nvPr>
        </p:nvSpPr>
        <p:spPr/>
        <p:txBody>
          <a:bodyPr/>
          <a:lstStyle/>
          <a:p>
            <a:r>
              <a:rPr lang="en-US" dirty="0"/>
              <a:t>IDE Attributes</a:t>
            </a:r>
          </a:p>
        </p:txBody>
      </p:sp>
      <p:sp>
        <p:nvSpPr>
          <p:cNvPr id="3" name="Content Placeholder 2">
            <a:extLst>
              <a:ext uri="{FF2B5EF4-FFF2-40B4-BE49-F238E27FC236}">
                <a16:creationId xmlns:a16="http://schemas.microsoft.com/office/drawing/2014/main" id="{842E67CE-3720-4D8E-8F6C-4FBC14B9938E}"/>
              </a:ext>
            </a:extLst>
          </p:cNvPr>
          <p:cNvSpPr>
            <a:spLocks noGrp="1"/>
          </p:cNvSpPr>
          <p:nvPr>
            <p:ph idx="1"/>
          </p:nvPr>
        </p:nvSpPr>
        <p:spPr/>
        <p:txBody>
          <a:bodyPr>
            <a:normAutofit/>
          </a:bodyPr>
          <a:lstStyle/>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Console:</a:t>
            </a:r>
            <a:r>
              <a:rPr lang="en-US" sz="3200" dirty="0">
                <a:effectLst/>
                <a:latin typeface="Calibri" panose="020F0502020204030204" pitchFamily="34" charset="0"/>
                <a:ea typeface="Calibri" panose="020F0502020204030204" pitchFamily="34" charset="0"/>
                <a:cs typeface="Times New Roman" panose="02020603050405020304" pitchFamily="18" charset="0"/>
              </a:rPr>
              <a:t> - Where code runs</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Project Files:</a:t>
            </a:r>
            <a:r>
              <a:rPr lang="en-US" sz="3200" dirty="0">
                <a:effectLst/>
                <a:latin typeface="Calibri" panose="020F0502020204030204" pitchFamily="34" charset="0"/>
                <a:ea typeface="Calibri" panose="020F0502020204030204" pitchFamily="34" charset="0"/>
                <a:cs typeface="Times New Roman" panose="02020603050405020304" pitchFamily="18" charset="0"/>
              </a:rPr>
              <a:t> - Code and data files</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Variables:</a:t>
            </a:r>
            <a:r>
              <a:rPr lang="en-US" sz="3200" dirty="0">
                <a:effectLst/>
                <a:latin typeface="Calibri" panose="020F0502020204030204" pitchFamily="34" charset="0"/>
                <a:ea typeface="Calibri" panose="020F0502020204030204" pitchFamily="34" charset="0"/>
                <a:cs typeface="Times New Roman" panose="02020603050405020304" pitchFamily="18" charset="0"/>
              </a:rPr>
              <a:t> - One Identifier to assign something to a variable</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Data View:</a:t>
            </a:r>
            <a:r>
              <a:rPr lang="en-US" sz="3200" dirty="0">
                <a:effectLst/>
                <a:latin typeface="Calibri" panose="020F0502020204030204" pitchFamily="34" charset="0"/>
                <a:ea typeface="Calibri" panose="020F0502020204030204" pitchFamily="34" charset="0"/>
                <a:cs typeface="Times New Roman" panose="02020603050405020304" pitchFamily="18" charset="0"/>
              </a:rPr>
              <a:t> - View of the data frame being processed</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Plots: - </a:t>
            </a:r>
            <a:r>
              <a:rPr lang="en-US" sz="3200" dirty="0">
                <a:effectLst/>
                <a:latin typeface="Calibri" panose="020F0502020204030204" pitchFamily="34" charset="0"/>
                <a:ea typeface="Calibri" panose="020F0502020204030204" pitchFamily="34" charset="0"/>
                <a:cs typeface="Times New Roman" panose="02020603050405020304" pitchFamily="18" charset="0"/>
              </a:rPr>
              <a:t>View of the graph being generated</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History:  - </a:t>
            </a:r>
            <a:r>
              <a:rPr lang="en-US" sz="3200" dirty="0">
                <a:effectLst/>
                <a:latin typeface="Calibri" panose="020F0502020204030204" pitchFamily="34" charset="0"/>
                <a:ea typeface="Calibri" panose="020F0502020204030204" pitchFamily="34" charset="0"/>
                <a:cs typeface="Times New Roman" panose="02020603050405020304" pitchFamily="18" charset="0"/>
              </a:rPr>
              <a:t>Code history processes in active memory</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Autocomplete</a:t>
            </a:r>
            <a:r>
              <a:rPr lang="en-US" sz="3200" dirty="0">
                <a:effectLst/>
                <a:latin typeface="Calibri" panose="020F0502020204030204" pitchFamily="34" charset="0"/>
                <a:ea typeface="Calibri" panose="020F0502020204030204" pitchFamily="34" charset="0"/>
                <a:cs typeface="Times New Roman" panose="02020603050405020304" pitchFamily="18" charset="0"/>
              </a:rPr>
              <a:t>: - Python feature to help with coding</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Debugging: - </a:t>
            </a:r>
            <a:r>
              <a:rPr lang="en-US" sz="3200" dirty="0">
                <a:effectLst/>
                <a:latin typeface="Calibri" panose="020F0502020204030204" pitchFamily="34" charset="0"/>
                <a:ea typeface="Calibri" panose="020F0502020204030204" pitchFamily="34" charset="0"/>
                <a:cs typeface="Times New Roman" panose="02020603050405020304" pitchFamily="18" charset="0"/>
              </a:rPr>
              <a:t>Python feature to help with finding errors</a:t>
            </a:r>
          </a:p>
          <a:p>
            <a:pPr>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Markdown</a:t>
            </a:r>
            <a:r>
              <a:rPr lang="en-US" sz="3200" b="1" i="1" dirty="0">
                <a:effectLst/>
                <a:latin typeface="Calibri" panose="020F0502020204030204" pitchFamily="34" charset="0"/>
                <a:ea typeface="Calibri" panose="020F0502020204030204" pitchFamily="34" charset="0"/>
                <a:cs typeface="Times New Roman" panose="02020603050405020304" pitchFamily="18" charset="0"/>
              </a:rPr>
              <a:t>: - </a:t>
            </a:r>
            <a:r>
              <a:rPr lang="en-US" sz="3200" dirty="0">
                <a:effectLst/>
                <a:latin typeface="Calibri" panose="020F0502020204030204" pitchFamily="34" charset="0"/>
                <a:ea typeface="Calibri" panose="020F0502020204030204" pitchFamily="34" charset="0"/>
                <a:cs typeface="Times New Roman" panose="02020603050405020304" pitchFamily="18" charset="0"/>
              </a:rPr>
              <a:t>Code to add text around the code </a:t>
            </a:r>
            <a:endParaRPr lang="en-US" sz="3200" dirty="0"/>
          </a:p>
        </p:txBody>
      </p:sp>
    </p:spTree>
    <p:extLst>
      <p:ext uri="{BB962C8B-B14F-4D97-AF65-F5344CB8AC3E}">
        <p14:creationId xmlns:p14="http://schemas.microsoft.com/office/powerpoint/2010/main" val="1510760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0AC5-609E-4B0A-89F4-A394177D4CE2}"/>
              </a:ext>
            </a:extLst>
          </p:cNvPr>
          <p:cNvSpPr>
            <a:spLocks noGrp="1"/>
          </p:cNvSpPr>
          <p:nvPr>
            <p:ph type="title"/>
          </p:nvPr>
        </p:nvSpPr>
        <p:spPr/>
        <p:txBody>
          <a:bodyPr/>
          <a:lstStyle/>
          <a:p>
            <a:r>
              <a:rPr lang="en-US" dirty="0"/>
              <a:t>Google </a:t>
            </a:r>
            <a:r>
              <a:rPr lang="en-US" dirty="0" err="1"/>
              <a:t>Colab</a:t>
            </a:r>
            <a:r>
              <a:rPr lang="en-US" dirty="0"/>
              <a:t> IDE Attributes</a:t>
            </a:r>
          </a:p>
        </p:txBody>
      </p:sp>
      <p:sp>
        <p:nvSpPr>
          <p:cNvPr id="3" name="Content Placeholder 2">
            <a:extLst>
              <a:ext uri="{FF2B5EF4-FFF2-40B4-BE49-F238E27FC236}">
                <a16:creationId xmlns:a16="http://schemas.microsoft.com/office/drawing/2014/main" id="{503BCD25-3BF5-498D-AB5C-78B639740DF7}"/>
              </a:ext>
            </a:extLst>
          </p:cNvPr>
          <p:cNvSpPr>
            <a:spLocks noGrp="1"/>
          </p:cNvSpPr>
          <p:nvPr>
            <p:ph idx="1"/>
          </p:nvPr>
        </p:nvSpPr>
        <p:spPr/>
        <p:txBody>
          <a:bodyPr>
            <a:normAutofit fontScale="55000" lnSpcReduction="20000"/>
          </a:bodyPr>
          <a:lstStyle/>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Console:</a:t>
            </a:r>
            <a:r>
              <a:rPr lang="en-US" sz="2800" dirty="0">
                <a:effectLst/>
                <a:latin typeface="Calibri" panose="020F0502020204030204" pitchFamily="34" charset="0"/>
                <a:ea typeface="Calibri" panose="020F0502020204030204" pitchFamily="34" charset="0"/>
                <a:cs typeface="Times New Roman" panose="02020603050405020304" pitchFamily="18" charset="0"/>
              </a:rPr>
              <a:t> Within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2800" dirty="0">
                <a:effectLst/>
                <a:latin typeface="Calibri" panose="020F0502020204030204" pitchFamily="34" charset="0"/>
                <a:ea typeface="Calibri" panose="020F0502020204030204" pitchFamily="34" charset="0"/>
                <a:cs typeface="Times New Roman" panose="02020603050405020304" pitchFamily="18" charset="0"/>
              </a:rPr>
              <a:t> there isn’t a separate console, but the instead the active code and related error messages occur within each cell.</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Project Files:</a:t>
            </a:r>
            <a:r>
              <a:rPr lang="en-US" sz="2800" dirty="0">
                <a:effectLst/>
                <a:latin typeface="Calibri" panose="020F0502020204030204" pitchFamily="34" charset="0"/>
                <a:ea typeface="Calibri" panose="020F0502020204030204" pitchFamily="34" charset="0"/>
                <a:cs typeface="Times New Roman" panose="02020603050405020304" pitchFamily="18" charset="0"/>
              </a:rPr>
              <a:t> To see where your Notebook is stored use the folder icon on the left to navigate to your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MyDrive</a:t>
            </a:r>
            <a:r>
              <a:rPr lang="en-US" sz="2800" dirty="0">
                <a:effectLst/>
                <a:latin typeface="Calibri" panose="020F0502020204030204" pitchFamily="34" charset="0"/>
                <a:ea typeface="Calibri" panose="020F0502020204030204" pitchFamily="34" charset="0"/>
                <a:cs typeface="Times New Roman" panose="02020603050405020304" pitchFamily="18" charset="0"/>
              </a:rPr>
              <a:t>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2800" dirty="0">
                <a:effectLst/>
                <a:latin typeface="Calibri" panose="020F0502020204030204" pitchFamily="34" charset="0"/>
                <a:ea typeface="Calibri" panose="020F0502020204030204" pitchFamily="34" charset="0"/>
                <a:cs typeface="Times New Roman" panose="02020603050405020304" pitchFamily="18" charset="0"/>
              </a:rPr>
              <a:t> Notebooks.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PythonCodeBascis</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Variables:</a:t>
            </a:r>
            <a:r>
              <a:rPr lang="en-US" sz="2800" dirty="0">
                <a:effectLst/>
                <a:latin typeface="Calibri" panose="020F0502020204030204" pitchFamily="34" charset="0"/>
                <a:ea typeface="Calibri" panose="020F0502020204030204" pitchFamily="34" charset="0"/>
                <a:cs typeface="Times New Roman" panose="02020603050405020304" pitchFamily="18" charset="0"/>
              </a:rPr>
              <a:t> (Show current variables) We have a notebook here with code, but none of this code is NOT in our active memory, because the only code that has been run is the cell to initialize our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PythonCodeBasics</a:t>
            </a:r>
            <a:r>
              <a:rPr lang="en-US" sz="2800" dirty="0">
                <a:effectLst/>
                <a:latin typeface="Calibri" panose="020F0502020204030204" pitchFamily="34" charset="0"/>
                <a:ea typeface="Calibri" panose="020F0502020204030204" pitchFamily="34" charset="0"/>
                <a:cs typeface="Times New Roman" panose="02020603050405020304" pitchFamily="18" charset="0"/>
              </a:rPr>
              <a:t> notebook and the little bit of code we just recreated. Let’s run the code in a few more of these cells.</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Data View:</a:t>
            </a:r>
            <a:r>
              <a:rPr lang="en-US" sz="2800" dirty="0">
                <a:effectLst/>
                <a:latin typeface="Calibri" panose="020F0502020204030204" pitchFamily="34" charset="0"/>
                <a:ea typeface="Calibri" panose="020F0502020204030204" pitchFamily="34" charset="0"/>
                <a:cs typeface="Times New Roman" panose="02020603050405020304" pitchFamily="18" charset="0"/>
              </a:rPr>
              <a:t> Simply double left click on the data file to view the table on the right side of 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2800" dirty="0">
                <a:effectLst/>
                <a:latin typeface="Calibri" panose="020F0502020204030204" pitchFamily="34" charset="0"/>
                <a:ea typeface="Calibri" panose="020F0502020204030204" pitchFamily="34" charset="0"/>
                <a:cs typeface="Times New Roman" panose="02020603050405020304" pitchFamily="18" charset="0"/>
              </a:rPr>
              <a:t> screen.</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Libraries:</a:t>
            </a:r>
            <a:r>
              <a:rPr lang="en-US" sz="2800" dirty="0">
                <a:effectLst/>
                <a:latin typeface="Calibri" panose="020F0502020204030204" pitchFamily="34" charset="0"/>
                <a:ea typeface="Calibri" panose="020F0502020204030204" pitchFamily="34" charset="0"/>
                <a:cs typeface="Times New Roman" panose="02020603050405020304" pitchFamily="18" charset="0"/>
              </a:rPr>
              <a:t> All of the Python libraries are available to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2800" dirty="0">
                <a:effectLst/>
                <a:latin typeface="Calibri" panose="020F0502020204030204" pitchFamily="34" charset="0"/>
                <a:ea typeface="Calibri" panose="020F0502020204030204" pitchFamily="34" charset="0"/>
                <a:cs typeface="Times New Roman" panose="02020603050405020304" pitchFamily="18" charset="0"/>
              </a:rPr>
              <a:t> so it is a matter of importing each library you want to use and assigning that library to a shortcut or nickname such as import pandas as pd.  You will need to have knowledge about the libraries you want to use and why you want to use them. </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Plots: </a:t>
            </a:r>
            <a:r>
              <a:rPr lang="en-US" sz="2800" dirty="0">
                <a:effectLst/>
                <a:latin typeface="Calibri" panose="020F0502020204030204" pitchFamily="34" charset="0"/>
                <a:ea typeface="Calibri" panose="020F0502020204030204" pitchFamily="34" charset="0"/>
                <a:cs typeface="Times New Roman" panose="02020603050405020304" pitchFamily="18" charset="0"/>
              </a:rPr>
              <a:t>Once you run the code and import the associated data for plots, the plots will appear directly within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Colob</a:t>
            </a:r>
            <a:r>
              <a:rPr lang="en-US" sz="2800" dirty="0">
                <a:effectLst/>
                <a:latin typeface="Calibri" panose="020F0502020204030204" pitchFamily="34" charset="0"/>
                <a:ea typeface="Calibri" panose="020F0502020204030204" pitchFamily="34" charset="0"/>
                <a:cs typeface="Times New Roman" panose="02020603050405020304" pitchFamily="18" charset="0"/>
              </a:rPr>
              <a:t>.  There is also a ‘View  output full screen’ feature using the menu to the right.</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History:  </a:t>
            </a:r>
            <a:r>
              <a:rPr lang="en-US" sz="2800" dirty="0">
                <a:effectLst/>
                <a:latin typeface="Calibri" panose="020F0502020204030204" pitchFamily="34" charset="0"/>
                <a:ea typeface="Calibri" panose="020F0502020204030204" pitchFamily="34" charset="0"/>
                <a:cs typeface="Times New Roman" panose="02020603050405020304" pitchFamily="18" charset="0"/>
              </a:rPr>
              <a:t>To view the History of code run during a session select the View menu, and then ‘Execute code history’.</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Autocomplete</a:t>
            </a:r>
            <a:r>
              <a:rPr lang="en-US" sz="2800" dirty="0">
                <a:effectLst/>
                <a:latin typeface="Calibri" panose="020F0502020204030204" pitchFamily="34" charset="0"/>
                <a:ea typeface="Calibri" panose="020F0502020204030204" pitchFamily="34" charset="0"/>
                <a:cs typeface="Times New Roman" panose="02020603050405020304" pitchFamily="18" charset="0"/>
              </a:rPr>
              <a:t>: Note the autocomplete feature will try and complete and function such as ‘print’ or argument that appears within your active Variables list.</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Debugging: </a:t>
            </a:r>
            <a:r>
              <a:rPr lang="en-US" sz="2800" dirty="0">
                <a:effectLst/>
                <a:latin typeface="Calibri" panose="020F0502020204030204" pitchFamily="34" charset="0"/>
                <a:ea typeface="Calibri" panose="020F0502020204030204" pitchFamily="34" charset="0"/>
                <a:cs typeface="Times New Roman" panose="02020603050405020304" pitchFamily="18" charset="0"/>
              </a:rPr>
              <a:t>If you have an error in your code, an error message will appear to help with debugging.</a:t>
            </a:r>
          </a:p>
          <a:p>
            <a:pPr marL="342900" marR="0" lvl="0" indent="-342900">
              <a:lnSpc>
                <a:spcPct val="120000"/>
              </a:lnSpc>
              <a:spcBef>
                <a:spcPts val="0"/>
              </a:spcBef>
              <a:spcAft>
                <a:spcPts val="600"/>
              </a:spcAft>
              <a:buFont typeface="+mj-lt"/>
              <a:buAutoNum type="arabicPeriod"/>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Comments and Markdown:  </a:t>
            </a:r>
            <a:r>
              <a:rPr lang="en-US" sz="2800" dirty="0">
                <a:effectLst/>
                <a:latin typeface="Calibri" panose="020F0502020204030204" pitchFamily="34" charset="0"/>
                <a:ea typeface="Calibri" panose="020F0502020204030204" pitchFamily="34" charset="0"/>
                <a:cs typeface="Times New Roman" panose="02020603050405020304" pitchFamily="18" charset="0"/>
              </a:rPr>
              <a:t>Comments can be added using 3 hash marks on any line of code. Markdown text can be added using the + Text tool. </a:t>
            </a:r>
          </a:p>
        </p:txBody>
      </p:sp>
    </p:spTree>
    <p:extLst>
      <p:ext uri="{BB962C8B-B14F-4D97-AF65-F5344CB8AC3E}">
        <p14:creationId xmlns:p14="http://schemas.microsoft.com/office/powerpoint/2010/main" val="1721079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16CA-E3FC-4D81-89F3-87A5BA4D97A2}"/>
              </a:ext>
            </a:extLst>
          </p:cNvPr>
          <p:cNvSpPr>
            <a:spLocks noGrp="1"/>
          </p:cNvSpPr>
          <p:nvPr>
            <p:ph type="title"/>
          </p:nvPr>
        </p:nvSpPr>
        <p:spPr/>
        <p:txBody>
          <a:bodyPr/>
          <a:lstStyle/>
          <a:p>
            <a:r>
              <a:rPr lang="en-US" dirty="0"/>
              <a:t>Spyder IDE Attributes</a:t>
            </a:r>
          </a:p>
        </p:txBody>
      </p:sp>
      <p:sp>
        <p:nvSpPr>
          <p:cNvPr id="3" name="Content Placeholder 2">
            <a:extLst>
              <a:ext uri="{FF2B5EF4-FFF2-40B4-BE49-F238E27FC236}">
                <a16:creationId xmlns:a16="http://schemas.microsoft.com/office/drawing/2014/main" id="{58A32708-73F0-4A47-A957-5793BF6623C6}"/>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Console: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console is immediately viewable in the lower right pane. If I highlight my first line of code in the script and run it using the F9 key, it will run the code and the results from the code in the Console.  If I highlight and run the next line, “2*3” and use the F9 key will give me that code and result as well.</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Project Files: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can get to Project Files by using File / Open or Open Recent to find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py</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you choose to use.</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Variables: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Can be viewed in the upper right pane using the “Variable Explorer” tab. Note each data type will be a different color.</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Using the Files tab in the top right pane, identify your data set, click on it to see the content.  If you’d like to see the content in a spreadsheet you can right click on the file and use the dropdown menu to select “Open externally”.  It will open in Excel outside of Spyder.</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Libraries: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Libraries are need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calculation and visuals. Import needed libraries.</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Plots: Can be viewed in the upper right pane, using the Plots 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History: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History can be viewed in the lower right pane, using the History tab.</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Autocomplete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Similar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Sypder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will autocomplete functions and arguments that are in active memory.</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Debugging: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 Debug menu at on the top menu bar of Spyder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Comments and Markdown: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Comments can be noted using triple single quotes for large areas of text and the # sign for line comments.  Markdown is not an option in Spyder.</a:t>
            </a:r>
          </a:p>
          <a:p>
            <a:pPr marL="0" indent="0">
              <a:buNone/>
            </a:pPr>
            <a:endParaRPr lang="en-US" dirty="0"/>
          </a:p>
        </p:txBody>
      </p:sp>
    </p:spTree>
    <p:extLst>
      <p:ext uri="{BB962C8B-B14F-4D97-AF65-F5344CB8AC3E}">
        <p14:creationId xmlns:p14="http://schemas.microsoft.com/office/powerpoint/2010/main" val="3396786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B99D-132E-4D8A-A8D3-DE255CE62C6F}"/>
              </a:ext>
            </a:extLst>
          </p:cNvPr>
          <p:cNvSpPr>
            <a:spLocks noGrp="1"/>
          </p:cNvSpPr>
          <p:nvPr>
            <p:ph type="title"/>
          </p:nvPr>
        </p:nvSpPr>
        <p:spPr/>
        <p:txBody>
          <a:bodyPr/>
          <a:lstStyle/>
          <a:p>
            <a:r>
              <a:rPr lang="en-US" dirty="0"/>
              <a:t>Jupyter Notebooks IDE Attributes</a:t>
            </a:r>
          </a:p>
        </p:txBody>
      </p:sp>
      <p:sp>
        <p:nvSpPr>
          <p:cNvPr id="3" name="Content Placeholder 2">
            <a:extLst>
              <a:ext uri="{FF2B5EF4-FFF2-40B4-BE49-F238E27FC236}">
                <a16:creationId xmlns:a16="http://schemas.microsoft.com/office/drawing/2014/main" id="{F31C2258-8915-40E2-A458-CEE0BDAF3B57}"/>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Console: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format is very similar to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the code and related error messages being generated in the main screen.</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Project Files: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Can be open via the File dropdown menu. New project files can be created using that option from the dropdown menu.</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Variables: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pandas running, in one of the empty cells run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whos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view data frames in one of the empty cells use the function display(&lt;data frame name&gt;)   Example: display(iris)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may need to specify file path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Libraries: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Need to be familiar with libraries and import them and assign them short names.</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Plots: </a:t>
            </a:r>
            <a:r>
              <a:rPr lang="en-US" sz="1800" dirty="0">
                <a:effectLst/>
                <a:latin typeface="Calibri" panose="020F0502020204030204" pitchFamily="34" charset="0"/>
                <a:ea typeface="Calibri" panose="020F0502020204030204" pitchFamily="34" charset="0"/>
                <a:cs typeface="Times New Roman" panose="02020603050405020304" pitchFamily="18" charset="0"/>
              </a:rPr>
              <a:t>Plots will appear directly in the cells with the code to generate them.</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History: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one of the empty cells run “%history”</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Autocomplete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Start typing the first few letters of a function or argument and then hit the Tab key, and Jupyter Notebooks will autocomplete the rest of the code.</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Debugging: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Error messages usually show within the cell.  Alt + Shift + Enter is another way to see error codes. </a:t>
            </a: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Comments and Markdown: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Comments can be created with quotes and # signs. Markdown is available from dropdown menu immediately under the Widgets option on the top menu bar.</a:t>
            </a:r>
          </a:p>
          <a:p>
            <a:pPr marL="0" indent="0">
              <a:buNone/>
            </a:pPr>
            <a:endParaRPr lang="en-US" dirty="0"/>
          </a:p>
        </p:txBody>
      </p:sp>
    </p:spTree>
    <p:extLst>
      <p:ext uri="{BB962C8B-B14F-4D97-AF65-F5344CB8AC3E}">
        <p14:creationId xmlns:p14="http://schemas.microsoft.com/office/powerpoint/2010/main" val="58238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7D69-2AB3-443C-978C-1009465FA881}"/>
              </a:ext>
            </a:extLst>
          </p:cNvPr>
          <p:cNvSpPr>
            <a:spLocks noGrp="1"/>
          </p:cNvSpPr>
          <p:nvPr>
            <p:ph type="title"/>
          </p:nvPr>
        </p:nvSpPr>
        <p:spPr/>
        <p:txBody>
          <a:bodyPr/>
          <a:lstStyle/>
          <a:p>
            <a:r>
              <a:rPr lang="en-US" dirty="0"/>
              <a:t>Training Objectives</a:t>
            </a:r>
          </a:p>
        </p:txBody>
      </p:sp>
      <p:sp>
        <p:nvSpPr>
          <p:cNvPr id="3" name="Content Placeholder 2">
            <a:extLst>
              <a:ext uri="{FF2B5EF4-FFF2-40B4-BE49-F238E27FC236}">
                <a16:creationId xmlns:a16="http://schemas.microsoft.com/office/drawing/2014/main" id="{4A2BBC01-4327-4340-8BFB-2B5B12481472}"/>
              </a:ext>
            </a:extLst>
          </p:cNvPr>
          <p:cNvSpPr>
            <a:spLocks noGrp="1"/>
          </p:cNvSpPr>
          <p:nvPr>
            <p:ph idx="1"/>
          </p:nvPr>
        </p:nvSpPr>
        <p:spPr/>
        <p:txBody>
          <a:bodyPr>
            <a:normAutofit/>
          </a:bodyPr>
          <a:lstStyle/>
          <a:p>
            <a:pPr marL="0" indent="0">
              <a:buNone/>
            </a:pPr>
            <a:r>
              <a:rPr lang="en-US" dirty="0"/>
              <a:t>Why learn Python?</a:t>
            </a:r>
          </a:p>
          <a:p>
            <a:pPr marL="0" indent="0">
              <a:buNone/>
            </a:pPr>
            <a:r>
              <a:rPr lang="en-US" dirty="0"/>
              <a:t>What to know about reading, writing and running Python code?</a:t>
            </a:r>
          </a:p>
          <a:p>
            <a:pPr marL="0" indent="0">
              <a:buNone/>
            </a:pPr>
            <a:r>
              <a:rPr lang="en-US" dirty="0"/>
              <a:t>Popular IDEs for reading, writing and running Python code:</a:t>
            </a:r>
          </a:p>
          <a:p>
            <a:pPr lvl="1"/>
            <a:r>
              <a:rPr lang="en-US" dirty="0"/>
              <a:t>	Google </a:t>
            </a:r>
            <a:r>
              <a:rPr lang="en-US" dirty="0" err="1"/>
              <a:t>Colab</a:t>
            </a:r>
            <a:endParaRPr lang="en-US" dirty="0"/>
          </a:p>
          <a:p>
            <a:pPr lvl="1"/>
            <a:r>
              <a:rPr lang="en-US" dirty="0"/>
              <a:t>	Spyder</a:t>
            </a:r>
          </a:p>
          <a:p>
            <a:pPr lvl="1"/>
            <a:r>
              <a:rPr lang="en-US" dirty="0"/>
              <a:t>	Jupyter Notebook</a:t>
            </a:r>
          </a:p>
          <a:p>
            <a:pPr lvl="1"/>
            <a:r>
              <a:rPr lang="en-US" dirty="0"/>
              <a:t>	Jupyter Lab</a:t>
            </a:r>
          </a:p>
          <a:p>
            <a:pPr marL="0" indent="0">
              <a:buNone/>
            </a:pPr>
            <a:r>
              <a:rPr lang="en-US" dirty="0"/>
              <a:t>	</a:t>
            </a:r>
          </a:p>
        </p:txBody>
      </p:sp>
    </p:spTree>
    <p:extLst>
      <p:ext uri="{BB962C8B-B14F-4D97-AF65-F5344CB8AC3E}">
        <p14:creationId xmlns:p14="http://schemas.microsoft.com/office/powerpoint/2010/main" val="3641777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E875-24A7-41AF-969D-B83F8CE51681}"/>
              </a:ext>
            </a:extLst>
          </p:cNvPr>
          <p:cNvSpPr>
            <a:spLocks noGrp="1"/>
          </p:cNvSpPr>
          <p:nvPr>
            <p:ph type="title"/>
          </p:nvPr>
        </p:nvSpPr>
        <p:spPr/>
        <p:txBody>
          <a:bodyPr/>
          <a:lstStyle/>
          <a:p>
            <a:r>
              <a:rPr lang="en-US" dirty="0"/>
              <a:t>Jupyter Labs IDE Attributes</a:t>
            </a:r>
          </a:p>
        </p:txBody>
      </p:sp>
      <p:sp>
        <p:nvSpPr>
          <p:cNvPr id="3" name="Content Placeholder 2">
            <a:extLst>
              <a:ext uri="{FF2B5EF4-FFF2-40B4-BE49-F238E27FC236}">
                <a16:creationId xmlns:a16="http://schemas.microsoft.com/office/drawing/2014/main" id="{80EC3DB3-E578-45C4-80CE-96BAF8A41042}"/>
              </a:ext>
            </a:extLst>
          </p:cNvPr>
          <p:cNvSpPr>
            <a:spLocks noGrp="1"/>
          </p:cNvSpPr>
          <p:nvPr>
            <p:ph idx="1"/>
          </p:nvPr>
        </p:nvSpPr>
        <p:spPr/>
        <p:txBody>
          <a:bodyPr>
            <a:normAutofit/>
          </a:bodyPr>
          <a:lstStyle/>
          <a:p>
            <a:pPr marL="342900" marR="0" lvl="0" indent="-342900">
              <a:lnSpc>
                <a:spcPct val="120000"/>
              </a:lnSpc>
              <a:spcBef>
                <a:spcPts val="0"/>
              </a:spcBef>
              <a:spcAft>
                <a:spcPts val="6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Jupyter Labs is very similar to Jupyter Notebooks.  </a:t>
            </a:r>
          </a:p>
          <a:p>
            <a:pPr marL="342900" marR="0" lvl="0" indent="-342900">
              <a:lnSpc>
                <a:spcPct val="120000"/>
              </a:lnSpc>
              <a:spcBef>
                <a:spcPts val="0"/>
              </a:spcBef>
              <a:spcAft>
                <a:spcPts val="600"/>
              </a:spcAft>
              <a:buFont typeface="+mj-l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The main difference is that you can have multiple tabs open with notebooks or .csv files in this IDE. Multiple consoles can be run as well.   This is helpful if you are trying to run different sets of code with different applications.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960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461C-B04E-4FCD-BC05-372B6D07A48B}"/>
              </a:ext>
            </a:extLst>
          </p:cNvPr>
          <p:cNvSpPr>
            <a:spLocks noGrp="1"/>
          </p:cNvSpPr>
          <p:nvPr>
            <p:ph type="title"/>
          </p:nvPr>
        </p:nvSpPr>
        <p:spPr/>
        <p:txBody>
          <a:bodyPr/>
          <a:lstStyle/>
          <a:p>
            <a:r>
              <a:rPr lang="en-US" dirty="0"/>
              <a:t>Test Your Knowledge</a:t>
            </a:r>
          </a:p>
        </p:txBody>
      </p:sp>
      <p:sp>
        <p:nvSpPr>
          <p:cNvPr id="3" name="Content Placeholder 2">
            <a:extLst>
              <a:ext uri="{FF2B5EF4-FFF2-40B4-BE49-F238E27FC236}">
                <a16:creationId xmlns:a16="http://schemas.microsoft.com/office/drawing/2014/main" id="{4D0CE1EB-6B3E-4F7B-B4E4-BE603D29F045}"/>
              </a:ext>
            </a:extLst>
          </p:cNvPr>
          <p:cNvSpPr>
            <a:spLocks noGrp="1"/>
          </p:cNvSpPr>
          <p:nvPr>
            <p:ph idx="1"/>
          </p:nvPr>
        </p:nvSpPr>
        <p:spPr/>
        <p:txBody>
          <a:bodyPr/>
          <a:lstStyle/>
          <a:p>
            <a:pPr marL="0" indent="0">
              <a:buNone/>
            </a:pPr>
            <a:r>
              <a:rPr lang="en-US" dirty="0"/>
              <a:t>Log on to one of the IDEs.</a:t>
            </a:r>
          </a:p>
          <a:p>
            <a:endParaRPr lang="en-US" dirty="0"/>
          </a:p>
          <a:p>
            <a:pPr marL="0" indent="0">
              <a:buNone/>
            </a:pPr>
            <a:r>
              <a:rPr lang="en-US" dirty="0"/>
              <a:t>Type the follow code:</a:t>
            </a:r>
          </a:p>
          <a:p>
            <a:pPr marL="0" indent="0">
              <a:buNone/>
            </a:pPr>
            <a:endParaRPr lang="en-US" dirty="0"/>
          </a:p>
          <a:p>
            <a:pPr marL="0" indent="0">
              <a:buNone/>
            </a:pPr>
            <a:r>
              <a:rPr lang="en-US" dirty="0"/>
              <a:t>name = “#”  </a:t>
            </a:r>
            <a:r>
              <a:rPr lang="en-US" dirty="0">
                <a:solidFill>
                  <a:srgbClr val="00B050"/>
                </a:solidFill>
              </a:rPr>
              <a:t>#Add your name</a:t>
            </a:r>
          </a:p>
          <a:p>
            <a:pPr marL="0" indent="0">
              <a:buNone/>
            </a:pPr>
            <a:r>
              <a:rPr lang="en-US" dirty="0"/>
              <a:t>str = </a:t>
            </a:r>
            <a:r>
              <a:rPr lang="en-US" dirty="0">
                <a:solidFill>
                  <a:srgbClr val="00B050"/>
                </a:solidFill>
              </a:rPr>
              <a:t>“ thinks Python is ” #note spaces before and after clause!</a:t>
            </a:r>
          </a:p>
          <a:p>
            <a:pPr marL="0" indent="0">
              <a:buNone/>
            </a:pPr>
            <a:r>
              <a:rPr lang="en-US" dirty="0"/>
              <a:t>descpt = “#” </a:t>
            </a:r>
            <a:r>
              <a:rPr lang="en-US" dirty="0">
                <a:solidFill>
                  <a:srgbClr val="00B050"/>
                </a:solidFill>
              </a:rPr>
              <a:t>#Add descriptor to indicate how you feel about Python</a:t>
            </a:r>
          </a:p>
          <a:p>
            <a:pPr marL="0" indent="0">
              <a:buNone/>
            </a:pPr>
            <a:r>
              <a:rPr lang="en-US" dirty="0"/>
              <a:t>print (name + str +descpt)</a:t>
            </a:r>
          </a:p>
        </p:txBody>
      </p:sp>
    </p:spTree>
    <p:extLst>
      <p:ext uri="{BB962C8B-B14F-4D97-AF65-F5344CB8AC3E}">
        <p14:creationId xmlns:p14="http://schemas.microsoft.com/office/powerpoint/2010/main" val="560689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843F-A9B2-4138-943E-40225FDD5A66}"/>
              </a:ext>
            </a:extLst>
          </p:cNvPr>
          <p:cNvSpPr>
            <a:spLocks noGrp="1"/>
          </p:cNvSpPr>
          <p:nvPr>
            <p:ph type="title"/>
          </p:nvPr>
        </p:nvSpPr>
        <p:spPr/>
        <p:txBody>
          <a:bodyPr/>
          <a:lstStyle/>
          <a:p>
            <a:r>
              <a:rPr lang="en-US" dirty="0"/>
              <a:t>Learning Resources</a:t>
            </a:r>
          </a:p>
        </p:txBody>
      </p:sp>
      <p:sp>
        <p:nvSpPr>
          <p:cNvPr id="3" name="Content Placeholder 2">
            <a:extLst>
              <a:ext uri="{FF2B5EF4-FFF2-40B4-BE49-F238E27FC236}">
                <a16:creationId xmlns:a16="http://schemas.microsoft.com/office/drawing/2014/main" id="{D5C4B2E3-931C-458E-AA8B-A01D8178C05E}"/>
              </a:ext>
            </a:extLst>
          </p:cNvPr>
          <p:cNvSpPr>
            <a:spLocks noGrp="1"/>
          </p:cNvSpPr>
          <p:nvPr>
            <p:ph sz="half" idx="1"/>
          </p:nvPr>
        </p:nvSpPr>
        <p:spPr/>
        <p:txBody>
          <a:bodyPr>
            <a:normAutofit fontScale="92500" lnSpcReduction="20000"/>
          </a:bodyPr>
          <a:lstStyle/>
          <a:p>
            <a:pPr>
              <a:lnSpc>
                <a:spcPct val="110000"/>
              </a:lnSpc>
              <a:spcBef>
                <a:spcPts val="0"/>
              </a:spcBef>
              <a:spcAft>
                <a:spcPts val="600"/>
              </a:spcAft>
            </a:pPr>
            <a:r>
              <a:rPr lang="en-US" sz="3000" dirty="0"/>
              <a:t>FAES Classes</a:t>
            </a:r>
          </a:p>
          <a:p>
            <a:pPr>
              <a:lnSpc>
                <a:spcPct val="110000"/>
              </a:lnSpc>
              <a:spcBef>
                <a:spcPts val="0"/>
              </a:spcBef>
              <a:spcAft>
                <a:spcPts val="600"/>
              </a:spcAft>
            </a:pPr>
            <a:r>
              <a:rPr lang="en-US" sz="3000" dirty="0"/>
              <a:t>Coursera</a:t>
            </a:r>
          </a:p>
          <a:p>
            <a:pPr>
              <a:lnSpc>
                <a:spcPct val="110000"/>
              </a:lnSpc>
              <a:spcBef>
                <a:spcPts val="0"/>
              </a:spcBef>
              <a:spcAft>
                <a:spcPts val="600"/>
              </a:spcAft>
            </a:pPr>
            <a:r>
              <a:rPr lang="en-US" sz="3000" dirty="0"/>
              <a:t>Online tutorials</a:t>
            </a:r>
          </a:p>
          <a:p>
            <a:pPr lvl="1" indent="-342900">
              <a:lnSpc>
                <a:spcPct val="110000"/>
              </a:lnSpc>
              <a:spcBef>
                <a:spcPts val="0"/>
              </a:spcBef>
              <a:spcAft>
                <a:spcPts val="600"/>
              </a:spcAft>
              <a:buFont typeface="Symbol" panose="05050102010706020507" pitchFamily="18" charset="2"/>
              <a:buChar char=""/>
              <a:tabLst>
                <a:tab pos="457200" algn="l"/>
              </a:tabLst>
            </a:pPr>
            <a:r>
              <a:rPr lang="en-US" sz="2200" u="sng" dirty="0" err="1">
                <a:solidFill>
                  <a:srgbClr val="4D4D4D"/>
                </a:solidFill>
                <a:effectLst/>
                <a:ea typeface="Calibri" panose="020F0502020204030204" pitchFamily="34" charset="0"/>
                <a:hlinkClick r:id="rId3">
                  <a:extLst>
                    <a:ext uri="{A12FA001-AC4F-418D-AE19-62706E023703}">
                      <ahyp:hlinkClr xmlns:ahyp="http://schemas.microsoft.com/office/drawing/2018/hyperlinkcolor" val="tx"/>
                    </a:ext>
                  </a:extLst>
                </a:hlinkClick>
              </a:rPr>
              <a:t>Stackify</a:t>
            </a:r>
            <a:r>
              <a:rPr lang="en-US" sz="2200" u="sng" dirty="0">
                <a:solidFill>
                  <a:srgbClr val="4D4D4D"/>
                </a:solidFill>
                <a:effectLst/>
                <a:ea typeface="Calibri" panose="020F0502020204030204" pitchFamily="34" charset="0"/>
                <a:hlinkClick r:id="rId3">
                  <a:extLst>
                    <a:ext uri="{A12FA001-AC4F-418D-AE19-62706E023703}">
                      <ahyp:hlinkClr xmlns:ahyp="http://schemas.microsoft.com/office/drawing/2018/hyperlinkcolor" val="tx"/>
                    </a:ext>
                  </a:extLst>
                </a:hlinkClick>
              </a:rPr>
              <a:t> - 30+ Tutorials to Learn Python</a:t>
            </a:r>
            <a:endParaRPr lang="en-US" sz="2200" dirty="0">
              <a:solidFill>
                <a:srgbClr val="4D4D4D"/>
              </a:solidFill>
              <a:effectLst/>
              <a:ea typeface="Calibri" panose="020F0502020204030204" pitchFamily="34" charset="0"/>
            </a:endParaRPr>
          </a:p>
          <a:p>
            <a:pPr lvl="1" indent="-342900">
              <a:lnSpc>
                <a:spcPct val="110000"/>
              </a:lnSpc>
              <a:spcBef>
                <a:spcPts val="0"/>
              </a:spcBef>
              <a:spcAft>
                <a:spcPts val="600"/>
              </a:spcAft>
              <a:buFont typeface="Symbol" panose="05050102010706020507" pitchFamily="18" charset="2"/>
              <a:buChar char=""/>
              <a:tabLst>
                <a:tab pos="457200" algn="l"/>
              </a:tabLst>
            </a:pPr>
            <a:r>
              <a:rPr lang="en-US" sz="2200" u="sng" dirty="0" err="1">
                <a:solidFill>
                  <a:srgbClr val="4D4D4D"/>
                </a:solidFill>
                <a:effectLst/>
                <a:ea typeface="Calibri" panose="020F0502020204030204" pitchFamily="34" charset="0"/>
                <a:hlinkClick r:id="rId4">
                  <a:extLst>
                    <a:ext uri="{A12FA001-AC4F-418D-AE19-62706E023703}">
                      <ahyp:hlinkClr xmlns:ahyp="http://schemas.microsoft.com/office/drawing/2018/hyperlinkcolor" val="tx"/>
                    </a:ext>
                  </a:extLst>
                </a:hlinkClick>
              </a:rPr>
              <a:t>FreeCodeCamp</a:t>
            </a:r>
            <a:r>
              <a:rPr lang="en-US" sz="2200" u="sng" dirty="0">
                <a:solidFill>
                  <a:srgbClr val="4D4D4D"/>
                </a:solidFill>
                <a:effectLst/>
                <a:ea typeface="Calibri" panose="020F0502020204030204" pitchFamily="34" charset="0"/>
                <a:hlinkClick r:id="rId4">
                  <a:extLst>
                    <a:ext uri="{A12FA001-AC4F-418D-AE19-62706E023703}">
                      <ahyp:hlinkClr xmlns:ahyp="http://schemas.microsoft.com/office/drawing/2018/hyperlinkcolor" val="tx"/>
                    </a:ext>
                  </a:extLst>
                </a:hlinkClick>
              </a:rPr>
              <a:t> - Code Class for Beginners</a:t>
            </a:r>
            <a:endParaRPr lang="en-US" sz="2200" dirty="0">
              <a:solidFill>
                <a:srgbClr val="4D4D4D"/>
              </a:solidFill>
              <a:effectLst/>
              <a:ea typeface="Calibri" panose="020F0502020204030204" pitchFamily="34" charset="0"/>
            </a:endParaRPr>
          </a:p>
          <a:p>
            <a:pPr lvl="1" indent="-342900">
              <a:lnSpc>
                <a:spcPct val="110000"/>
              </a:lnSpc>
              <a:spcBef>
                <a:spcPts val="0"/>
              </a:spcBef>
              <a:spcAft>
                <a:spcPts val="600"/>
              </a:spcAft>
              <a:buFont typeface="Symbol" panose="05050102010706020507" pitchFamily="18" charset="2"/>
              <a:buChar char=""/>
              <a:tabLst>
                <a:tab pos="457200" algn="l"/>
              </a:tabLst>
            </a:pPr>
            <a:r>
              <a:rPr lang="en-US" sz="2200" u="sng" dirty="0">
                <a:solidFill>
                  <a:srgbClr val="4D4D4D"/>
                </a:solidFill>
                <a:effectLst/>
                <a:ea typeface="Calibri" panose="020F0502020204030204" pitchFamily="34" charset="0"/>
                <a:hlinkClick r:id="rId5">
                  <a:extLst>
                    <a:ext uri="{A12FA001-AC4F-418D-AE19-62706E023703}">
                      <ahyp:hlinkClr xmlns:ahyp="http://schemas.microsoft.com/office/drawing/2018/hyperlinkcolor" val="tx"/>
                    </a:ext>
                  </a:extLst>
                </a:hlinkClick>
              </a:rPr>
              <a:t>Harvard – Free Python Course</a:t>
            </a:r>
            <a:endParaRPr lang="en-US" sz="2200" dirty="0">
              <a:solidFill>
                <a:srgbClr val="4D4D4D"/>
              </a:solidFill>
              <a:effectLst/>
              <a:ea typeface="Calibri" panose="020F0502020204030204" pitchFamily="34" charset="0"/>
            </a:endParaRPr>
          </a:p>
          <a:p>
            <a:pPr lvl="1" indent="-342900">
              <a:lnSpc>
                <a:spcPct val="110000"/>
              </a:lnSpc>
              <a:spcBef>
                <a:spcPts val="0"/>
              </a:spcBef>
              <a:spcAft>
                <a:spcPts val="600"/>
              </a:spcAft>
              <a:buFont typeface="Symbol" panose="05050102010706020507" pitchFamily="18" charset="2"/>
              <a:buChar char=""/>
              <a:tabLst>
                <a:tab pos="457200" algn="l"/>
              </a:tabLst>
            </a:pPr>
            <a:r>
              <a:rPr lang="en-US" sz="2200" u="sng" dirty="0">
                <a:solidFill>
                  <a:srgbClr val="4D4D4D"/>
                </a:solidFill>
                <a:effectLst/>
                <a:ea typeface="Calibri" panose="020F0502020204030204" pitchFamily="34" charset="0"/>
                <a:hlinkClick r:id="rId6">
                  <a:extLst>
                    <a:ext uri="{A12FA001-AC4F-418D-AE19-62706E023703}">
                      <ahyp:hlinkClr xmlns:ahyp="http://schemas.microsoft.com/office/drawing/2018/hyperlinkcolor" val="tx"/>
                    </a:ext>
                  </a:extLst>
                </a:hlinkClick>
              </a:rPr>
              <a:t>Coursera – Free and Paid Python Courses</a:t>
            </a:r>
            <a:endParaRPr lang="en-US" sz="2200" dirty="0">
              <a:solidFill>
                <a:srgbClr val="4D4D4D"/>
              </a:solidFill>
              <a:effectLst/>
              <a:ea typeface="Calibri" panose="020F0502020204030204" pitchFamily="34" charset="0"/>
            </a:endParaRPr>
          </a:p>
          <a:p>
            <a:pPr lvl="1" indent="-342900">
              <a:lnSpc>
                <a:spcPct val="110000"/>
              </a:lnSpc>
              <a:spcBef>
                <a:spcPts val="0"/>
              </a:spcBef>
              <a:spcAft>
                <a:spcPts val="600"/>
              </a:spcAft>
              <a:buFont typeface="Symbol" panose="05050102010706020507" pitchFamily="18" charset="2"/>
              <a:buChar char=""/>
              <a:tabLst>
                <a:tab pos="457200" algn="l"/>
              </a:tabLst>
            </a:pPr>
            <a:r>
              <a:rPr lang="en-US" sz="2200" u="sng" dirty="0" err="1">
                <a:solidFill>
                  <a:srgbClr val="4D4D4D"/>
                </a:solidFill>
                <a:effectLst/>
                <a:ea typeface="Calibri" panose="020F0502020204030204" pitchFamily="34" charset="0"/>
                <a:hlinkClick r:id="rId7">
                  <a:extLst>
                    <a:ext uri="{A12FA001-AC4F-418D-AE19-62706E023703}">
                      <ahyp:hlinkClr xmlns:ahyp="http://schemas.microsoft.com/office/drawing/2018/hyperlinkcolor" val="tx"/>
                    </a:ext>
                  </a:extLst>
                </a:hlinkClick>
              </a:rPr>
              <a:t>LearnPython</a:t>
            </a:r>
            <a:r>
              <a:rPr lang="en-US" sz="2200" u="sng" dirty="0">
                <a:solidFill>
                  <a:srgbClr val="4D4D4D"/>
                </a:solidFill>
                <a:effectLst/>
                <a:ea typeface="Calibri" panose="020F0502020204030204" pitchFamily="34" charset="0"/>
                <a:hlinkClick r:id="rId7">
                  <a:extLst>
                    <a:ext uri="{A12FA001-AC4F-418D-AE19-62706E023703}">
                      <ahyp:hlinkClr xmlns:ahyp="http://schemas.microsoft.com/office/drawing/2018/hyperlinkcolor" val="tx"/>
                    </a:ext>
                  </a:extLst>
                </a:hlinkClick>
              </a:rPr>
              <a:t> – Free Interactive Python Tutorials</a:t>
            </a:r>
            <a:endParaRPr lang="en-US" sz="2200" dirty="0">
              <a:solidFill>
                <a:srgbClr val="4D4D4D"/>
              </a:solidFill>
              <a:effectLst/>
              <a:ea typeface="Calibri" panose="020F0502020204030204" pitchFamily="34" charset="0"/>
            </a:endParaRPr>
          </a:p>
          <a:p>
            <a:pPr lvl="1" indent="-342900">
              <a:lnSpc>
                <a:spcPct val="110000"/>
              </a:lnSpc>
              <a:spcBef>
                <a:spcPts val="0"/>
              </a:spcBef>
              <a:spcAft>
                <a:spcPts val="600"/>
              </a:spcAft>
              <a:buFont typeface="Symbol" panose="05050102010706020507" pitchFamily="18" charset="2"/>
              <a:buChar char=""/>
              <a:tabLst>
                <a:tab pos="457200" algn="l"/>
              </a:tabLst>
            </a:pPr>
            <a:r>
              <a:rPr lang="en-US" sz="2200" u="sng" dirty="0" err="1">
                <a:solidFill>
                  <a:srgbClr val="4D4D4D"/>
                </a:solidFill>
                <a:effectLst/>
                <a:ea typeface="Calibri" panose="020F0502020204030204" pitchFamily="34" charset="0"/>
                <a:hlinkClick r:id="rId8">
                  <a:extLst>
                    <a:ext uri="{A12FA001-AC4F-418D-AE19-62706E023703}">
                      <ahyp:hlinkClr xmlns:ahyp="http://schemas.microsoft.com/office/drawing/2018/hyperlinkcolor" val="tx"/>
                    </a:ext>
                  </a:extLst>
                </a:hlinkClick>
              </a:rPr>
              <a:t>BestColleges</a:t>
            </a:r>
            <a:r>
              <a:rPr lang="en-US" sz="2200" u="sng" dirty="0">
                <a:solidFill>
                  <a:srgbClr val="4D4D4D"/>
                </a:solidFill>
                <a:effectLst/>
                <a:ea typeface="Calibri" panose="020F0502020204030204" pitchFamily="34" charset="0"/>
                <a:hlinkClick r:id="rId8">
                  <a:extLst>
                    <a:ext uri="{A12FA001-AC4F-418D-AE19-62706E023703}">
                      <ahyp:hlinkClr xmlns:ahyp="http://schemas.microsoft.com/office/drawing/2018/hyperlinkcolor" val="tx"/>
                    </a:ext>
                  </a:extLst>
                </a:hlinkClick>
              </a:rPr>
              <a:t> – 10 Places to Learn Python for Free</a:t>
            </a:r>
            <a:endParaRPr lang="en-US" sz="2200" dirty="0">
              <a:solidFill>
                <a:srgbClr val="4D4D4D"/>
              </a:solidFill>
              <a:effectLst/>
              <a:ea typeface="Calibri" panose="020F0502020204030204" pitchFamily="34" charset="0"/>
            </a:endParaRPr>
          </a:p>
          <a:p>
            <a:endParaRPr lang="en-US" sz="3200" dirty="0"/>
          </a:p>
          <a:p>
            <a:endParaRPr lang="en-US" dirty="0"/>
          </a:p>
        </p:txBody>
      </p:sp>
      <p:sp>
        <p:nvSpPr>
          <p:cNvPr id="4" name="Content Placeholder 3">
            <a:extLst>
              <a:ext uri="{FF2B5EF4-FFF2-40B4-BE49-F238E27FC236}">
                <a16:creationId xmlns:a16="http://schemas.microsoft.com/office/drawing/2014/main" id="{D7AE2DFE-E3EB-FA5E-F064-D845A721E283}"/>
              </a:ext>
            </a:extLst>
          </p:cNvPr>
          <p:cNvSpPr>
            <a:spLocks noGrp="1"/>
          </p:cNvSpPr>
          <p:nvPr>
            <p:ph sz="half" idx="2"/>
          </p:nvPr>
        </p:nvSpPr>
        <p:spPr/>
        <p:txBody>
          <a:bodyPr>
            <a:normAutofit fontScale="92500" lnSpcReduction="20000"/>
          </a:bodyPr>
          <a:lstStyle/>
          <a:p>
            <a:pPr>
              <a:lnSpc>
                <a:spcPct val="120000"/>
              </a:lnSpc>
              <a:spcBef>
                <a:spcPts val="0"/>
              </a:spcBef>
              <a:spcAft>
                <a:spcPts val="600"/>
              </a:spcAft>
            </a:pPr>
            <a:r>
              <a:rPr lang="en-US" sz="3000" dirty="0"/>
              <a:t>Books</a:t>
            </a:r>
          </a:p>
          <a:p>
            <a:pPr lvl="1">
              <a:lnSpc>
                <a:spcPct val="120000"/>
              </a:lnSpc>
              <a:spcBef>
                <a:spcPts val="0"/>
              </a:spcBef>
              <a:spcAft>
                <a:spcPts val="600"/>
              </a:spcAft>
              <a:buFont typeface="Arial" panose="020B0604020202020204" pitchFamily="34" charset="0"/>
              <a:buChar char="•"/>
            </a:pPr>
            <a:r>
              <a:rPr lang="en-US" sz="2200" dirty="0"/>
              <a:t>Learning Python, O’Reilly</a:t>
            </a:r>
          </a:p>
          <a:p>
            <a:pPr lvl="1">
              <a:lnSpc>
                <a:spcPct val="120000"/>
              </a:lnSpc>
              <a:spcBef>
                <a:spcPts val="0"/>
              </a:spcBef>
              <a:spcAft>
                <a:spcPts val="600"/>
              </a:spcAft>
              <a:buFont typeface="Arial" panose="020B0604020202020204" pitchFamily="34" charset="0"/>
              <a:buChar char="•"/>
            </a:pPr>
            <a:r>
              <a:rPr lang="en-US" sz="2200" dirty="0"/>
              <a:t>Head First Python, Paul Barry</a:t>
            </a:r>
          </a:p>
          <a:p>
            <a:pPr lvl="1">
              <a:lnSpc>
                <a:spcPct val="120000"/>
              </a:lnSpc>
              <a:spcBef>
                <a:spcPts val="0"/>
              </a:spcBef>
              <a:spcAft>
                <a:spcPts val="600"/>
              </a:spcAft>
              <a:buFont typeface="Arial" panose="020B0604020202020204" pitchFamily="34" charset="0"/>
              <a:buChar char="•"/>
            </a:pPr>
            <a:endParaRPr lang="en-US" sz="2200" dirty="0"/>
          </a:p>
          <a:p>
            <a:pPr>
              <a:lnSpc>
                <a:spcPct val="120000"/>
              </a:lnSpc>
              <a:spcBef>
                <a:spcPts val="0"/>
              </a:spcBef>
              <a:spcAft>
                <a:spcPts val="600"/>
              </a:spcAft>
            </a:pPr>
            <a:r>
              <a:rPr lang="en-US" sz="3000" dirty="0"/>
              <a:t>Troubleshoot / Debug</a:t>
            </a:r>
          </a:p>
          <a:p>
            <a:pPr lvl="1" indent="-342900">
              <a:lnSpc>
                <a:spcPct val="120000"/>
              </a:lnSpc>
              <a:spcBef>
                <a:spcPts val="0"/>
              </a:spcBef>
              <a:spcAft>
                <a:spcPts val="600"/>
              </a:spcAft>
              <a:buFont typeface="Symbol" panose="05050102010706020507" pitchFamily="18" charset="2"/>
              <a:buChar char=""/>
            </a:pPr>
            <a:r>
              <a:rPr lang="en-US" sz="2200" u="sng" dirty="0">
                <a:effectLst/>
                <a:ea typeface="Times New Roman" panose="02020603050405020304" pitchFamily="18" charset="0"/>
                <a:hlinkClick r:id="rId9">
                  <a:extLst>
                    <a:ext uri="{A12FA001-AC4F-418D-AE19-62706E023703}">
                      <ahyp:hlinkClr xmlns:ahyp="http://schemas.microsoft.com/office/drawing/2018/hyperlinkcolor" val="tx"/>
                    </a:ext>
                  </a:extLst>
                </a:hlinkClick>
              </a:rPr>
              <a:t>Python - Help</a:t>
            </a:r>
            <a:endParaRPr lang="en-US" sz="2200" dirty="0">
              <a:effectLst/>
              <a:ea typeface="Times New Roman" panose="02020603050405020304" pitchFamily="18" charset="0"/>
            </a:endParaRPr>
          </a:p>
          <a:p>
            <a:pPr lvl="1" indent="-342900">
              <a:lnSpc>
                <a:spcPct val="120000"/>
              </a:lnSpc>
              <a:spcBef>
                <a:spcPts val="0"/>
              </a:spcBef>
              <a:spcAft>
                <a:spcPts val="600"/>
              </a:spcAft>
              <a:buFont typeface="Symbol" panose="05050102010706020507" pitchFamily="18" charset="2"/>
              <a:buChar char=""/>
            </a:pPr>
            <a:r>
              <a:rPr lang="en-US" sz="2200" u="sng" dirty="0">
                <a:effectLst/>
                <a:ea typeface="Times New Roman" panose="02020603050405020304" pitchFamily="18" charset="0"/>
                <a:hlinkClick r:id="rId10">
                  <a:extLst>
                    <a:ext uri="{A12FA001-AC4F-418D-AE19-62706E023703}">
                      <ahyp:hlinkClr xmlns:ahyp="http://schemas.microsoft.com/office/drawing/2018/hyperlinkcolor" val="tx"/>
                    </a:ext>
                  </a:extLst>
                </a:hlinkClick>
              </a:rPr>
              <a:t>How to Debug Your Python Code</a:t>
            </a:r>
            <a:endParaRPr lang="en-US" sz="2200" dirty="0">
              <a:effectLst/>
              <a:ea typeface="Times New Roman" panose="02020603050405020304" pitchFamily="18" charset="0"/>
            </a:endParaRPr>
          </a:p>
          <a:p>
            <a:pPr lvl="1" indent="-342900">
              <a:lnSpc>
                <a:spcPct val="120000"/>
              </a:lnSpc>
              <a:spcBef>
                <a:spcPts val="0"/>
              </a:spcBef>
              <a:spcAft>
                <a:spcPts val="600"/>
              </a:spcAft>
              <a:buFont typeface="Symbol" panose="05050102010706020507" pitchFamily="18" charset="2"/>
              <a:buChar char=""/>
            </a:pPr>
            <a:r>
              <a:rPr lang="en-US" sz="2200" dirty="0">
                <a:effectLst/>
                <a:ea typeface="Times New Roman" panose="02020603050405020304" pitchFamily="18" charset="0"/>
              </a:rPr>
              <a:t>Python - </a:t>
            </a:r>
            <a:r>
              <a:rPr lang="en-US" sz="2200" u="sng" dirty="0">
                <a:effectLst/>
                <a:ea typeface="Times New Roman" panose="02020603050405020304" pitchFamily="18" charset="0"/>
                <a:hlinkClick r:id="rId11">
                  <a:extLst>
                    <a:ext uri="{A12FA001-AC4F-418D-AE19-62706E023703}">
                      <ahyp:hlinkClr xmlns:ahyp="http://schemas.microsoft.com/office/drawing/2018/hyperlinkcolor" val="tx"/>
                    </a:ext>
                  </a:extLst>
                </a:hlinkClick>
              </a:rPr>
              <a:t>Debugging and Profiling</a:t>
            </a:r>
            <a:endParaRPr lang="en-US" sz="2200" dirty="0">
              <a:effectLst/>
              <a:ea typeface="Times New Roman" panose="02020603050405020304" pitchFamily="18" charset="0"/>
            </a:endParaRPr>
          </a:p>
          <a:p>
            <a:pPr lvl="1" indent="-342900" fontAlgn="base">
              <a:lnSpc>
                <a:spcPct val="120000"/>
              </a:lnSpc>
              <a:spcBef>
                <a:spcPts val="0"/>
              </a:spcBef>
              <a:spcAft>
                <a:spcPts val="600"/>
              </a:spcAft>
              <a:buFont typeface="Symbol" panose="05050102010706020507" pitchFamily="18" charset="2"/>
              <a:buChar char=""/>
            </a:pPr>
            <a:r>
              <a:rPr lang="en-US" sz="2200" u="sng" dirty="0">
                <a:effectLst/>
                <a:ea typeface="Times New Roman" panose="02020603050405020304" pitchFamily="18" charset="0"/>
                <a:hlinkClick r:id="rId10">
                  <a:extLst>
                    <a:ext uri="{A12FA001-AC4F-418D-AE19-62706E023703}">
                      <ahyp:hlinkClr xmlns:ahyp="http://schemas.microsoft.com/office/drawing/2018/hyperlinkcolor" val="tx"/>
                    </a:ext>
                  </a:extLst>
                </a:hlinkClick>
              </a:rPr>
              <a:t>Python Debugger – Python </a:t>
            </a:r>
            <a:r>
              <a:rPr lang="en-US" sz="2200" u="sng" dirty="0" err="1">
                <a:effectLst/>
                <a:ea typeface="Times New Roman" panose="02020603050405020304" pitchFamily="18" charset="0"/>
                <a:hlinkClick r:id="rId10">
                  <a:extLst>
                    <a:ext uri="{A12FA001-AC4F-418D-AE19-62706E023703}">
                      <ahyp:hlinkClr xmlns:ahyp="http://schemas.microsoft.com/office/drawing/2018/hyperlinkcolor" val="tx"/>
                    </a:ext>
                  </a:extLst>
                </a:hlinkClick>
              </a:rPr>
              <a:t>pdb</a:t>
            </a:r>
            <a:endParaRPr lang="en-US" sz="2200" dirty="0">
              <a:effectLst/>
              <a:ea typeface="Times New Roman" panose="02020603050405020304" pitchFamily="18" charset="0"/>
            </a:endParaRPr>
          </a:p>
          <a:p>
            <a:endParaRPr lang="en-US" sz="3000" dirty="0"/>
          </a:p>
          <a:p>
            <a:pPr marL="457200" lvl="1" indent="0">
              <a:buNone/>
            </a:pPr>
            <a:endParaRPr lang="en-US" sz="3200" dirty="0"/>
          </a:p>
          <a:p>
            <a:endParaRPr lang="en-US" dirty="0"/>
          </a:p>
        </p:txBody>
      </p:sp>
    </p:spTree>
    <p:extLst>
      <p:ext uri="{BB962C8B-B14F-4D97-AF65-F5344CB8AC3E}">
        <p14:creationId xmlns:p14="http://schemas.microsoft.com/office/powerpoint/2010/main" val="108684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04C5-1C27-4E0E-A723-BD4C3A82142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25E6572-9CB9-403F-8C1E-AC4E3ED42977}"/>
              </a:ext>
            </a:extLst>
          </p:cNvPr>
          <p:cNvSpPr>
            <a:spLocks noGrp="1"/>
          </p:cNvSpPr>
          <p:nvPr>
            <p:ph idx="1"/>
          </p:nvPr>
        </p:nvSpPr>
        <p:spPr>
          <a:xfrm>
            <a:off x="609600" y="982980"/>
            <a:ext cx="10972800" cy="4892040"/>
          </a:xfrm>
        </p:spPr>
        <p:txBody>
          <a:bodyPr>
            <a:normAutofit/>
          </a:bodyPr>
          <a:lstStyle/>
          <a:p>
            <a:pPr>
              <a:spcBef>
                <a:spcPts val="1200"/>
              </a:spcBef>
              <a:spcAft>
                <a:spcPts val="600"/>
              </a:spcAft>
            </a:pPr>
            <a:r>
              <a:rPr lang="en-US" b="1" i="0" dirty="0">
                <a:effectLst/>
              </a:rPr>
              <a:t>BioPython: freely available Python tools for computational molecular biology and bioinformatics </a:t>
            </a:r>
            <a:r>
              <a:rPr lang="en-US" sz="2000" dirty="0">
                <a:hlinkClick r:id="rId3"/>
              </a:rPr>
              <a:t>https://academic.oup.com/bioinformatics/article/25/11/1422/330687?login=true</a:t>
            </a:r>
            <a:endParaRPr lang="en-US" sz="2000" dirty="0"/>
          </a:p>
          <a:p>
            <a:pPr>
              <a:spcBef>
                <a:spcPts val="1200"/>
              </a:spcBef>
              <a:spcAft>
                <a:spcPts val="600"/>
              </a:spcAft>
            </a:pPr>
            <a:r>
              <a:rPr lang="en-US" b="1" i="0" dirty="0">
                <a:effectLst/>
              </a:rPr>
              <a:t>Design of Experiments (DOE) with python   </a:t>
            </a:r>
            <a:r>
              <a:rPr lang="en-US" sz="2000" dirty="0">
                <a:hlinkClick r:id="rId4"/>
              </a:rPr>
              <a:t>https://medium.com/mlearning-ai/design-of-experiments-doe-with-python-be88f5c013f5</a:t>
            </a:r>
            <a:endParaRPr lang="en-US" sz="2000" dirty="0"/>
          </a:p>
          <a:p>
            <a:pPr>
              <a:spcBef>
                <a:spcPts val="1200"/>
              </a:spcBef>
              <a:spcAft>
                <a:spcPts val="600"/>
              </a:spcAft>
            </a:pPr>
            <a:r>
              <a:rPr lang="en-US" b="1" dirty="0"/>
              <a:t>Introduction to Jupyter Notebook | Jupyter Notebook Tutorial </a:t>
            </a:r>
            <a:r>
              <a:rPr lang="en-US" sz="2000" dirty="0">
                <a:hlinkClick r:id="rId5"/>
              </a:rPr>
              <a:t>https://youtu.be/1A7tea9LSEk</a:t>
            </a:r>
            <a:endParaRPr lang="en-US" sz="2000" dirty="0"/>
          </a:p>
          <a:p>
            <a:pPr>
              <a:spcBef>
                <a:spcPts val="1200"/>
              </a:spcBef>
              <a:spcAft>
                <a:spcPts val="600"/>
              </a:spcAft>
            </a:pPr>
            <a:r>
              <a:rPr lang="en-US" b="1" dirty="0"/>
              <a:t>JupyterLab Tutorial for Everyone</a:t>
            </a:r>
            <a:r>
              <a:rPr lang="en-US" dirty="0"/>
              <a:t>                              </a:t>
            </a:r>
            <a:r>
              <a:rPr lang="en-US" sz="2000" dirty="0">
                <a:hlinkClick r:id="rId6"/>
              </a:rPr>
              <a:t>https://youtu.be/mspsHIk_qUQ</a:t>
            </a:r>
            <a:endParaRPr lang="en-US" sz="2000" dirty="0"/>
          </a:p>
        </p:txBody>
      </p:sp>
    </p:spTree>
    <p:extLst>
      <p:ext uri="{BB962C8B-B14F-4D97-AF65-F5344CB8AC3E}">
        <p14:creationId xmlns:p14="http://schemas.microsoft.com/office/powerpoint/2010/main" val="2397455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127D-1D6E-53DB-F26E-86663200D431}"/>
              </a:ext>
            </a:extLst>
          </p:cNvPr>
          <p:cNvSpPr>
            <a:spLocks noGrp="1"/>
          </p:cNvSpPr>
          <p:nvPr>
            <p:ph type="title"/>
          </p:nvPr>
        </p:nvSpPr>
        <p:spPr/>
        <p:txBody>
          <a:bodyPr/>
          <a:lstStyle/>
          <a:p>
            <a:r>
              <a:rPr lang="en-US" dirty="0"/>
              <a:t>We Can Help</a:t>
            </a:r>
          </a:p>
        </p:txBody>
      </p:sp>
      <p:sp>
        <p:nvSpPr>
          <p:cNvPr id="19" name="Content Placeholder 18">
            <a:extLst>
              <a:ext uri="{FF2B5EF4-FFF2-40B4-BE49-F238E27FC236}">
                <a16:creationId xmlns:a16="http://schemas.microsoft.com/office/drawing/2014/main" id="{EF119B43-6B96-3A41-2848-B67D39C35801}"/>
              </a:ext>
            </a:extLst>
          </p:cNvPr>
          <p:cNvSpPr>
            <a:spLocks noGrp="1"/>
          </p:cNvSpPr>
          <p:nvPr>
            <p:ph sz="half" idx="2"/>
          </p:nvPr>
        </p:nvSpPr>
        <p:spPr>
          <a:xfrm>
            <a:off x="2003612" y="1143000"/>
            <a:ext cx="9578788" cy="4892040"/>
          </a:xfrm>
        </p:spPr>
        <p:txBody>
          <a:bodyPr>
            <a:normAutofit/>
          </a:bodyPr>
          <a:lstStyle/>
          <a:p>
            <a:r>
              <a:rPr lang="en-US" dirty="0">
                <a:hlinkClick r:id="rId3"/>
              </a:rPr>
              <a:t>Classes</a:t>
            </a:r>
            <a:r>
              <a:rPr lang="en-US" dirty="0"/>
              <a:t> on a variety of data-related topics, including:</a:t>
            </a:r>
          </a:p>
          <a:p>
            <a:pPr lvl="1"/>
            <a:r>
              <a:rPr lang="en-US" dirty="0"/>
              <a:t>Data management</a:t>
            </a:r>
          </a:p>
          <a:p>
            <a:pPr lvl="1"/>
            <a:r>
              <a:rPr lang="en-US" dirty="0"/>
              <a:t>Data visualization</a:t>
            </a:r>
          </a:p>
          <a:p>
            <a:pPr lvl="1"/>
            <a:r>
              <a:rPr lang="en-US" dirty="0"/>
              <a:t>Data analysis</a:t>
            </a:r>
          </a:p>
          <a:p>
            <a:pPr lvl="1"/>
            <a:r>
              <a:rPr lang="en-US" dirty="0"/>
              <a:t>R and RStudio</a:t>
            </a:r>
          </a:p>
          <a:p>
            <a:r>
              <a:rPr lang="en-US" dirty="0">
                <a:hlinkClick r:id="rId4"/>
              </a:rPr>
              <a:t>Computers</a:t>
            </a:r>
            <a:r>
              <a:rPr lang="en-US" dirty="0"/>
              <a:t> which offers a suite of tools for data analysis, processing, and visualization</a:t>
            </a:r>
          </a:p>
        </p:txBody>
      </p:sp>
      <p:pic>
        <p:nvPicPr>
          <p:cNvPr id="6" name="Content Placeholder 5">
            <a:extLst>
              <a:ext uri="{FF2B5EF4-FFF2-40B4-BE49-F238E27FC236}">
                <a16:creationId xmlns:a16="http://schemas.microsoft.com/office/drawing/2014/main" id="{DF82E973-4D23-016C-C224-AAF7657840AF}"/>
              </a:ext>
            </a:extLst>
          </p:cNvPr>
          <p:cNvPicPr>
            <a:picLocks noGrp="1" noChangeAspect="1"/>
          </p:cNvPicPr>
          <p:nvPr>
            <p:ph sz="half" idx="1"/>
          </p:nvPr>
        </p:nvPicPr>
        <p:blipFill>
          <a:blip r:embed="rId5" cstate="print">
            <a:extLst>
              <a:ext uri="{28A0092B-C50C-407E-A947-70E740481C1C}">
                <a14:useLocalDpi xmlns:a14="http://schemas.microsoft.com/office/drawing/2010/main" val="0"/>
              </a:ext>
            </a:extLst>
          </a:blip>
          <a:srcRect/>
          <a:stretch/>
        </p:blipFill>
        <p:spPr>
          <a:xfrm>
            <a:off x="609600" y="896830"/>
            <a:ext cx="1809750" cy="5384380"/>
          </a:xfrm>
        </p:spPr>
      </p:pic>
    </p:spTree>
    <p:extLst>
      <p:ext uri="{BB962C8B-B14F-4D97-AF65-F5344CB8AC3E}">
        <p14:creationId xmlns:p14="http://schemas.microsoft.com/office/powerpoint/2010/main" val="2130236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Cynthia Sheffield</a:t>
            </a:r>
          </a:p>
          <a:p>
            <a:pPr>
              <a:spcBef>
                <a:spcPct val="20000"/>
              </a:spcBef>
            </a:pPr>
            <a:r>
              <a:rPr lang="en-US" sz="2400" dirty="0">
                <a:solidFill>
                  <a:srgbClr val="616265"/>
                </a:solidFill>
                <a:latin typeface="Arial" pitchFamily="34" charset="0"/>
                <a:cs typeface="Arial" pitchFamily="34" charset="0"/>
              </a:rPr>
              <a:t>Data Services Librarian	</a:t>
            </a:r>
          </a:p>
          <a:p>
            <a:pPr>
              <a:spcBef>
                <a:spcPct val="20000"/>
              </a:spcBef>
            </a:pPr>
            <a:r>
              <a:rPr lang="en-US" sz="2400" dirty="0">
                <a:solidFill>
                  <a:srgbClr val="616265"/>
                </a:solidFill>
                <a:latin typeface="Arial" pitchFamily="34" charset="0"/>
                <a:cs typeface="Arial" pitchFamily="34" charset="0"/>
              </a:rPr>
              <a:t>301-803-8912</a:t>
            </a:r>
          </a:p>
          <a:p>
            <a:pPr>
              <a:spcBef>
                <a:spcPct val="20000"/>
              </a:spcBef>
            </a:pPr>
            <a:r>
              <a:rPr lang="en-US" sz="2400" dirty="0">
                <a:solidFill>
                  <a:srgbClr val="616265"/>
                </a:solidFill>
                <a:latin typeface="Arial" pitchFamily="34" charset="0"/>
                <a:cs typeface="Arial" pitchFamily="34" charset="0"/>
              </a:rPr>
              <a:t>cynthia.sheffield@nih.gov</a:t>
            </a: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7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7EB-384D-41D6-8521-FC7C18EB428B}"/>
              </a:ext>
            </a:extLst>
          </p:cNvPr>
          <p:cNvSpPr>
            <a:spLocks noGrp="1"/>
          </p:cNvSpPr>
          <p:nvPr>
            <p:ph type="title"/>
          </p:nvPr>
        </p:nvSpPr>
        <p:spPr/>
        <p:txBody>
          <a:bodyPr/>
          <a:lstStyle/>
          <a:p>
            <a:r>
              <a:rPr lang="en-US" dirty="0"/>
              <a:t>Why Learn Python?</a:t>
            </a:r>
          </a:p>
        </p:txBody>
      </p:sp>
    </p:spTree>
    <p:extLst>
      <p:ext uri="{BB962C8B-B14F-4D97-AF65-F5344CB8AC3E}">
        <p14:creationId xmlns:p14="http://schemas.microsoft.com/office/powerpoint/2010/main" val="423759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7C01-6349-4521-9342-A28BBC84D636}"/>
              </a:ext>
            </a:extLst>
          </p:cNvPr>
          <p:cNvSpPr>
            <a:spLocks noGrp="1"/>
          </p:cNvSpPr>
          <p:nvPr>
            <p:ph type="title"/>
          </p:nvPr>
        </p:nvSpPr>
        <p:spPr/>
        <p:txBody>
          <a:bodyPr/>
          <a:lstStyle/>
          <a:p>
            <a:r>
              <a:rPr lang="en-US" dirty="0"/>
              <a:t>Why Learn Python?</a:t>
            </a:r>
          </a:p>
        </p:txBody>
      </p:sp>
      <p:sp>
        <p:nvSpPr>
          <p:cNvPr id="3" name="Content Placeholder 2">
            <a:extLst>
              <a:ext uri="{FF2B5EF4-FFF2-40B4-BE49-F238E27FC236}">
                <a16:creationId xmlns:a16="http://schemas.microsoft.com/office/drawing/2014/main" id="{F788C592-A9D9-4AE1-9631-F5440FA4361A}"/>
              </a:ext>
            </a:extLst>
          </p:cNvPr>
          <p:cNvSpPr>
            <a:spLocks noGrp="1"/>
          </p:cNvSpPr>
          <p:nvPr>
            <p:ph idx="1"/>
          </p:nvPr>
        </p:nvSpPr>
        <p:spPr/>
        <p:txBody>
          <a:bodyPr>
            <a:normAutofit/>
          </a:bodyPr>
          <a:lstStyle/>
          <a:p>
            <a:r>
              <a:rPr lang="en-US" b="1" dirty="0"/>
              <a:t>User friendly </a:t>
            </a:r>
            <a:r>
              <a:rPr lang="en-US" dirty="0"/>
              <a:t>- easy to read and easy to learn.</a:t>
            </a:r>
          </a:p>
          <a:p>
            <a:r>
              <a:rPr lang="en-US" b="1" dirty="0"/>
              <a:t>Efficient</a:t>
            </a:r>
            <a:r>
              <a:rPr lang="en-US" dirty="0"/>
              <a:t>  - facilitates data management, data analysis, process documentation, and visualizations via an ecosystem of libraries.</a:t>
            </a:r>
          </a:p>
          <a:p>
            <a:r>
              <a:rPr lang="en-US" b="1" dirty="0"/>
              <a:t>Productivity</a:t>
            </a:r>
            <a:r>
              <a:rPr lang="en-US" dirty="0"/>
              <a:t> – clear syntax, object-oriented design, and code reusability enable developers to write and adapt code efficiently.</a:t>
            </a:r>
          </a:p>
          <a:p>
            <a:r>
              <a:rPr lang="en-US" b="1" dirty="0"/>
              <a:t>Dynamic</a:t>
            </a:r>
            <a:r>
              <a:rPr lang="en-US" dirty="0"/>
              <a:t> – Design cycles tend to be short as code can be written and tested </a:t>
            </a:r>
          </a:p>
          <a:p>
            <a:r>
              <a:rPr lang="en-US" b="1" dirty="0"/>
              <a:t>Open Source </a:t>
            </a:r>
            <a:r>
              <a:rPr lang="en-US" dirty="0"/>
              <a:t>– Python software and its IDEs are distributed freely for most part.  There are inexpensive IDEs. Cost is not a barrier to learning.  It simply takes time and effort.</a:t>
            </a:r>
          </a:p>
          <a:p>
            <a:pPr marL="0" indent="0">
              <a:buNone/>
            </a:pPr>
            <a:endParaRPr lang="en-US" dirty="0"/>
          </a:p>
          <a:p>
            <a:endParaRPr lang="en-US" dirty="0"/>
          </a:p>
        </p:txBody>
      </p:sp>
    </p:spTree>
    <p:extLst>
      <p:ext uri="{BB962C8B-B14F-4D97-AF65-F5344CB8AC3E}">
        <p14:creationId xmlns:p14="http://schemas.microsoft.com/office/powerpoint/2010/main" val="57262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5AD2-58EB-4985-967B-2997107E114D}"/>
              </a:ext>
            </a:extLst>
          </p:cNvPr>
          <p:cNvSpPr>
            <a:spLocks noGrp="1"/>
          </p:cNvSpPr>
          <p:nvPr>
            <p:ph type="title"/>
          </p:nvPr>
        </p:nvSpPr>
        <p:spPr/>
        <p:txBody>
          <a:bodyPr/>
          <a:lstStyle/>
          <a:p>
            <a:r>
              <a:rPr lang="en-US" dirty="0"/>
              <a:t>Research Development</a:t>
            </a:r>
          </a:p>
        </p:txBody>
      </p:sp>
      <p:graphicFrame>
        <p:nvGraphicFramePr>
          <p:cNvPr id="4" name="Content Placeholder 3">
            <a:extLst>
              <a:ext uri="{FF2B5EF4-FFF2-40B4-BE49-F238E27FC236}">
                <a16:creationId xmlns:a16="http://schemas.microsoft.com/office/drawing/2014/main" id="{0EC8782E-7DFD-42B6-86D5-065406327DAB}"/>
              </a:ext>
            </a:extLst>
          </p:cNvPr>
          <p:cNvGraphicFramePr>
            <a:graphicFrameLocks noGrp="1"/>
          </p:cNvGraphicFramePr>
          <p:nvPr>
            <p:ph idx="1"/>
            <p:extLst>
              <p:ext uri="{D42A27DB-BD31-4B8C-83A1-F6EECF244321}">
                <p14:modId xmlns:p14="http://schemas.microsoft.com/office/powerpoint/2010/main" val="2388620533"/>
              </p:ext>
            </p:extLst>
          </p:nvPr>
        </p:nvGraphicFramePr>
        <p:xfrm>
          <a:off x="609600" y="1143000"/>
          <a:ext cx="10972800" cy="4892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15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7EB-384D-41D6-8521-FC7C18EB428B}"/>
              </a:ext>
            </a:extLst>
          </p:cNvPr>
          <p:cNvSpPr>
            <a:spLocks noGrp="1"/>
          </p:cNvSpPr>
          <p:nvPr>
            <p:ph type="title"/>
          </p:nvPr>
        </p:nvSpPr>
        <p:spPr/>
        <p:txBody>
          <a:bodyPr/>
          <a:lstStyle/>
          <a:p>
            <a:r>
              <a:rPr lang="en-US" dirty="0"/>
              <a:t>What you need to know about reading, writing, and running Python?</a:t>
            </a:r>
            <a:br>
              <a:rPr lang="en-US" dirty="0"/>
            </a:br>
            <a:endParaRPr lang="en-US" dirty="0"/>
          </a:p>
        </p:txBody>
      </p:sp>
    </p:spTree>
    <p:extLst>
      <p:ext uri="{BB962C8B-B14F-4D97-AF65-F5344CB8AC3E}">
        <p14:creationId xmlns:p14="http://schemas.microsoft.com/office/powerpoint/2010/main" val="309917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D042-D9BA-4394-8DC3-D65C27A0881F}"/>
              </a:ext>
            </a:extLst>
          </p:cNvPr>
          <p:cNvSpPr>
            <a:spLocks noGrp="1"/>
          </p:cNvSpPr>
          <p:nvPr>
            <p:ph type="title"/>
          </p:nvPr>
        </p:nvSpPr>
        <p:spPr>
          <a:xfrm>
            <a:off x="609600" y="164592"/>
            <a:ext cx="9247322" cy="457200"/>
          </a:xfrm>
        </p:spPr>
        <p:txBody>
          <a:bodyPr/>
          <a:lstStyle/>
          <a:p>
            <a:r>
              <a:rPr lang="en-US" sz="3000" dirty="0"/>
              <a:t>What you need to know to read/write/run Python?</a:t>
            </a:r>
            <a:endParaRPr lang="en-US" dirty="0"/>
          </a:p>
        </p:txBody>
      </p:sp>
      <p:sp>
        <p:nvSpPr>
          <p:cNvPr id="3" name="Content Placeholder 2">
            <a:extLst>
              <a:ext uri="{FF2B5EF4-FFF2-40B4-BE49-F238E27FC236}">
                <a16:creationId xmlns:a16="http://schemas.microsoft.com/office/drawing/2014/main" id="{78076FBA-3C8C-4C4B-B8FA-71CB45E8BC04}"/>
              </a:ext>
            </a:extLst>
          </p:cNvPr>
          <p:cNvSpPr>
            <a:spLocks noGrp="1"/>
          </p:cNvSpPr>
          <p:nvPr>
            <p:ph idx="1"/>
          </p:nvPr>
        </p:nvSpPr>
        <p:spPr>
          <a:xfrm>
            <a:off x="609600" y="1181636"/>
            <a:ext cx="10972800" cy="4892040"/>
          </a:xfrm>
        </p:spPr>
        <p:txBody>
          <a:bodyPr/>
          <a:lstStyle/>
          <a:p>
            <a:r>
              <a:rPr lang="en-US" sz="4400" dirty="0"/>
              <a:t>Syntax</a:t>
            </a:r>
          </a:p>
          <a:p>
            <a:r>
              <a:rPr lang="en-US" sz="4400" dirty="0"/>
              <a:t>Variables</a:t>
            </a:r>
          </a:p>
          <a:p>
            <a:r>
              <a:rPr lang="en-US" sz="4400" dirty="0"/>
              <a:t>Functions</a:t>
            </a:r>
          </a:p>
          <a:p>
            <a:r>
              <a:rPr lang="en-US" sz="4400" dirty="0"/>
              <a:t>Data Types </a:t>
            </a:r>
          </a:p>
          <a:p>
            <a:r>
              <a:rPr lang="en-US" sz="4400" dirty="0"/>
              <a:t>Conditionals</a:t>
            </a:r>
          </a:p>
          <a:p>
            <a:r>
              <a:rPr lang="en-US" sz="4400" dirty="0"/>
              <a:t>Libraries</a:t>
            </a:r>
          </a:p>
          <a:p>
            <a:endParaRPr lang="en-US" dirty="0"/>
          </a:p>
        </p:txBody>
      </p:sp>
    </p:spTree>
    <p:extLst>
      <p:ext uri="{BB962C8B-B14F-4D97-AF65-F5344CB8AC3E}">
        <p14:creationId xmlns:p14="http://schemas.microsoft.com/office/powerpoint/2010/main" val="229645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5F59-F8EF-44BE-9D23-F6A2A82DE95D}"/>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E7EE5DB9-8D1A-4671-A21C-82FA8D40B875}"/>
              </a:ext>
            </a:extLst>
          </p:cNvPr>
          <p:cNvSpPr>
            <a:spLocks noGrp="1"/>
          </p:cNvSpPr>
          <p:nvPr>
            <p:ph idx="1"/>
          </p:nvPr>
        </p:nvSpPr>
        <p:spPr/>
        <p:txBody>
          <a:bodyPr/>
          <a:lstStyle/>
          <a:p>
            <a:pPr marL="0" indent="0">
              <a:buNone/>
            </a:pPr>
            <a:endParaRPr lang="en-US" dirty="0"/>
          </a:p>
          <a:p>
            <a:pPr marL="0" indent="0">
              <a:buNone/>
            </a:pPr>
            <a:r>
              <a:rPr lang="en-US" dirty="0"/>
              <a:t> </a:t>
            </a:r>
          </a:p>
          <a:p>
            <a:pPr marL="0" indent="0">
              <a:buNone/>
            </a:pPr>
            <a:endParaRPr lang="en-US" dirty="0"/>
          </a:p>
        </p:txBody>
      </p:sp>
      <p:pic>
        <p:nvPicPr>
          <p:cNvPr id="8" name="Picture 7">
            <a:extLst>
              <a:ext uri="{FF2B5EF4-FFF2-40B4-BE49-F238E27FC236}">
                <a16:creationId xmlns:a16="http://schemas.microsoft.com/office/drawing/2014/main" id="{0ABC6065-067D-4013-A2BE-869F9CF4FE7C}"/>
              </a:ext>
            </a:extLst>
          </p:cNvPr>
          <p:cNvPicPr>
            <a:picLocks noChangeAspect="1"/>
          </p:cNvPicPr>
          <p:nvPr/>
        </p:nvPicPr>
        <p:blipFill>
          <a:blip r:embed="rId3"/>
          <a:stretch>
            <a:fillRect/>
          </a:stretch>
        </p:blipFill>
        <p:spPr>
          <a:xfrm rot="899168">
            <a:off x="7348930" y="1726122"/>
            <a:ext cx="4569646" cy="929870"/>
          </a:xfrm>
          <a:prstGeom prst="rect">
            <a:avLst/>
          </a:prstGeom>
        </p:spPr>
      </p:pic>
      <p:sp>
        <p:nvSpPr>
          <p:cNvPr id="11" name="Oval 10">
            <a:extLst>
              <a:ext uri="{FF2B5EF4-FFF2-40B4-BE49-F238E27FC236}">
                <a16:creationId xmlns:a16="http://schemas.microsoft.com/office/drawing/2014/main" id="{8B800A8B-B9A9-42CA-8DD9-88EDF37D6640}"/>
              </a:ext>
            </a:extLst>
          </p:cNvPr>
          <p:cNvSpPr/>
          <p:nvPr/>
        </p:nvSpPr>
        <p:spPr>
          <a:xfrm>
            <a:off x="164351" y="3589019"/>
            <a:ext cx="7708269" cy="244602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9FF4ADB-0362-403C-9134-76FDC1165D73}"/>
              </a:ext>
            </a:extLst>
          </p:cNvPr>
          <p:cNvSpPr/>
          <p:nvPr/>
        </p:nvSpPr>
        <p:spPr>
          <a:xfrm>
            <a:off x="213936" y="3580639"/>
            <a:ext cx="7929403" cy="24460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D4A46B-84CA-4849-ADC8-7CD580932AE7}"/>
              </a:ext>
            </a:extLst>
          </p:cNvPr>
          <p:cNvPicPr>
            <a:picLocks noChangeAspect="1"/>
          </p:cNvPicPr>
          <p:nvPr/>
        </p:nvPicPr>
        <p:blipFill>
          <a:blip r:embed="rId4"/>
          <a:stretch>
            <a:fillRect/>
          </a:stretch>
        </p:blipFill>
        <p:spPr>
          <a:xfrm rot="1121017">
            <a:off x="6007309" y="2322561"/>
            <a:ext cx="2966468" cy="812731"/>
          </a:xfrm>
          <a:prstGeom prst="rect">
            <a:avLst/>
          </a:prstGeom>
        </p:spPr>
      </p:pic>
      <p:pic>
        <p:nvPicPr>
          <p:cNvPr id="22" name="Picture 21">
            <a:extLst>
              <a:ext uri="{FF2B5EF4-FFF2-40B4-BE49-F238E27FC236}">
                <a16:creationId xmlns:a16="http://schemas.microsoft.com/office/drawing/2014/main" id="{A08C440E-06B9-45D0-B13C-1C474CB1E30E}"/>
              </a:ext>
            </a:extLst>
          </p:cNvPr>
          <p:cNvPicPr>
            <a:picLocks noChangeAspect="1"/>
          </p:cNvPicPr>
          <p:nvPr/>
        </p:nvPicPr>
        <p:blipFill>
          <a:blip r:embed="rId5"/>
          <a:stretch>
            <a:fillRect/>
          </a:stretch>
        </p:blipFill>
        <p:spPr>
          <a:xfrm rot="20641072">
            <a:off x="271296" y="1404435"/>
            <a:ext cx="3012543" cy="716269"/>
          </a:xfrm>
          <a:prstGeom prst="rect">
            <a:avLst/>
          </a:prstGeom>
        </p:spPr>
      </p:pic>
      <p:pic>
        <p:nvPicPr>
          <p:cNvPr id="26" name="Picture 25">
            <a:extLst>
              <a:ext uri="{FF2B5EF4-FFF2-40B4-BE49-F238E27FC236}">
                <a16:creationId xmlns:a16="http://schemas.microsoft.com/office/drawing/2014/main" id="{B5E3F581-738F-4365-9466-49B2C51CB5B0}"/>
              </a:ext>
            </a:extLst>
          </p:cNvPr>
          <p:cNvPicPr>
            <a:picLocks noChangeAspect="1"/>
          </p:cNvPicPr>
          <p:nvPr/>
        </p:nvPicPr>
        <p:blipFill>
          <a:blip r:embed="rId6"/>
          <a:stretch>
            <a:fillRect/>
          </a:stretch>
        </p:blipFill>
        <p:spPr>
          <a:xfrm rot="392107">
            <a:off x="3769474" y="1291858"/>
            <a:ext cx="3138062" cy="777573"/>
          </a:xfrm>
          <a:prstGeom prst="rect">
            <a:avLst/>
          </a:prstGeom>
        </p:spPr>
      </p:pic>
      <p:pic>
        <p:nvPicPr>
          <p:cNvPr id="28" name="Picture 27">
            <a:extLst>
              <a:ext uri="{FF2B5EF4-FFF2-40B4-BE49-F238E27FC236}">
                <a16:creationId xmlns:a16="http://schemas.microsoft.com/office/drawing/2014/main" id="{77AEF9A8-9E19-4749-B6DE-99050B8601BD}"/>
              </a:ext>
            </a:extLst>
          </p:cNvPr>
          <p:cNvPicPr>
            <a:picLocks noChangeAspect="1"/>
          </p:cNvPicPr>
          <p:nvPr/>
        </p:nvPicPr>
        <p:blipFill>
          <a:blip r:embed="rId7"/>
          <a:stretch>
            <a:fillRect/>
          </a:stretch>
        </p:blipFill>
        <p:spPr>
          <a:xfrm rot="21092579">
            <a:off x="969505" y="2351628"/>
            <a:ext cx="4796446" cy="917353"/>
          </a:xfrm>
          <a:prstGeom prst="rect">
            <a:avLst/>
          </a:prstGeom>
        </p:spPr>
      </p:pic>
      <p:pic>
        <p:nvPicPr>
          <p:cNvPr id="30" name="Picture 29">
            <a:extLst>
              <a:ext uri="{FF2B5EF4-FFF2-40B4-BE49-F238E27FC236}">
                <a16:creationId xmlns:a16="http://schemas.microsoft.com/office/drawing/2014/main" id="{D5C65A8E-0424-467B-812D-DE167C515B58}"/>
              </a:ext>
            </a:extLst>
          </p:cNvPr>
          <p:cNvPicPr>
            <a:picLocks noChangeAspect="1"/>
          </p:cNvPicPr>
          <p:nvPr/>
        </p:nvPicPr>
        <p:blipFill>
          <a:blip r:embed="rId8"/>
          <a:stretch>
            <a:fillRect/>
          </a:stretch>
        </p:blipFill>
        <p:spPr>
          <a:xfrm rot="785638">
            <a:off x="5917924" y="3479219"/>
            <a:ext cx="5861266" cy="735444"/>
          </a:xfrm>
          <a:prstGeom prst="rect">
            <a:avLst/>
          </a:prstGeom>
        </p:spPr>
      </p:pic>
      <p:pic>
        <p:nvPicPr>
          <p:cNvPr id="32" name="Picture 31">
            <a:extLst>
              <a:ext uri="{FF2B5EF4-FFF2-40B4-BE49-F238E27FC236}">
                <a16:creationId xmlns:a16="http://schemas.microsoft.com/office/drawing/2014/main" id="{6E076496-962E-4C5B-B4D9-630F954FDF89}"/>
              </a:ext>
            </a:extLst>
          </p:cNvPr>
          <p:cNvPicPr>
            <a:picLocks noChangeAspect="1"/>
          </p:cNvPicPr>
          <p:nvPr/>
        </p:nvPicPr>
        <p:blipFill>
          <a:blip r:embed="rId9"/>
          <a:stretch>
            <a:fillRect/>
          </a:stretch>
        </p:blipFill>
        <p:spPr>
          <a:xfrm>
            <a:off x="709363" y="4306740"/>
            <a:ext cx="6803613" cy="1013304"/>
          </a:xfrm>
          <a:prstGeom prst="rect">
            <a:avLst/>
          </a:prstGeom>
        </p:spPr>
      </p:pic>
    </p:spTree>
    <p:extLst>
      <p:ext uri="{BB962C8B-B14F-4D97-AF65-F5344CB8AC3E}">
        <p14:creationId xmlns:p14="http://schemas.microsoft.com/office/powerpoint/2010/main" val="3418668761"/>
      </p:ext>
    </p:extLst>
  </p:cSld>
  <p:clrMapOvr>
    <a:masterClrMapping/>
  </p:clrMapOvr>
</p:sld>
</file>

<file path=ppt/theme/theme1.xml><?xml version="1.0" encoding="utf-8"?>
<a:theme xmlns:a="http://schemas.openxmlformats.org/drawingml/2006/main" name="NIHL-Template-2014-PPT_asof20140318">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2355</Words>
  <Application>Microsoft Office PowerPoint</Application>
  <PresentationFormat>Widescreen</PresentationFormat>
  <Paragraphs>340</Paragraphs>
  <Slides>36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Abadi</vt:lpstr>
      <vt:lpstr>Arial</vt:lpstr>
      <vt:lpstr>Calibri</vt:lpstr>
      <vt:lpstr>Courier New</vt:lpstr>
      <vt:lpstr>Symbol</vt:lpstr>
      <vt:lpstr>Wingdings</vt:lpstr>
      <vt:lpstr>NIHL-Template-2014-PPT_asof20140318</vt:lpstr>
      <vt:lpstr>Audio Connection and Chat Zoom</vt:lpstr>
      <vt:lpstr>Python for Data Science: What to Learn and Why</vt:lpstr>
      <vt:lpstr>Training Objectives</vt:lpstr>
      <vt:lpstr>Why Learn Python?</vt:lpstr>
      <vt:lpstr>Why Learn Python?</vt:lpstr>
      <vt:lpstr>Research Development</vt:lpstr>
      <vt:lpstr>What you need to know about reading, writing, and running Python? </vt:lpstr>
      <vt:lpstr>What you need to know to read/write/run Python?</vt:lpstr>
      <vt:lpstr>Syntax</vt:lpstr>
      <vt:lpstr>Syntax: Reserve Words</vt:lpstr>
      <vt:lpstr>Variables</vt:lpstr>
      <vt:lpstr>Functions</vt:lpstr>
      <vt:lpstr>Data Types</vt:lpstr>
      <vt:lpstr>Conditionals </vt:lpstr>
      <vt:lpstr>Libraries</vt:lpstr>
      <vt:lpstr>Libraries</vt:lpstr>
      <vt:lpstr>What you need to know to read/write/run Python?</vt:lpstr>
      <vt:lpstr>IDE for Python Code</vt:lpstr>
      <vt:lpstr>Popular IDEs for Python</vt:lpstr>
      <vt:lpstr>Google Colab</vt:lpstr>
      <vt:lpstr>Google Colaboratory Setup</vt:lpstr>
      <vt:lpstr>Anaconda</vt:lpstr>
      <vt:lpstr>Spyder</vt:lpstr>
      <vt:lpstr>Jupyter Notebook</vt:lpstr>
      <vt:lpstr>Jupyter Laboratory</vt:lpstr>
      <vt:lpstr>IDE Attributes</vt:lpstr>
      <vt:lpstr>Google Colab IDE Attributes</vt:lpstr>
      <vt:lpstr>Spyder IDE Attributes</vt:lpstr>
      <vt:lpstr>Jupyter Notebooks IDE Attributes</vt:lpstr>
      <vt:lpstr>Jupyter Labs IDE Attributes</vt:lpstr>
      <vt:lpstr>Test Your Knowledge</vt:lpstr>
      <vt:lpstr>Learning Resources</vt:lpstr>
      <vt:lpstr>References</vt:lpstr>
      <vt:lpstr>We Can Help</vt:lpstr>
      <vt:lpstr>Contact Us for Ongoing Support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2023-08-03T19:59:55Z</dcterms:created>
  <dcterms:modified xsi:type="dcterms:W3CDTF">2023-08-03T20:33:05Z</dcterms:modified>
</cp:coreProperties>
</file>