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2999418"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half" idx="13"/>
          </p:nvPr>
        </p:nvSpPr>
        <p:spPr>
          <a:xfrm>
            <a:off x="952500" y="889000"/>
            <a:ext cx="5334000" cy="79756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18300" y="5092700"/>
            <a:ext cx="5334000" cy="3771900"/>
          </a:xfrm>
          <a:prstGeom prst="rect">
            <a:avLst/>
          </a:prstGeom>
        </p:spPr>
        <p:txBody>
          <a:bodyPr lIns="91439" tIns="45719" rIns="91439" bIns="45719" anchor="t">
            <a:noAutofit/>
          </a:bodyPr>
          <a:lstStyle/>
          <a:p>
            <a:pPr/>
          </a:p>
        </p:txBody>
      </p:sp>
      <p:sp>
        <p:nvSpPr>
          <p:cNvPr id="85" name="Shape 85"/>
          <p:cNvSpPr/>
          <p:nvPr>
            <p:ph type="pic" sz="quarter" idx="15"/>
          </p:nvPr>
        </p:nvSpPr>
        <p:spPr>
          <a:xfrm>
            <a:off x="6724518" y="889000"/>
            <a:ext cx="5334001" cy="37719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9" name="01Sta2Gh.png"/>
          <p:cNvPicPr>
            <a:picLocks noChangeAspect="1"/>
          </p:cNvPicPr>
          <p:nvPr/>
        </p:nvPicPr>
        <p:blipFill>
          <a:blip r:embed="rId2">
            <a:extLst/>
          </a:blip>
          <a:stretch>
            <a:fillRect/>
          </a:stretch>
        </p:blipFill>
        <p:spPr>
          <a:xfrm>
            <a:off x="4083302" y="1061262"/>
            <a:ext cx="4838196" cy="4838196"/>
          </a:xfrm>
          <a:prstGeom prst="rect">
            <a:avLst/>
          </a:prstGeom>
          <a:ln w="12700">
            <a:miter lim="400000"/>
          </a:ln>
        </p:spPr>
      </p:pic>
      <p:sp>
        <p:nvSpPr>
          <p:cNvPr id="120" name="Shape 120"/>
          <p:cNvSpPr/>
          <p:nvPr/>
        </p:nvSpPr>
        <p:spPr>
          <a:xfrm>
            <a:off x="4158245" y="6431974"/>
            <a:ext cx="4688310" cy="173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latin typeface="Helvetica"/>
                <a:ea typeface="Helvetica"/>
                <a:cs typeface="Helvetica"/>
                <a:sym typeface="Helvetica"/>
              </a:defRPr>
            </a:pPr>
            <a:r>
              <a:t>Sheffield Hackspace</a:t>
            </a:r>
          </a:p>
          <a:p>
            <a:pPr>
              <a:defRPr b="1">
                <a:latin typeface="Helvetica"/>
                <a:ea typeface="Helvetica"/>
                <a:cs typeface="Helvetica"/>
                <a:sym typeface="Helvetica"/>
              </a:defRPr>
            </a:pPr>
          </a:p>
          <a:p>
            <a:pPr>
              <a:defRPr b="1">
                <a:latin typeface="Helvetica"/>
                <a:ea typeface="Helvetica"/>
                <a:cs typeface="Helvetica"/>
                <a:sym typeface="Helvetica"/>
              </a:defRPr>
            </a:pPr>
            <a:r>
              <a:t>Arduino Day 2015</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9" name="01Sta2Gh.png"/>
          <p:cNvPicPr>
            <a:picLocks noChangeAspect="1"/>
          </p:cNvPicPr>
          <p:nvPr/>
        </p:nvPicPr>
        <p:blipFill>
          <a:blip r:embed="rId2">
            <a:extLst/>
          </a:blip>
          <a:stretch>
            <a:fillRect/>
          </a:stretch>
        </p:blipFill>
        <p:spPr>
          <a:xfrm>
            <a:off x="11629228" y="8302141"/>
            <a:ext cx="1257883" cy="1257883"/>
          </a:xfrm>
          <a:prstGeom prst="rect">
            <a:avLst/>
          </a:prstGeom>
          <a:ln w="12700">
            <a:miter lim="400000"/>
          </a:ln>
        </p:spPr>
      </p:pic>
      <p:pic>
        <p:nvPicPr>
          <p:cNvPr id="180" name="ARDUINODAY_badge_56x56_logotype.pdf"/>
          <p:cNvPicPr>
            <a:picLocks noChangeAspect="1"/>
          </p:cNvPicPr>
          <p:nvPr/>
        </p:nvPicPr>
        <p:blipFill>
          <a:blip r:embed="rId3">
            <a:extLst/>
          </a:blip>
          <a:stretch>
            <a:fillRect/>
          </a:stretch>
        </p:blipFill>
        <p:spPr>
          <a:xfrm>
            <a:off x="11112" y="8076524"/>
            <a:ext cx="1686124" cy="1709117"/>
          </a:xfrm>
          <a:prstGeom prst="rect">
            <a:avLst/>
          </a:prstGeom>
          <a:ln w="12700">
            <a:miter lim="400000"/>
          </a:ln>
        </p:spPr>
      </p:pic>
      <p:sp>
        <p:nvSpPr>
          <p:cNvPr id="181" name="Shape 181"/>
          <p:cNvSpPr/>
          <p:nvPr/>
        </p:nvSpPr>
        <p:spPr>
          <a:xfrm>
            <a:off x="635000" y="633093"/>
            <a:ext cx="588912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Writing An Arduino Sketch</a:t>
            </a:r>
          </a:p>
        </p:txBody>
      </p:sp>
      <p:sp>
        <p:nvSpPr>
          <p:cNvPr id="182" name="Shape 182"/>
          <p:cNvSpPr/>
          <p:nvPr/>
        </p:nvSpPr>
        <p:spPr>
          <a:xfrm>
            <a:off x="997393" y="1506624"/>
            <a:ext cx="11010014"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By copying and pasting the existing loop code, and changing the digitalWrite from HIGH to LOW we should have a sketch that does exactly what we want</a:t>
            </a:r>
          </a:p>
        </p:txBody>
      </p:sp>
      <p:sp>
        <p:nvSpPr>
          <p:cNvPr id="183" name="Shape 183"/>
          <p:cNvSpPr/>
          <p:nvPr/>
        </p:nvSpPr>
        <p:spPr>
          <a:xfrm>
            <a:off x="1013268" y="3713768"/>
            <a:ext cx="11010014" cy="378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i="1" sz="2400"/>
            </a:pPr>
            <a:r>
              <a:t>void setup() {</a:t>
            </a:r>
          </a:p>
          <a:p>
            <a:pPr algn="l">
              <a:defRPr i="1" sz="2400"/>
            </a:pPr>
            <a:r>
              <a:t>	pinMode(13, OUTPUT);</a:t>
            </a:r>
          </a:p>
          <a:p>
            <a:pPr algn="l">
              <a:defRPr i="1" sz="2400"/>
            </a:pPr>
            <a:r>
              <a:t>}</a:t>
            </a:r>
          </a:p>
          <a:p>
            <a:pPr algn="l">
              <a:defRPr i="1" sz="2400"/>
            </a:pPr>
          </a:p>
          <a:p>
            <a:pPr algn="l">
              <a:defRPr i="1" sz="2400"/>
            </a:pPr>
            <a:r>
              <a:t>void loop() {</a:t>
            </a:r>
          </a:p>
          <a:p>
            <a:pPr algn="l">
              <a:defRPr i="1" sz="2400"/>
            </a:pPr>
            <a:r>
              <a:t>	digitalWrite(13, HIGH);</a:t>
            </a:r>
          </a:p>
          <a:p>
            <a:pPr algn="l">
              <a:defRPr i="1" sz="2400"/>
            </a:pPr>
            <a:r>
              <a:t>	delay(500);</a:t>
            </a:r>
          </a:p>
          <a:p>
            <a:pPr algn="l">
              <a:defRPr i="1" sz="2400"/>
            </a:pPr>
          </a:p>
          <a:p>
            <a:pPr algn="l">
              <a:defRPr i="1" sz="2400"/>
            </a:pPr>
          </a:p>
          <a:p>
            <a:pPr algn="l">
              <a:defRPr i="1" sz="2400"/>
            </a:pPr>
            <a:r>
              <a:t>}</a:t>
            </a:r>
          </a:p>
        </p:txBody>
      </p:sp>
      <p:sp>
        <p:nvSpPr>
          <p:cNvPr id="184" name="Shape 184"/>
          <p:cNvSpPr/>
          <p:nvPr/>
        </p:nvSpPr>
        <p:spPr>
          <a:xfrm>
            <a:off x="981518" y="6272247"/>
            <a:ext cx="11010014" cy="83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i="1" sz="2400"/>
            </a:pPr>
            <a:r>
              <a:t>	digitalWrite(13, LOW);</a:t>
            </a:r>
          </a:p>
          <a:p>
            <a:pPr algn="l">
              <a:defRPr i="1" sz="2400"/>
            </a:pPr>
            <a:r>
              <a:t>	delay(500);</a:t>
            </a:r>
          </a:p>
        </p:txBody>
      </p:sp>
      <p:sp>
        <p:nvSpPr>
          <p:cNvPr id="185" name="Shape 185"/>
          <p:cNvSpPr/>
          <p:nvPr/>
        </p:nvSpPr>
        <p:spPr>
          <a:xfrm>
            <a:off x="2037283" y="7599275"/>
            <a:ext cx="889848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Lets upload it to the Arduino and find out…</a:t>
            </a:r>
          </a:p>
        </p:txBody>
      </p:sp>
    </p:spTree>
  </p:cSld>
  <p:clrMapOvr>
    <a:masterClrMapping/>
  </p:clrMapOvr>
  <p:transition xmlns:p14="http://schemas.microsoft.com/office/powerpoint/2010/main" spd="slow" advClick="1" p14:dur="2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82"/>
                                        </p:tgtEl>
                                        <p:attrNameLst>
                                          <p:attrName>style.visibility</p:attrName>
                                        </p:attrNameLst>
                                      </p:cBhvr>
                                      <p:to>
                                        <p:strVal val="visible"/>
                                      </p:to>
                                    </p:set>
                                    <p:anim calcmode="lin" valueType="num">
                                      <p:cBhvr>
                                        <p:cTn id="7" dur="1000" fill="hold"/>
                                        <p:tgtEl>
                                          <p:spTgt spid="182"/>
                                        </p:tgtEl>
                                        <p:attrNameLst>
                                          <p:attrName>ppt_w</p:attrName>
                                        </p:attrNameLst>
                                      </p:cBhvr>
                                      <p:tavLst>
                                        <p:tav tm="0">
                                          <p:val>
                                            <p:fltVal val="0"/>
                                          </p:val>
                                        </p:tav>
                                        <p:tav tm="100000">
                                          <p:val>
                                            <p:strVal val="#ppt_w"/>
                                          </p:val>
                                        </p:tav>
                                      </p:tavLst>
                                    </p:anim>
                                    <p:anim calcmode="lin" valueType="num">
                                      <p:cBhvr>
                                        <p:cTn id="8" dur="1000" fill="hold"/>
                                        <p:tgtEl>
                                          <p:spTgt spid="18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183"/>
                                        </p:tgtEl>
                                        <p:attrNameLst>
                                          <p:attrName>style.visibility</p:attrName>
                                        </p:attrNameLst>
                                      </p:cBhvr>
                                      <p:to>
                                        <p:strVal val="visible"/>
                                      </p:to>
                                    </p:set>
                                    <p:anim calcmode="lin" valueType="num">
                                      <p:cBhvr>
                                        <p:cTn id="13" dur="500" fill="hold"/>
                                        <p:tgtEl>
                                          <p:spTgt spid="183"/>
                                        </p:tgtEl>
                                        <p:attrNameLst>
                                          <p:attrName>ppt_w</p:attrName>
                                        </p:attrNameLst>
                                      </p:cBhvr>
                                      <p:tavLst>
                                        <p:tav tm="0">
                                          <p:val>
                                            <p:fltVal val="0"/>
                                          </p:val>
                                        </p:tav>
                                        <p:tav tm="100000">
                                          <p:val>
                                            <p:strVal val="#ppt_w"/>
                                          </p:val>
                                        </p:tav>
                                      </p:tavLst>
                                    </p:anim>
                                    <p:anim calcmode="lin" valueType="num">
                                      <p:cBhvr>
                                        <p:cTn id="14" dur="500" fill="hold"/>
                                        <p:tgtEl>
                                          <p:spTgt spid="183"/>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Class="entr" nodeType="afterEffect" presetSubtype="0" presetID="1" grpId="3" fill="hold">
                                  <p:stCondLst>
                                    <p:cond delay="500"/>
                                  </p:stCondLst>
                                  <p:iterate type="lt" backwards="0">
                                    <p:tmAbs val="100"/>
                                  </p:iterate>
                                  <p:childTnLst>
                                    <p:set>
                                      <p:cBhvr>
                                        <p:cTn id="17" fill="hold"/>
                                        <p:tgtEl>
                                          <p:spTgt spid="1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2" grpId="1"/>
      <p:bldP build="whole" bldLvl="1" animBg="1" rev="0" advAuto="0" spid="183" grpId="2"/>
      <p:bldP build="whole" bldLvl="1" animBg="1" rev="0" advAuto="0" spid="184" grpId="3"/>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7" name="01Sta2Gh.png"/>
          <p:cNvPicPr>
            <a:picLocks noChangeAspect="1"/>
          </p:cNvPicPr>
          <p:nvPr/>
        </p:nvPicPr>
        <p:blipFill>
          <a:blip r:embed="rId2">
            <a:extLst/>
          </a:blip>
          <a:stretch>
            <a:fillRect/>
          </a:stretch>
        </p:blipFill>
        <p:spPr>
          <a:xfrm>
            <a:off x="11629228" y="8302141"/>
            <a:ext cx="1257883" cy="1257883"/>
          </a:xfrm>
          <a:prstGeom prst="rect">
            <a:avLst/>
          </a:prstGeom>
          <a:ln w="12700">
            <a:miter lim="400000"/>
          </a:ln>
        </p:spPr>
      </p:pic>
      <p:pic>
        <p:nvPicPr>
          <p:cNvPr id="188" name="ARDUINODAY_badge_56x56_logotype.pdf"/>
          <p:cNvPicPr>
            <a:picLocks noChangeAspect="1"/>
          </p:cNvPicPr>
          <p:nvPr/>
        </p:nvPicPr>
        <p:blipFill>
          <a:blip r:embed="rId3">
            <a:extLst/>
          </a:blip>
          <a:stretch>
            <a:fillRect/>
          </a:stretch>
        </p:blipFill>
        <p:spPr>
          <a:xfrm>
            <a:off x="11112" y="8076524"/>
            <a:ext cx="1686124" cy="1709117"/>
          </a:xfrm>
          <a:prstGeom prst="rect">
            <a:avLst/>
          </a:prstGeom>
          <a:ln w="12700">
            <a:miter lim="400000"/>
          </a:ln>
        </p:spPr>
      </p:pic>
      <p:sp>
        <p:nvSpPr>
          <p:cNvPr id="189" name="Shape 189"/>
          <p:cNvSpPr/>
          <p:nvPr/>
        </p:nvSpPr>
        <p:spPr>
          <a:xfrm>
            <a:off x="635000" y="633093"/>
            <a:ext cx="588912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Writing An Arduino Sketch</a:t>
            </a:r>
          </a:p>
        </p:txBody>
      </p:sp>
      <p:sp>
        <p:nvSpPr>
          <p:cNvPr id="190" name="Shape 190"/>
          <p:cNvSpPr/>
          <p:nvPr/>
        </p:nvSpPr>
        <p:spPr>
          <a:xfrm>
            <a:off x="997393" y="1668075"/>
            <a:ext cx="11010014" cy="228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Congratulations you’ve just written your first sketch for Arduino! How could you change it? Make it faster or slower? Have the LED on for longer than it’s off? Make it flash a morse code S.O.S?</a:t>
            </a:r>
          </a:p>
        </p:txBody>
      </p:sp>
      <p:sp>
        <p:nvSpPr>
          <p:cNvPr id="191" name="Shape 191"/>
          <p:cNvSpPr/>
          <p:nvPr/>
        </p:nvSpPr>
        <p:spPr>
          <a:xfrm>
            <a:off x="997393" y="4161224"/>
            <a:ext cx="11010014" cy="3924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last thing we will consider is comments. Adding comments to your code can be extremely useful for keeping track of what each line of code does. If you add // at the end of a line of text the IDE will know it is not code and will ignore it until the next line. If you add a /* the IDE will ignore everything until you add a */ - Our code would look like this</a:t>
            </a:r>
          </a:p>
        </p:txBody>
      </p:sp>
    </p:spTree>
  </p:cSld>
  <p:clrMapOvr>
    <a:masterClrMapping/>
  </p:clrMapOvr>
  <p:transition xmlns:p14="http://schemas.microsoft.com/office/powerpoint/2010/main" spd="slow" advClick="1" p14:dur="2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90"/>
                                        </p:tgtEl>
                                        <p:attrNameLst>
                                          <p:attrName>style.visibility</p:attrName>
                                        </p:attrNameLst>
                                      </p:cBhvr>
                                      <p:to>
                                        <p:strVal val="visible"/>
                                      </p:to>
                                    </p:set>
                                    <p:anim calcmode="lin" valueType="num">
                                      <p:cBhvr>
                                        <p:cTn id="7" dur="1000" fill="hold"/>
                                        <p:tgtEl>
                                          <p:spTgt spid="190"/>
                                        </p:tgtEl>
                                        <p:attrNameLst>
                                          <p:attrName>ppt_w</p:attrName>
                                        </p:attrNameLst>
                                      </p:cBhvr>
                                      <p:tavLst>
                                        <p:tav tm="0">
                                          <p:val>
                                            <p:fltVal val="0"/>
                                          </p:val>
                                        </p:tav>
                                        <p:tav tm="100000">
                                          <p:val>
                                            <p:strVal val="#ppt_w"/>
                                          </p:val>
                                        </p:tav>
                                      </p:tavLst>
                                    </p:anim>
                                    <p:anim calcmode="lin" valueType="num">
                                      <p:cBhvr>
                                        <p:cTn id="8" dur="1000" fill="hold"/>
                                        <p:tgtEl>
                                          <p:spTgt spid="19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191"/>
                                        </p:tgtEl>
                                        <p:attrNameLst>
                                          <p:attrName>style.visibility</p:attrName>
                                        </p:attrNameLst>
                                      </p:cBhvr>
                                      <p:to>
                                        <p:strVal val="visible"/>
                                      </p:to>
                                    </p:set>
                                    <p:anim calcmode="lin" valueType="num">
                                      <p:cBhvr>
                                        <p:cTn id="13" dur="1000" fill="hold"/>
                                        <p:tgtEl>
                                          <p:spTgt spid="191"/>
                                        </p:tgtEl>
                                        <p:attrNameLst>
                                          <p:attrName>ppt_w</p:attrName>
                                        </p:attrNameLst>
                                      </p:cBhvr>
                                      <p:tavLst>
                                        <p:tav tm="0">
                                          <p:val>
                                            <p:fltVal val="0"/>
                                          </p:val>
                                        </p:tav>
                                        <p:tav tm="100000">
                                          <p:val>
                                            <p:strVal val="#ppt_w"/>
                                          </p:val>
                                        </p:tav>
                                      </p:tavLst>
                                    </p:anim>
                                    <p:anim calcmode="lin" valueType="num">
                                      <p:cBhvr>
                                        <p:cTn id="14" dur="1000" fill="hold"/>
                                        <p:tgtEl>
                                          <p:spTgt spid="19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1" grpId="2"/>
      <p:bldP build="whole" bldLvl="1" animBg="1" rev="0" advAuto="0" spid="190" grpId="1"/>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3" name="01Sta2Gh.png"/>
          <p:cNvPicPr>
            <a:picLocks noChangeAspect="1"/>
          </p:cNvPicPr>
          <p:nvPr/>
        </p:nvPicPr>
        <p:blipFill>
          <a:blip r:embed="rId2">
            <a:extLst/>
          </a:blip>
          <a:stretch>
            <a:fillRect/>
          </a:stretch>
        </p:blipFill>
        <p:spPr>
          <a:xfrm>
            <a:off x="11629228" y="8302141"/>
            <a:ext cx="1257883" cy="1257883"/>
          </a:xfrm>
          <a:prstGeom prst="rect">
            <a:avLst/>
          </a:prstGeom>
          <a:ln w="12700">
            <a:miter lim="400000"/>
          </a:ln>
        </p:spPr>
      </p:pic>
      <p:pic>
        <p:nvPicPr>
          <p:cNvPr id="194" name="ARDUINODAY_badge_56x56_logotype.pdf"/>
          <p:cNvPicPr>
            <a:picLocks noChangeAspect="1"/>
          </p:cNvPicPr>
          <p:nvPr/>
        </p:nvPicPr>
        <p:blipFill>
          <a:blip r:embed="rId3">
            <a:extLst/>
          </a:blip>
          <a:stretch>
            <a:fillRect/>
          </a:stretch>
        </p:blipFill>
        <p:spPr>
          <a:xfrm>
            <a:off x="11112" y="8076524"/>
            <a:ext cx="1686124" cy="1709117"/>
          </a:xfrm>
          <a:prstGeom prst="rect">
            <a:avLst/>
          </a:prstGeom>
          <a:ln w="12700">
            <a:miter lim="400000"/>
          </a:ln>
        </p:spPr>
      </p:pic>
      <p:sp>
        <p:nvSpPr>
          <p:cNvPr id="195" name="Shape 195"/>
          <p:cNvSpPr/>
          <p:nvPr/>
        </p:nvSpPr>
        <p:spPr>
          <a:xfrm>
            <a:off x="635000" y="633093"/>
            <a:ext cx="588912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Writing An Arduino Sketch</a:t>
            </a:r>
          </a:p>
        </p:txBody>
      </p:sp>
      <p:sp>
        <p:nvSpPr>
          <p:cNvPr id="196" name="Shape 196"/>
          <p:cNvSpPr/>
          <p:nvPr/>
        </p:nvSpPr>
        <p:spPr>
          <a:xfrm>
            <a:off x="997393" y="1681459"/>
            <a:ext cx="11010014" cy="599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i="1" sz="2400"/>
            </a:pPr>
            <a:r>
              <a:t>/* </a:t>
            </a:r>
          </a:p>
          <a:p>
            <a:pPr algn="l">
              <a:defRPr i="1" sz="2400"/>
            </a:pPr>
            <a:r>
              <a:t>My very first Arduino Sketch</a:t>
            </a:r>
          </a:p>
          <a:p>
            <a:pPr algn="l">
              <a:defRPr i="1" sz="2400"/>
            </a:pPr>
          </a:p>
          <a:p>
            <a:pPr algn="l">
              <a:defRPr i="1" sz="2400"/>
            </a:pPr>
            <a:r>
              <a:t>Written on Arduino Day 2015 - 28/03/2015</a:t>
            </a:r>
          </a:p>
          <a:p>
            <a:pPr algn="l">
              <a:defRPr i="1" sz="2400"/>
            </a:pPr>
            <a:r>
              <a:t>*/</a:t>
            </a:r>
          </a:p>
          <a:p>
            <a:pPr algn="l">
              <a:defRPr i="1" sz="2400"/>
            </a:pPr>
          </a:p>
          <a:p>
            <a:pPr algn="l">
              <a:defRPr i="1" sz="2400"/>
            </a:pPr>
            <a:r>
              <a:t>void setup() { // insert setup code inside these brackets</a:t>
            </a:r>
          </a:p>
          <a:p>
            <a:pPr algn="l">
              <a:defRPr i="1" sz="2400"/>
            </a:pPr>
            <a:r>
              <a:t>	pinMode(13, OUTPUT); // tells Arduino that pin 13 is an output</a:t>
            </a:r>
          </a:p>
          <a:p>
            <a:pPr algn="l">
              <a:defRPr i="1" sz="2400"/>
            </a:pPr>
            <a:r>
              <a:t>}</a:t>
            </a:r>
          </a:p>
          <a:p>
            <a:pPr algn="l">
              <a:defRPr i="1" sz="2400"/>
            </a:pPr>
          </a:p>
          <a:p>
            <a:pPr algn="l">
              <a:defRPr i="1" sz="2400"/>
            </a:pPr>
            <a:r>
              <a:t>void loop() { // insert loop code inside these brackets</a:t>
            </a:r>
          </a:p>
          <a:p>
            <a:pPr algn="l">
              <a:defRPr i="1" sz="2400"/>
            </a:pPr>
            <a:r>
              <a:t>	digitalWrite(13, HIGH); // turns the LED on pin 13 on</a:t>
            </a:r>
          </a:p>
          <a:p>
            <a:pPr algn="l">
              <a:defRPr i="1" sz="2400"/>
            </a:pPr>
            <a:r>
              <a:t>	delay(500); // sets a pause of half a second</a:t>
            </a:r>
          </a:p>
          <a:p>
            <a:pPr algn="l">
              <a:defRPr i="1" sz="2400"/>
            </a:pPr>
            <a:r>
              <a:t>	digitalWrite(13, LOW); // turns the LED on pin 13 off</a:t>
            </a:r>
          </a:p>
          <a:p>
            <a:pPr algn="l">
              <a:defRPr i="1" sz="2400"/>
            </a:pPr>
            <a:r>
              <a:t>	delay(500); // sets a pause of half a second</a:t>
            </a:r>
          </a:p>
          <a:p>
            <a:pPr algn="l">
              <a:defRPr i="1" sz="2400"/>
            </a:pPr>
            <a:r>
              <a:t>}</a:t>
            </a:r>
          </a:p>
        </p:txBody>
      </p:sp>
    </p:spTree>
  </p:cSld>
  <p:clrMapOvr>
    <a:masterClrMapping/>
  </p:clrMapOvr>
  <p:transition xmlns:p14="http://schemas.microsoft.com/office/powerpoint/2010/main" spd="slow" advClick="1" p14:dur="2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96"/>
                                        </p:tgtEl>
                                        <p:attrNameLst>
                                          <p:attrName>style.visibility</p:attrName>
                                        </p:attrNameLst>
                                      </p:cBhvr>
                                      <p:to>
                                        <p:strVal val="visible"/>
                                      </p:to>
                                    </p:set>
                                    <p:anim calcmode="lin" valueType="num">
                                      <p:cBhvr>
                                        <p:cTn id="7" dur="1000" fill="hold"/>
                                        <p:tgtEl>
                                          <p:spTgt spid="196"/>
                                        </p:tgtEl>
                                        <p:attrNameLst>
                                          <p:attrName>ppt_w</p:attrName>
                                        </p:attrNameLst>
                                      </p:cBhvr>
                                      <p:tavLst>
                                        <p:tav tm="0">
                                          <p:val>
                                            <p:fltVal val="0"/>
                                          </p:val>
                                        </p:tav>
                                        <p:tav tm="100000">
                                          <p:val>
                                            <p:strVal val="#ppt_w"/>
                                          </p:val>
                                        </p:tav>
                                      </p:tavLst>
                                    </p:anim>
                                    <p:anim calcmode="lin" valueType="num">
                                      <p:cBhvr>
                                        <p:cTn id="8" dur="1000" fill="hold"/>
                                        <p:tgtEl>
                                          <p:spTgt spid="19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6"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2" name="01Sta2Gh.png"/>
          <p:cNvPicPr>
            <a:picLocks noChangeAspect="1"/>
          </p:cNvPicPr>
          <p:nvPr/>
        </p:nvPicPr>
        <p:blipFill>
          <a:blip r:embed="rId2">
            <a:extLst/>
          </a:blip>
          <a:stretch>
            <a:fillRect/>
          </a:stretch>
        </p:blipFill>
        <p:spPr>
          <a:xfrm>
            <a:off x="11629228" y="8302141"/>
            <a:ext cx="1257883" cy="1257883"/>
          </a:xfrm>
          <a:prstGeom prst="rect">
            <a:avLst/>
          </a:prstGeom>
          <a:ln w="12700">
            <a:miter lim="400000"/>
          </a:ln>
        </p:spPr>
      </p:pic>
      <p:pic>
        <p:nvPicPr>
          <p:cNvPr id="123" name="ARDUINODAY_badge_56x56_logotype.pdf"/>
          <p:cNvPicPr>
            <a:picLocks noChangeAspect="1"/>
          </p:cNvPicPr>
          <p:nvPr/>
        </p:nvPicPr>
        <p:blipFill>
          <a:blip r:embed="rId3">
            <a:extLst/>
          </a:blip>
          <a:stretch>
            <a:fillRect/>
          </a:stretch>
        </p:blipFill>
        <p:spPr>
          <a:xfrm>
            <a:off x="11112" y="8076524"/>
            <a:ext cx="1686124" cy="1709117"/>
          </a:xfrm>
          <a:prstGeom prst="rect">
            <a:avLst/>
          </a:prstGeom>
          <a:ln w="12700">
            <a:miter lim="400000"/>
          </a:ln>
        </p:spPr>
      </p:pic>
      <p:sp>
        <p:nvSpPr>
          <p:cNvPr id="124" name="Shape 124"/>
          <p:cNvSpPr/>
          <p:nvPr/>
        </p:nvSpPr>
        <p:spPr>
          <a:xfrm>
            <a:off x="635000" y="633093"/>
            <a:ext cx="588912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Writing An Arduino Sketch</a:t>
            </a:r>
          </a:p>
        </p:txBody>
      </p:sp>
      <p:sp>
        <p:nvSpPr>
          <p:cNvPr id="125" name="Shape 125"/>
          <p:cNvSpPr/>
          <p:nvPr/>
        </p:nvSpPr>
        <p:spPr>
          <a:xfrm>
            <a:off x="997393" y="2063162"/>
            <a:ext cx="11010014" cy="2832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the previous presentation we used a sketch called “blink” to test the IDE and Arduino board were talking to each other. In this guide we will walk through the process of writing your own sketch to flash the LED attached to pin 13 on your Arduino board.</a:t>
            </a:r>
          </a:p>
        </p:txBody>
      </p:sp>
      <p:sp>
        <p:nvSpPr>
          <p:cNvPr id="126" name="Shape 126"/>
          <p:cNvSpPr/>
          <p:nvPr/>
        </p:nvSpPr>
        <p:spPr>
          <a:xfrm>
            <a:off x="997393" y="5554256"/>
            <a:ext cx="11010014"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We will discuss the structure of a sketch, the syntax and the keywords, or functions, that make the program do what you want</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23"/>
                                        </p:tgtEl>
                                        <p:attrNameLst>
                                          <p:attrName>style.visibility</p:attrName>
                                        </p:attrNameLst>
                                      </p:cBhvr>
                                      <p:to>
                                        <p:strVal val="visible"/>
                                      </p:to>
                                    </p:set>
                                    <p:anim calcmode="lin" valueType="num">
                                      <p:cBhvr>
                                        <p:cTn id="7" dur="1000" fill="hold"/>
                                        <p:tgtEl>
                                          <p:spTgt spid="123"/>
                                        </p:tgtEl>
                                        <p:attrNameLst>
                                          <p:attrName>ppt_w</p:attrName>
                                        </p:attrNameLst>
                                      </p:cBhvr>
                                      <p:tavLst>
                                        <p:tav tm="0">
                                          <p:val>
                                            <p:fltVal val="0"/>
                                          </p:val>
                                        </p:tav>
                                        <p:tav tm="100000">
                                          <p:val>
                                            <p:strVal val="#ppt_w"/>
                                          </p:val>
                                        </p:tav>
                                      </p:tavLst>
                                    </p:anim>
                                    <p:anim calcmode="lin" valueType="num">
                                      <p:cBhvr>
                                        <p:cTn id="8" dur="1000" fill="hold"/>
                                        <p:tgtEl>
                                          <p:spTgt spid="123"/>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16" presetID="23" grpId="2" fill="hold">
                                  <p:stCondLst>
                                    <p:cond delay="0"/>
                                  </p:stCondLst>
                                  <p:iterate type="el" backwards="0">
                                    <p:tmAbs val="0"/>
                                  </p:iterate>
                                  <p:childTnLst>
                                    <p:set>
                                      <p:cBhvr>
                                        <p:cTn id="11" fill="hold"/>
                                        <p:tgtEl>
                                          <p:spTgt spid="124"/>
                                        </p:tgtEl>
                                        <p:attrNameLst>
                                          <p:attrName>style.visibility</p:attrName>
                                        </p:attrNameLst>
                                      </p:cBhvr>
                                      <p:to>
                                        <p:strVal val="visible"/>
                                      </p:to>
                                    </p:set>
                                    <p:anim calcmode="lin" valueType="num">
                                      <p:cBhvr>
                                        <p:cTn id="12" dur="1000" fill="hold"/>
                                        <p:tgtEl>
                                          <p:spTgt spid="124"/>
                                        </p:tgtEl>
                                        <p:attrNameLst>
                                          <p:attrName>ppt_w</p:attrName>
                                        </p:attrNameLst>
                                      </p:cBhvr>
                                      <p:tavLst>
                                        <p:tav tm="0">
                                          <p:val>
                                            <p:fltVal val="0"/>
                                          </p:val>
                                        </p:tav>
                                        <p:tav tm="100000">
                                          <p:val>
                                            <p:strVal val="#ppt_w"/>
                                          </p:val>
                                        </p:tav>
                                      </p:tavLst>
                                    </p:anim>
                                    <p:anim calcmode="lin" valueType="num">
                                      <p:cBhvr>
                                        <p:cTn id="13" dur="1000" fill="hold"/>
                                        <p:tgtEl>
                                          <p:spTgt spid="124"/>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16" presetID="23" grpId="3" fill="hold">
                                  <p:stCondLst>
                                    <p:cond delay="0"/>
                                  </p:stCondLst>
                                  <p:iterate type="el" backwards="0">
                                    <p:tmAbs val="0"/>
                                  </p:iterate>
                                  <p:childTnLst>
                                    <p:set>
                                      <p:cBhvr>
                                        <p:cTn id="17" fill="hold"/>
                                        <p:tgtEl>
                                          <p:spTgt spid="125"/>
                                        </p:tgtEl>
                                        <p:attrNameLst>
                                          <p:attrName>style.visibility</p:attrName>
                                        </p:attrNameLst>
                                      </p:cBhvr>
                                      <p:to>
                                        <p:strVal val="visible"/>
                                      </p:to>
                                    </p:set>
                                    <p:anim calcmode="lin" valueType="num">
                                      <p:cBhvr>
                                        <p:cTn id="18" dur="1000" fill="hold"/>
                                        <p:tgtEl>
                                          <p:spTgt spid="125"/>
                                        </p:tgtEl>
                                        <p:attrNameLst>
                                          <p:attrName>ppt_w</p:attrName>
                                        </p:attrNameLst>
                                      </p:cBhvr>
                                      <p:tavLst>
                                        <p:tav tm="0">
                                          <p:val>
                                            <p:fltVal val="0"/>
                                          </p:val>
                                        </p:tav>
                                        <p:tav tm="100000">
                                          <p:val>
                                            <p:strVal val="#ppt_w"/>
                                          </p:val>
                                        </p:tav>
                                      </p:tavLst>
                                    </p:anim>
                                    <p:anim calcmode="lin" valueType="num">
                                      <p:cBhvr>
                                        <p:cTn id="19" dur="1000" fill="hold"/>
                                        <p:tgtEl>
                                          <p:spTgt spid="125"/>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16" presetID="23" grpId="4" fill="hold">
                                  <p:stCondLst>
                                    <p:cond delay="0"/>
                                  </p:stCondLst>
                                  <p:iterate type="el" backwards="0">
                                    <p:tmAbs val="0"/>
                                  </p:iterate>
                                  <p:childTnLst>
                                    <p:set>
                                      <p:cBhvr>
                                        <p:cTn id="23" fill="hold"/>
                                        <p:tgtEl>
                                          <p:spTgt spid="126"/>
                                        </p:tgtEl>
                                        <p:attrNameLst>
                                          <p:attrName>style.visibility</p:attrName>
                                        </p:attrNameLst>
                                      </p:cBhvr>
                                      <p:to>
                                        <p:strVal val="visible"/>
                                      </p:to>
                                    </p:set>
                                    <p:anim calcmode="lin" valueType="num">
                                      <p:cBhvr>
                                        <p:cTn id="24" dur="1000" fill="hold"/>
                                        <p:tgtEl>
                                          <p:spTgt spid="126"/>
                                        </p:tgtEl>
                                        <p:attrNameLst>
                                          <p:attrName>ppt_w</p:attrName>
                                        </p:attrNameLst>
                                      </p:cBhvr>
                                      <p:tavLst>
                                        <p:tav tm="0">
                                          <p:val>
                                            <p:fltVal val="0"/>
                                          </p:val>
                                        </p:tav>
                                        <p:tav tm="100000">
                                          <p:val>
                                            <p:strVal val="#ppt_w"/>
                                          </p:val>
                                        </p:tav>
                                      </p:tavLst>
                                    </p:anim>
                                    <p:anim calcmode="lin" valueType="num">
                                      <p:cBhvr>
                                        <p:cTn id="25" dur="1000" fill="hold"/>
                                        <p:tgtEl>
                                          <p:spTgt spid="1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3" grpId="1"/>
      <p:bldP build="whole" bldLvl="1" animBg="1" rev="0" advAuto="0" spid="126" grpId="4"/>
      <p:bldP build="whole" bldLvl="1" animBg="1" rev="0" advAuto="0" spid="125" grpId="3"/>
      <p:bldP build="whole" bldLvl="1" animBg="1" rev="0" advAuto="0" spid="124" grpId="2"/>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8" name="01Sta2Gh.png"/>
          <p:cNvPicPr>
            <a:picLocks noChangeAspect="1"/>
          </p:cNvPicPr>
          <p:nvPr/>
        </p:nvPicPr>
        <p:blipFill>
          <a:blip r:embed="rId2">
            <a:extLst/>
          </a:blip>
          <a:stretch>
            <a:fillRect/>
          </a:stretch>
        </p:blipFill>
        <p:spPr>
          <a:xfrm>
            <a:off x="11629228" y="8302141"/>
            <a:ext cx="1257883" cy="1257883"/>
          </a:xfrm>
          <a:prstGeom prst="rect">
            <a:avLst/>
          </a:prstGeom>
          <a:ln w="12700">
            <a:miter lim="400000"/>
          </a:ln>
        </p:spPr>
      </p:pic>
      <p:pic>
        <p:nvPicPr>
          <p:cNvPr id="129" name="ARDUINODAY_badge_56x56_logotype.pdf"/>
          <p:cNvPicPr>
            <a:picLocks noChangeAspect="1"/>
          </p:cNvPicPr>
          <p:nvPr/>
        </p:nvPicPr>
        <p:blipFill>
          <a:blip r:embed="rId3">
            <a:extLst/>
          </a:blip>
          <a:stretch>
            <a:fillRect/>
          </a:stretch>
        </p:blipFill>
        <p:spPr>
          <a:xfrm>
            <a:off x="11112" y="8076524"/>
            <a:ext cx="1686124" cy="1709117"/>
          </a:xfrm>
          <a:prstGeom prst="rect">
            <a:avLst/>
          </a:prstGeom>
          <a:ln w="12700">
            <a:miter lim="400000"/>
          </a:ln>
        </p:spPr>
      </p:pic>
      <p:sp>
        <p:nvSpPr>
          <p:cNvPr id="130" name="Shape 130"/>
          <p:cNvSpPr/>
          <p:nvPr/>
        </p:nvSpPr>
        <p:spPr>
          <a:xfrm>
            <a:off x="635000" y="633093"/>
            <a:ext cx="588912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Writing An Arduino Sketch</a:t>
            </a:r>
          </a:p>
        </p:txBody>
      </p:sp>
      <p:sp>
        <p:nvSpPr>
          <p:cNvPr id="131" name="Shape 131"/>
          <p:cNvSpPr/>
          <p:nvPr/>
        </p:nvSpPr>
        <p:spPr>
          <a:xfrm>
            <a:off x="997393" y="1724625"/>
            <a:ext cx="11010014"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order to function correctly an Arduino sketch must have a minimum of two blocks of code, one called “setup” and the other called “loop”</a:t>
            </a:r>
          </a:p>
        </p:txBody>
      </p:sp>
      <p:sp>
        <p:nvSpPr>
          <p:cNvPr id="132" name="Shape 132"/>
          <p:cNvSpPr/>
          <p:nvPr/>
        </p:nvSpPr>
        <p:spPr>
          <a:xfrm>
            <a:off x="997393" y="3803219"/>
            <a:ext cx="11010014" cy="2832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“setup” function will only run once and will contain code that will setup you board, for example you can tell it which pins are connected to inputs (switches, sensors, etc) and which are outputs (LEDs, motors, buzzers, etc).</a:t>
            </a:r>
          </a:p>
        </p:txBody>
      </p:sp>
      <p:sp>
        <p:nvSpPr>
          <p:cNvPr id="133" name="Shape 133"/>
          <p:cNvSpPr/>
          <p:nvPr/>
        </p:nvSpPr>
        <p:spPr>
          <a:xfrm>
            <a:off x="1139645" y="6974014"/>
            <a:ext cx="11010014"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“loop” function contains the main code and runs in a continuous loop.</a:t>
            </a:r>
          </a:p>
        </p:txBody>
      </p:sp>
    </p:spTree>
  </p:cSld>
  <p:clrMapOvr>
    <a:masterClrMapping/>
  </p:clrMapOvr>
  <p:transition xmlns:p14="http://schemas.microsoft.com/office/powerpoint/2010/main" spd="slow" advClick="1" p14:dur="2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31"/>
                                        </p:tgtEl>
                                        <p:attrNameLst>
                                          <p:attrName>style.visibility</p:attrName>
                                        </p:attrNameLst>
                                      </p:cBhvr>
                                      <p:to>
                                        <p:strVal val="visible"/>
                                      </p:to>
                                    </p:set>
                                    <p:anim calcmode="lin" valueType="num">
                                      <p:cBhvr>
                                        <p:cTn id="7" dur="1000" fill="hold"/>
                                        <p:tgtEl>
                                          <p:spTgt spid="131"/>
                                        </p:tgtEl>
                                        <p:attrNameLst>
                                          <p:attrName>ppt_w</p:attrName>
                                        </p:attrNameLst>
                                      </p:cBhvr>
                                      <p:tavLst>
                                        <p:tav tm="0">
                                          <p:val>
                                            <p:fltVal val="0"/>
                                          </p:val>
                                        </p:tav>
                                        <p:tav tm="100000">
                                          <p:val>
                                            <p:strVal val="#ppt_w"/>
                                          </p:val>
                                        </p:tav>
                                      </p:tavLst>
                                    </p:anim>
                                    <p:anim calcmode="lin" valueType="num">
                                      <p:cBhvr>
                                        <p:cTn id="8" dur="1000" fill="hold"/>
                                        <p:tgtEl>
                                          <p:spTgt spid="13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132"/>
                                        </p:tgtEl>
                                        <p:attrNameLst>
                                          <p:attrName>style.visibility</p:attrName>
                                        </p:attrNameLst>
                                      </p:cBhvr>
                                      <p:to>
                                        <p:strVal val="visible"/>
                                      </p:to>
                                    </p:set>
                                    <p:anim calcmode="lin" valueType="num">
                                      <p:cBhvr>
                                        <p:cTn id="13" dur="1000" fill="hold"/>
                                        <p:tgtEl>
                                          <p:spTgt spid="132"/>
                                        </p:tgtEl>
                                        <p:attrNameLst>
                                          <p:attrName>ppt_w</p:attrName>
                                        </p:attrNameLst>
                                      </p:cBhvr>
                                      <p:tavLst>
                                        <p:tav tm="0">
                                          <p:val>
                                            <p:fltVal val="0"/>
                                          </p:val>
                                        </p:tav>
                                        <p:tav tm="100000">
                                          <p:val>
                                            <p:strVal val="#ppt_w"/>
                                          </p:val>
                                        </p:tav>
                                      </p:tavLst>
                                    </p:anim>
                                    <p:anim calcmode="lin" valueType="num">
                                      <p:cBhvr>
                                        <p:cTn id="14" dur="1000" fill="hold"/>
                                        <p:tgtEl>
                                          <p:spTgt spid="132"/>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6" presetID="23" grpId="3" fill="hold">
                                  <p:stCondLst>
                                    <p:cond delay="0"/>
                                  </p:stCondLst>
                                  <p:iterate type="el" backwards="0">
                                    <p:tmAbs val="0"/>
                                  </p:iterate>
                                  <p:childTnLst>
                                    <p:set>
                                      <p:cBhvr>
                                        <p:cTn id="18" fill="hold"/>
                                        <p:tgtEl>
                                          <p:spTgt spid="133"/>
                                        </p:tgtEl>
                                        <p:attrNameLst>
                                          <p:attrName>style.visibility</p:attrName>
                                        </p:attrNameLst>
                                      </p:cBhvr>
                                      <p:to>
                                        <p:strVal val="visible"/>
                                      </p:to>
                                    </p:set>
                                    <p:anim calcmode="lin" valueType="num">
                                      <p:cBhvr>
                                        <p:cTn id="19" dur="1000" fill="hold"/>
                                        <p:tgtEl>
                                          <p:spTgt spid="133"/>
                                        </p:tgtEl>
                                        <p:attrNameLst>
                                          <p:attrName>ppt_w</p:attrName>
                                        </p:attrNameLst>
                                      </p:cBhvr>
                                      <p:tavLst>
                                        <p:tav tm="0">
                                          <p:val>
                                            <p:fltVal val="0"/>
                                          </p:val>
                                        </p:tav>
                                        <p:tav tm="100000">
                                          <p:val>
                                            <p:strVal val="#ppt_w"/>
                                          </p:val>
                                        </p:tav>
                                      </p:tavLst>
                                    </p:anim>
                                    <p:anim calcmode="lin" valueType="num">
                                      <p:cBhvr>
                                        <p:cTn id="20" dur="1000" fill="hold"/>
                                        <p:tgtEl>
                                          <p:spTgt spid="13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2" grpId="2"/>
      <p:bldP build="whole" bldLvl="1" animBg="1" rev="0" advAuto="0" spid="133" grpId="3"/>
      <p:bldP build="whole" bldLvl="1" animBg="1" rev="0" advAuto="0" spid="131"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5" name="01Sta2Gh.png"/>
          <p:cNvPicPr>
            <a:picLocks noChangeAspect="1"/>
          </p:cNvPicPr>
          <p:nvPr/>
        </p:nvPicPr>
        <p:blipFill>
          <a:blip r:embed="rId2">
            <a:extLst/>
          </a:blip>
          <a:stretch>
            <a:fillRect/>
          </a:stretch>
        </p:blipFill>
        <p:spPr>
          <a:xfrm>
            <a:off x="11629228" y="8302141"/>
            <a:ext cx="1257883" cy="1257883"/>
          </a:xfrm>
          <a:prstGeom prst="rect">
            <a:avLst/>
          </a:prstGeom>
          <a:ln w="12700">
            <a:miter lim="400000"/>
          </a:ln>
        </p:spPr>
      </p:pic>
      <p:pic>
        <p:nvPicPr>
          <p:cNvPr id="136" name="ARDUINODAY_badge_56x56_logotype.pdf"/>
          <p:cNvPicPr>
            <a:picLocks noChangeAspect="1"/>
          </p:cNvPicPr>
          <p:nvPr/>
        </p:nvPicPr>
        <p:blipFill>
          <a:blip r:embed="rId3">
            <a:extLst/>
          </a:blip>
          <a:stretch>
            <a:fillRect/>
          </a:stretch>
        </p:blipFill>
        <p:spPr>
          <a:xfrm>
            <a:off x="11112" y="8076524"/>
            <a:ext cx="1686124" cy="1709117"/>
          </a:xfrm>
          <a:prstGeom prst="rect">
            <a:avLst/>
          </a:prstGeom>
          <a:ln w="12700">
            <a:miter lim="400000"/>
          </a:ln>
        </p:spPr>
      </p:pic>
      <p:sp>
        <p:nvSpPr>
          <p:cNvPr id="137" name="Shape 137"/>
          <p:cNvSpPr/>
          <p:nvPr/>
        </p:nvSpPr>
        <p:spPr>
          <a:xfrm>
            <a:off x="635000" y="633093"/>
            <a:ext cx="588912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Writing An Arduino Sketch</a:t>
            </a:r>
          </a:p>
        </p:txBody>
      </p:sp>
      <p:sp>
        <p:nvSpPr>
          <p:cNvPr id="138" name="Shape 138"/>
          <p:cNvSpPr/>
          <p:nvPr/>
        </p:nvSpPr>
        <p:spPr>
          <a:xfrm>
            <a:off x="933893" y="1729780"/>
            <a:ext cx="11010014"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We will write the setup function first. To start you must first declare the function by typing …</a:t>
            </a:r>
          </a:p>
        </p:txBody>
      </p:sp>
      <p:sp>
        <p:nvSpPr>
          <p:cNvPr id="139" name="Shape 139"/>
          <p:cNvSpPr/>
          <p:nvPr/>
        </p:nvSpPr>
        <p:spPr>
          <a:xfrm>
            <a:off x="933893" y="3256259"/>
            <a:ext cx="11010014" cy="120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i="1" sz="2400"/>
            </a:pPr>
            <a:r>
              <a:t>void setup() {</a:t>
            </a:r>
          </a:p>
          <a:p>
            <a:pPr algn="l">
              <a:defRPr i="1" sz="2400"/>
            </a:pPr>
          </a:p>
          <a:p>
            <a:pPr algn="l">
              <a:defRPr i="1" sz="2400"/>
            </a:pPr>
            <a:r>
              <a:t>}</a:t>
            </a:r>
          </a:p>
        </p:txBody>
      </p:sp>
      <p:sp>
        <p:nvSpPr>
          <p:cNvPr id="140" name="Shape 140"/>
          <p:cNvSpPr/>
          <p:nvPr/>
        </p:nvSpPr>
        <p:spPr>
          <a:xfrm>
            <a:off x="1060893" y="4795437"/>
            <a:ext cx="11010014" cy="2832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“void” part simply states the output of the function, this only become relevant when writing more complex code so can be ignored for now. The code we want to run is entered between the curly braces</a:t>
            </a:r>
          </a:p>
        </p:txBody>
      </p:sp>
    </p:spTree>
  </p:cSld>
  <p:clrMapOvr>
    <a:masterClrMapping/>
  </p:clrMapOvr>
  <p:transition xmlns:p14="http://schemas.microsoft.com/office/powerpoint/2010/main" spd="slow" advClick="1" p14:dur="2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38"/>
                                        </p:tgtEl>
                                        <p:attrNameLst>
                                          <p:attrName>style.visibility</p:attrName>
                                        </p:attrNameLst>
                                      </p:cBhvr>
                                      <p:to>
                                        <p:strVal val="visible"/>
                                      </p:to>
                                    </p:set>
                                    <p:anim calcmode="lin" valueType="num">
                                      <p:cBhvr>
                                        <p:cTn id="7" dur="1000" fill="hold"/>
                                        <p:tgtEl>
                                          <p:spTgt spid="138"/>
                                        </p:tgtEl>
                                        <p:attrNameLst>
                                          <p:attrName>ppt_w</p:attrName>
                                        </p:attrNameLst>
                                      </p:cBhvr>
                                      <p:tavLst>
                                        <p:tav tm="0">
                                          <p:val>
                                            <p:fltVal val="0"/>
                                          </p:val>
                                        </p:tav>
                                        <p:tav tm="100000">
                                          <p:val>
                                            <p:strVal val="#ppt_w"/>
                                          </p:val>
                                        </p:tav>
                                      </p:tavLst>
                                    </p:anim>
                                    <p:anim calcmode="lin" valueType="num">
                                      <p:cBhvr>
                                        <p:cTn id="8" dur="1000" fill="hold"/>
                                        <p:tgtEl>
                                          <p:spTgt spid="13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lt" backwards="0">
                                    <p:tmAbs val="100"/>
                                  </p:iterate>
                                  <p:childTnLst>
                                    <p:set>
                                      <p:cBhvr>
                                        <p:cTn id="12" fill="hold"/>
                                        <p:tgtEl>
                                          <p:spTgt spid="1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16" presetID="23" grpId="3" fill="hold">
                                  <p:stCondLst>
                                    <p:cond delay="0"/>
                                  </p:stCondLst>
                                  <p:iterate type="el" backwards="0">
                                    <p:tmAbs val="0"/>
                                  </p:iterate>
                                  <p:childTnLst>
                                    <p:set>
                                      <p:cBhvr>
                                        <p:cTn id="16" fill="hold"/>
                                        <p:tgtEl>
                                          <p:spTgt spid="140"/>
                                        </p:tgtEl>
                                        <p:attrNameLst>
                                          <p:attrName>style.visibility</p:attrName>
                                        </p:attrNameLst>
                                      </p:cBhvr>
                                      <p:to>
                                        <p:strVal val="visible"/>
                                      </p:to>
                                    </p:set>
                                    <p:anim calcmode="lin" valueType="num">
                                      <p:cBhvr>
                                        <p:cTn id="17" dur="1000" fill="hold"/>
                                        <p:tgtEl>
                                          <p:spTgt spid="140"/>
                                        </p:tgtEl>
                                        <p:attrNameLst>
                                          <p:attrName>ppt_w</p:attrName>
                                        </p:attrNameLst>
                                      </p:cBhvr>
                                      <p:tavLst>
                                        <p:tav tm="0">
                                          <p:val>
                                            <p:fltVal val="0"/>
                                          </p:val>
                                        </p:tav>
                                        <p:tav tm="100000">
                                          <p:val>
                                            <p:strVal val="#ppt_w"/>
                                          </p:val>
                                        </p:tav>
                                      </p:tavLst>
                                    </p:anim>
                                    <p:anim calcmode="lin" valueType="num">
                                      <p:cBhvr>
                                        <p:cTn id="18" dur="100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0" grpId="3"/>
      <p:bldP build="whole" bldLvl="1" animBg="1" rev="0" advAuto="0" spid="138" grpId="1"/>
      <p:bldP build="whole" bldLvl="1" animBg="1" rev="0" advAuto="0" spid="139" grpId="2"/>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2" name="01Sta2Gh.png"/>
          <p:cNvPicPr>
            <a:picLocks noChangeAspect="1"/>
          </p:cNvPicPr>
          <p:nvPr/>
        </p:nvPicPr>
        <p:blipFill>
          <a:blip r:embed="rId2">
            <a:extLst/>
          </a:blip>
          <a:stretch>
            <a:fillRect/>
          </a:stretch>
        </p:blipFill>
        <p:spPr>
          <a:xfrm>
            <a:off x="11629228" y="8302141"/>
            <a:ext cx="1257883" cy="1257883"/>
          </a:xfrm>
          <a:prstGeom prst="rect">
            <a:avLst/>
          </a:prstGeom>
          <a:ln w="12700">
            <a:miter lim="400000"/>
          </a:ln>
        </p:spPr>
      </p:pic>
      <p:pic>
        <p:nvPicPr>
          <p:cNvPr id="143" name="ARDUINODAY_badge_56x56_logotype.pdf"/>
          <p:cNvPicPr>
            <a:picLocks noChangeAspect="1"/>
          </p:cNvPicPr>
          <p:nvPr/>
        </p:nvPicPr>
        <p:blipFill>
          <a:blip r:embed="rId3">
            <a:extLst/>
          </a:blip>
          <a:stretch>
            <a:fillRect/>
          </a:stretch>
        </p:blipFill>
        <p:spPr>
          <a:xfrm>
            <a:off x="11112" y="8076524"/>
            <a:ext cx="1686124" cy="1709117"/>
          </a:xfrm>
          <a:prstGeom prst="rect">
            <a:avLst/>
          </a:prstGeom>
          <a:ln w="12700">
            <a:miter lim="400000"/>
          </a:ln>
        </p:spPr>
      </p:pic>
      <p:sp>
        <p:nvSpPr>
          <p:cNvPr id="144" name="Shape 144"/>
          <p:cNvSpPr/>
          <p:nvPr/>
        </p:nvSpPr>
        <p:spPr>
          <a:xfrm>
            <a:off x="635000" y="633093"/>
            <a:ext cx="588912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Writing An Arduino Sketch</a:t>
            </a:r>
          </a:p>
        </p:txBody>
      </p:sp>
      <p:sp>
        <p:nvSpPr>
          <p:cNvPr id="145" name="Shape 145"/>
          <p:cNvSpPr/>
          <p:nvPr/>
        </p:nvSpPr>
        <p:spPr>
          <a:xfrm>
            <a:off x="933893" y="1433967"/>
            <a:ext cx="11010014" cy="228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As this is a simple sketch we only need to put one line in the setup code, and that is to tell the Arduino that pin 13 is being used as an output. We do this by using the keyword “pinMode”</a:t>
            </a:r>
          </a:p>
        </p:txBody>
      </p:sp>
      <p:sp>
        <p:nvSpPr>
          <p:cNvPr id="146" name="Shape 146"/>
          <p:cNvSpPr/>
          <p:nvPr/>
        </p:nvSpPr>
        <p:spPr>
          <a:xfrm>
            <a:off x="997393" y="5665332"/>
            <a:ext cx="11010014" cy="2654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Using this syntax as an example if we wanted to connect a button to pin 5 we would write </a:t>
            </a:r>
          </a:p>
          <a:p>
            <a:pPr>
              <a:defRPr i="1" sz="2400"/>
            </a:pPr>
            <a:r>
              <a:t>pinMode(5, INPUT);</a:t>
            </a:r>
          </a:p>
          <a:p>
            <a:pPr/>
            <a:r>
              <a:t>The “;” at the end of the statement simply lets the IDE know that you are done writing</a:t>
            </a:r>
          </a:p>
        </p:txBody>
      </p:sp>
      <p:sp>
        <p:nvSpPr>
          <p:cNvPr id="147" name="Shape 147"/>
          <p:cNvSpPr/>
          <p:nvPr/>
        </p:nvSpPr>
        <p:spPr>
          <a:xfrm>
            <a:off x="1116921" y="4089400"/>
            <a:ext cx="11010014" cy="120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i="1" sz="2400"/>
            </a:pPr>
            <a:r>
              <a:t>void setup() {</a:t>
            </a:r>
          </a:p>
          <a:p>
            <a:pPr algn="l">
              <a:defRPr i="1" sz="2400"/>
            </a:pPr>
          </a:p>
          <a:p>
            <a:pPr algn="l">
              <a:defRPr i="1" sz="2400"/>
            </a:pPr>
            <a:r>
              <a:t>}</a:t>
            </a:r>
          </a:p>
        </p:txBody>
      </p:sp>
      <p:sp>
        <p:nvSpPr>
          <p:cNvPr id="148" name="Shape 148"/>
          <p:cNvSpPr/>
          <p:nvPr/>
        </p:nvSpPr>
        <p:spPr>
          <a:xfrm>
            <a:off x="1503026" y="4470399"/>
            <a:ext cx="11010014" cy="46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i="1" sz="2400"/>
            </a:lvl1pPr>
          </a:lstStyle>
          <a:p>
            <a:pPr/>
            <a:r>
              <a:t>pinMode(13, OUTPUT);</a:t>
            </a:r>
          </a:p>
        </p:txBody>
      </p:sp>
    </p:spTree>
  </p:cSld>
  <p:clrMapOvr>
    <a:masterClrMapping/>
  </p:clrMapOvr>
  <p:transition xmlns:p14="http://schemas.microsoft.com/office/powerpoint/2010/main" spd="slow" advClick="1" p14:dur="2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45"/>
                                        </p:tgtEl>
                                        <p:attrNameLst>
                                          <p:attrName>style.visibility</p:attrName>
                                        </p:attrNameLst>
                                      </p:cBhvr>
                                      <p:to>
                                        <p:strVal val="visible"/>
                                      </p:to>
                                    </p:set>
                                    <p:anim calcmode="lin" valueType="num">
                                      <p:cBhvr>
                                        <p:cTn id="7" dur="1000" fill="hold"/>
                                        <p:tgtEl>
                                          <p:spTgt spid="145"/>
                                        </p:tgtEl>
                                        <p:attrNameLst>
                                          <p:attrName>ppt_w</p:attrName>
                                        </p:attrNameLst>
                                      </p:cBhvr>
                                      <p:tavLst>
                                        <p:tav tm="0">
                                          <p:val>
                                            <p:fltVal val="0"/>
                                          </p:val>
                                        </p:tav>
                                        <p:tav tm="100000">
                                          <p:val>
                                            <p:strVal val="#ppt_w"/>
                                          </p:val>
                                        </p:tav>
                                      </p:tavLst>
                                    </p:anim>
                                    <p:anim calcmode="lin" valueType="num">
                                      <p:cBhvr>
                                        <p:cTn id="8" dur="1000" fill="hold"/>
                                        <p:tgtEl>
                                          <p:spTgt spid="14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147"/>
                                        </p:tgtEl>
                                        <p:attrNameLst>
                                          <p:attrName>style.visibility</p:attrName>
                                        </p:attrNameLst>
                                      </p:cBhvr>
                                      <p:to>
                                        <p:strVal val="visible"/>
                                      </p:to>
                                    </p:set>
                                    <p:anim calcmode="lin" valueType="num">
                                      <p:cBhvr>
                                        <p:cTn id="13" dur="500" fill="hold"/>
                                        <p:tgtEl>
                                          <p:spTgt spid="147"/>
                                        </p:tgtEl>
                                        <p:attrNameLst>
                                          <p:attrName>ppt_w</p:attrName>
                                        </p:attrNameLst>
                                      </p:cBhvr>
                                      <p:tavLst>
                                        <p:tav tm="0">
                                          <p:val>
                                            <p:fltVal val="0"/>
                                          </p:val>
                                        </p:tav>
                                        <p:tav tm="100000">
                                          <p:val>
                                            <p:strVal val="#ppt_w"/>
                                          </p:val>
                                        </p:tav>
                                      </p:tavLst>
                                    </p:anim>
                                    <p:anim calcmode="lin" valueType="num">
                                      <p:cBhvr>
                                        <p:cTn id="14" dur="500" fill="hold"/>
                                        <p:tgtEl>
                                          <p:spTgt spid="147"/>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Class="entr" nodeType="afterEffect" presetSubtype="0" presetID="1" grpId="3" fill="hold">
                                  <p:stCondLst>
                                    <p:cond delay="500"/>
                                  </p:stCondLst>
                                  <p:iterate type="lt" backwards="0">
                                    <p:tmAbs val="100"/>
                                  </p:iterate>
                                  <p:childTnLst>
                                    <p:set>
                                      <p:cBhvr>
                                        <p:cTn id="17" fill="hold"/>
                                        <p:tgtEl>
                                          <p:spTgt spid="14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16" presetID="23" grpId="4" fill="hold">
                                  <p:stCondLst>
                                    <p:cond delay="0"/>
                                  </p:stCondLst>
                                  <p:iterate type="el" backwards="0">
                                    <p:tmAbs val="0"/>
                                  </p:iterate>
                                  <p:childTnLst>
                                    <p:set>
                                      <p:cBhvr>
                                        <p:cTn id="21" fill="hold"/>
                                        <p:tgtEl>
                                          <p:spTgt spid="146"/>
                                        </p:tgtEl>
                                        <p:attrNameLst>
                                          <p:attrName>style.visibility</p:attrName>
                                        </p:attrNameLst>
                                      </p:cBhvr>
                                      <p:to>
                                        <p:strVal val="visible"/>
                                      </p:to>
                                    </p:set>
                                    <p:anim calcmode="lin" valueType="num">
                                      <p:cBhvr>
                                        <p:cTn id="22" dur="1000" fill="hold"/>
                                        <p:tgtEl>
                                          <p:spTgt spid="146"/>
                                        </p:tgtEl>
                                        <p:attrNameLst>
                                          <p:attrName>ppt_w</p:attrName>
                                        </p:attrNameLst>
                                      </p:cBhvr>
                                      <p:tavLst>
                                        <p:tav tm="0">
                                          <p:val>
                                            <p:fltVal val="0"/>
                                          </p:val>
                                        </p:tav>
                                        <p:tav tm="100000">
                                          <p:val>
                                            <p:strVal val="#ppt_w"/>
                                          </p:val>
                                        </p:tav>
                                      </p:tavLst>
                                    </p:anim>
                                    <p:anim calcmode="lin" valueType="num">
                                      <p:cBhvr>
                                        <p:cTn id="23" dur="1000" fill="hold"/>
                                        <p:tgtEl>
                                          <p:spTgt spid="1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5" grpId="1"/>
      <p:bldP build="whole" bldLvl="1" animBg="1" rev="0" advAuto="0" spid="147" grpId="2"/>
      <p:bldP build="whole" bldLvl="1" animBg="1" rev="0" advAuto="0" spid="146" grpId="4"/>
      <p:bldP build="whole" bldLvl="1" animBg="1" rev="0" advAuto="0" spid="148" grpId="3"/>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0" name="01Sta2Gh.png"/>
          <p:cNvPicPr>
            <a:picLocks noChangeAspect="1"/>
          </p:cNvPicPr>
          <p:nvPr/>
        </p:nvPicPr>
        <p:blipFill>
          <a:blip r:embed="rId2">
            <a:extLst/>
          </a:blip>
          <a:stretch>
            <a:fillRect/>
          </a:stretch>
        </p:blipFill>
        <p:spPr>
          <a:xfrm>
            <a:off x="11629228" y="8302141"/>
            <a:ext cx="1257883" cy="1257883"/>
          </a:xfrm>
          <a:prstGeom prst="rect">
            <a:avLst/>
          </a:prstGeom>
          <a:ln w="12700">
            <a:miter lim="400000"/>
          </a:ln>
        </p:spPr>
      </p:pic>
      <p:pic>
        <p:nvPicPr>
          <p:cNvPr id="151" name="ARDUINODAY_badge_56x56_logotype.pdf"/>
          <p:cNvPicPr>
            <a:picLocks noChangeAspect="1"/>
          </p:cNvPicPr>
          <p:nvPr/>
        </p:nvPicPr>
        <p:blipFill>
          <a:blip r:embed="rId3">
            <a:extLst/>
          </a:blip>
          <a:stretch>
            <a:fillRect/>
          </a:stretch>
        </p:blipFill>
        <p:spPr>
          <a:xfrm>
            <a:off x="11112" y="8076524"/>
            <a:ext cx="1686124" cy="1709117"/>
          </a:xfrm>
          <a:prstGeom prst="rect">
            <a:avLst/>
          </a:prstGeom>
          <a:ln w="12700">
            <a:miter lim="400000"/>
          </a:ln>
        </p:spPr>
      </p:pic>
      <p:sp>
        <p:nvSpPr>
          <p:cNvPr id="152" name="Shape 152"/>
          <p:cNvSpPr/>
          <p:nvPr/>
        </p:nvSpPr>
        <p:spPr>
          <a:xfrm>
            <a:off x="635000" y="633093"/>
            <a:ext cx="588912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Writing An Arduino Sketch</a:t>
            </a:r>
          </a:p>
        </p:txBody>
      </p:sp>
      <p:sp>
        <p:nvSpPr>
          <p:cNvPr id="153" name="Shape 153"/>
          <p:cNvSpPr/>
          <p:nvPr/>
        </p:nvSpPr>
        <p:spPr>
          <a:xfrm>
            <a:off x="965643" y="1659306"/>
            <a:ext cx="11010014"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Next we need to declare our loop function. We do this in exactly the same way we did our setup function earlier</a:t>
            </a:r>
          </a:p>
        </p:txBody>
      </p:sp>
      <p:sp>
        <p:nvSpPr>
          <p:cNvPr id="154" name="Shape 154"/>
          <p:cNvSpPr/>
          <p:nvPr/>
        </p:nvSpPr>
        <p:spPr>
          <a:xfrm>
            <a:off x="1029143" y="6504212"/>
            <a:ext cx="11010014"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Again the code we want to run all be contained with the curly braces</a:t>
            </a:r>
          </a:p>
        </p:txBody>
      </p:sp>
      <p:sp>
        <p:nvSpPr>
          <p:cNvPr id="155" name="Shape 155"/>
          <p:cNvSpPr/>
          <p:nvPr/>
        </p:nvSpPr>
        <p:spPr>
          <a:xfrm>
            <a:off x="1029143" y="3629874"/>
            <a:ext cx="11010014" cy="120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i="1" sz="2400"/>
            </a:pPr>
            <a:r>
              <a:t>void setup() {</a:t>
            </a:r>
          </a:p>
          <a:p>
            <a:pPr algn="l">
              <a:defRPr i="1" sz="2400"/>
            </a:pPr>
            <a:r>
              <a:t>	pinMode(13, OUTPUT);</a:t>
            </a:r>
          </a:p>
          <a:p>
            <a:pPr algn="l">
              <a:defRPr i="1" sz="2400"/>
            </a:pPr>
            <a:r>
              <a:t>}</a:t>
            </a:r>
          </a:p>
        </p:txBody>
      </p:sp>
      <p:sp>
        <p:nvSpPr>
          <p:cNvPr id="156" name="Shape 156"/>
          <p:cNvSpPr/>
          <p:nvPr/>
        </p:nvSpPr>
        <p:spPr>
          <a:xfrm>
            <a:off x="1029143" y="5067043"/>
            <a:ext cx="11010014" cy="120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i="1" sz="2400"/>
            </a:pPr>
            <a:r>
              <a:t>void loop() {</a:t>
            </a:r>
          </a:p>
          <a:p>
            <a:pPr algn="l">
              <a:defRPr i="1" sz="2400"/>
            </a:pPr>
          </a:p>
          <a:p>
            <a:pPr algn="l">
              <a:defRPr i="1" sz="2400"/>
            </a:pPr>
            <a:r>
              <a:t>}</a:t>
            </a:r>
          </a:p>
        </p:txBody>
      </p:sp>
    </p:spTree>
  </p:cSld>
  <p:clrMapOvr>
    <a:masterClrMapping/>
  </p:clrMapOvr>
  <p:transition xmlns:p14="http://schemas.microsoft.com/office/powerpoint/2010/main" spd="slow" advClick="1" p14:dur="2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53"/>
                                        </p:tgtEl>
                                        <p:attrNameLst>
                                          <p:attrName>style.visibility</p:attrName>
                                        </p:attrNameLst>
                                      </p:cBhvr>
                                      <p:to>
                                        <p:strVal val="visible"/>
                                      </p:to>
                                    </p:set>
                                    <p:anim calcmode="lin" valueType="num">
                                      <p:cBhvr>
                                        <p:cTn id="7" dur="1000" fill="hold"/>
                                        <p:tgtEl>
                                          <p:spTgt spid="153"/>
                                        </p:tgtEl>
                                        <p:attrNameLst>
                                          <p:attrName>ppt_w</p:attrName>
                                        </p:attrNameLst>
                                      </p:cBhvr>
                                      <p:tavLst>
                                        <p:tav tm="0">
                                          <p:val>
                                            <p:fltVal val="0"/>
                                          </p:val>
                                        </p:tav>
                                        <p:tav tm="100000">
                                          <p:val>
                                            <p:strVal val="#ppt_w"/>
                                          </p:val>
                                        </p:tav>
                                      </p:tavLst>
                                    </p:anim>
                                    <p:anim calcmode="lin" valueType="num">
                                      <p:cBhvr>
                                        <p:cTn id="8" dur="1000" fill="hold"/>
                                        <p:tgtEl>
                                          <p:spTgt spid="15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155"/>
                                        </p:tgtEl>
                                        <p:attrNameLst>
                                          <p:attrName>style.visibility</p:attrName>
                                        </p:attrNameLst>
                                      </p:cBhvr>
                                      <p:to>
                                        <p:strVal val="visible"/>
                                      </p:to>
                                    </p:set>
                                    <p:anim calcmode="lin" valueType="num">
                                      <p:cBhvr>
                                        <p:cTn id="13" dur="500" fill="hold"/>
                                        <p:tgtEl>
                                          <p:spTgt spid="155"/>
                                        </p:tgtEl>
                                        <p:attrNameLst>
                                          <p:attrName>ppt_w</p:attrName>
                                        </p:attrNameLst>
                                      </p:cBhvr>
                                      <p:tavLst>
                                        <p:tav tm="0">
                                          <p:val>
                                            <p:fltVal val="0"/>
                                          </p:val>
                                        </p:tav>
                                        <p:tav tm="100000">
                                          <p:val>
                                            <p:strVal val="#ppt_w"/>
                                          </p:val>
                                        </p:tav>
                                      </p:tavLst>
                                    </p:anim>
                                    <p:anim calcmode="lin" valueType="num">
                                      <p:cBhvr>
                                        <p:cTn id="14" dur="500" fill="hold"/>
                                        <p:tgtEl>
                                          <p:spTgt spid="155"/>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Class="entr" nodeType="afterEffect" presetSubtype="0" presetID="1" grpId="3" fill="hold">
                                  <p:stCondLst>
                                    <p:cond delay="500"/>
                                  </p:stCondLst>
                                  <p:iterate type="lt" backwards="0">
                                    <p:tmAbs val="100"/>
                                  </p:iterate>
                                  <p:childTnLst>
                                    <p:set>
                                      <p:cBhvr>
                                        <p:cTn id="17" fill="hold"/>
                                        <p:tgtEl>
                                          <p:spTgt spid="15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16" presetID="23" grpId="4" fill="hold">
                                  <p:stCondLst>
                                    <p:cond delay="0"/>
                                  </p:stCondLst>
                                  <p:iterate type="el" backwards="0">
                                    <p:tmAbs val="0"/>
                                  </p:iterate>
                                  <p:childTnLst>
                                    <p:set>
                                      <p:cBhvr>
                                        <p:cTn id="21" fill="hold"/>
                                        <p:tgtEl>
                                          <p:spTgt spid="154"/>
                                        </p:tgtEl>
                                        <p:attrNameLst>
                                          <p:attrName>style.visibility</p:attrName>
                                        </p:attrNameLst>
                                      </p:cBhvr>
                                      <p:to>
                                        <p:strVal val="visible"/>
                                      </p:to>
                                    </p:set>
                                    <p:anim calcmode="lin" valueType="num">
                                      <p:cBhvr>
                                        <p:cTn id="22" dur="1000" fill="hold"/>
                                        <p:tgtEl>
                                          <p:spTgt spid="154"/>
                                        </p:tgtEl>
                                        <p:attrNameLst>
                                          <p:attrName>ppt_w</p:attrName>
                                        </p:attrNameLst>
                                      </p:cBhvr>
                                      <p:tavLst>
                                        <p:tav tm="0">
                                          <p:val>
                                            <p:fltVal val="0"/>
                                          </p:val>
                                        </p:tav>
                                        <p:tav tm="100000">
                                          <p:val>
                                            <p:strVal val="#ppt_w"/>
                                          </p:val>
                                        </p:tav>
                                      </p:tavLst>
                                    </p:anim>
                                    <p:anim calcmode="lin" valueType="num">
                                      <p:cBhvr>
                                        <p:cTn id="23" dur="1000" fill="hold"/>
                                        <p:tgtEl>
                                          <p:spTgt spid="15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4" grpId="4"/>
      <p:bldP build="whole" bldLvl="1" animBg="1" rev="0" advAuto="0" spid="156" grpId="3"/>
      <p:bldP build="whole" bldLvl="1" animBg="1" rev="0" advAuto="0" spid="155" grpId="2"/>
      <p:bldP build="whole" bldLvl="1" animBg="1" rev="0" advAuto="0" spid="153"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8" name="01Sta2Gh.png"/>
          <p:cNvPicPr>
            <a:picLocks noChangeAspect="1"/>
          </p:cNvPicPr>
          <p:nvPr/>
        </p:nvPicPr>
        <p:blipFill>
          <a:blip r:embed="rId2">
            <a:extLst/>
          </a:blip>
          <a:stretch>
            <a:fillRect/>
          </a:stretch>
        </p:blipFill>
        <p:spPr>
          <a:xfrm>
            <a:off x="11629228" y="8302141"/>
            <a:ext cx="1257883" cy="1257883"/>
          </a:xfrm>
          <a:prstGeom prst="rect">
            <a:avLst/>
          </a:prstGeom>
          <a:ln w="12700">
            <a:miter lim="400000"/>
          </a:ln>
        </p:spPr>
      </p:pic>
      <p:pic>
        <p:nvPicPr>
          <p:cNvPr id="159" name="ARDUINODAY_badge_56x56_logotype.pdf"/>
          <p:cNvPicPr>
            <a:picLocks noChangeAspect="1"/>
          </p:cNvPicPr>
          <p:nvPr/>
        </p:nvPicPr>
        <p:blipFill>
          <a:blip r:embed="rId3">
            <a:extLst/>
          </a:blip>
          <a:stretch>
            <a:fillRect/>
          </a:stretch>
        </p:blipFill>
        <p:spPr>
          <a:xfrm>
            <a:off x="11112" y="8076524"/>
            <a:ext cx="1686124" cy="1709117"/>
          </a:xfrm>
          <a:prstGeom prst="rect">
            <a:avLst/>
          </a:prstGeom>
          <a:ln w="12700">
            <a:miter lim="400000"/>
          </a:ln>
        </p:spPr>
      </p:pic>
      <p:sp>
        <p:nvSpPr>
          <p:cNvPr id="160" name="Shape 160"/>
          <p:cNvSpPr/>
          <p:nvPr/>
        </p:nvSpPr>
        <p:spPr>
          <a:xfrm>
            <a:off x="635000" y="633093"/>
            <a:ext cx="588912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Writing An Arduino Sketch</a:t>
            </a:r>
          </a:p>
        </p:txBody>
      </p:sp>
      <p:sp>
        <p:nvSpPr>
          <p:cNvPr id="161" name="Shape 161"/>
          <p:cNvSpPr/>
          <p:nvPr/>
        </p:nvSpPr>
        <p:spPr>
          <a:xfrm>
            <a:off x="981518" y="1506782"/>
            <a:ext cx="11010014"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purpose of this sketch is to turn an LED on and off continuously. To do this we need to use two different keywords, like pinMode() from earlier.</a:t>
            </a:r>
          </a:p>
        </p:txBody>
      </p:sp>
      <p:sp>
        <p:nvSpPr>
          <p:cNvPr id="162" name="Shape 162"/>
          <p:cNvSpPr/>
          <p:nvPr/>
        </p:nvSpPr>
        <p:spPr>
          <a:xfrm>
            <a:off x="1013268" y="3411662"/>
            <a:ext cx="11010014" cy="337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first of these is digitalWrite(). In exactly the same way the pinMode() had some extra parameters in the brackets after it we need to do the same for digitalWrite(). The extra parameters are the number of the pin you want to change the state of, and whether you want it on or off (or high or low).</a:t>
            </a:r>
          </a:p>
        </p:txBody>
      </p:sp>
      <p:sp>
        <p:nvSpPr>
          <p:cNvPr id="163" name="Shape 163"/>
          <p:cNvSpPr/>
          <p:nvPr/>
        </p:nvSpPr>
        <p:spPr>
          <a:xfrm>
            <a:off x="1013268" y="6954842"/>
            <a:ext cx="11010014" cy="1562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For our purposes we want to turn pin 13 on so we need to write</a:t>
            </a:r>
          </a:p>
          <a:p>
            <a:pPr>
              <a:defRPr i="1" sz="2400"/>
            </a:pPr>
            <a:r>
              <a:t>pinMode(13, HIGH);</a:t>
            </a:r>
          </a:p>
        </p:txBody>
      </p:sp>
    </p:spTree>
  </p:cSld>
  <p:clrMapOvr>
    <a:masterClrMapping/>
  </p:clrMapOvr>
  <p:transition xmlns:p14="http://schemas.microsoft.com/office/powerpoint/2010/main" spd="slow" advClick="1" p14:dur="2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61"/>
                                        </p:tgtEl>
                                        <p:attrNameLst>
                                          <p:attrName>style.visibility</p:attrName>
                                        </p:attrNameLst>
                                      </p:cBhvr>
                                      <p:to>
                                        <p:strVal val="visible"/>
                                      </p:to>
                                    </p:set>
                                    <p:anim calcmode="lin" valueType="num">
                                      <p:cBhvr>
                                        <p:cTn id="7" dur="1000" fill="hold"/>
                                        <p:tgtEl>
                                          <p:spTgt spid="161"/>
                                        </p:tgtEl>
                                        <p:attrNameLst>
                                          <p:attrName>ppt_w</p:attrName>
                                        </p:attrNameLst>
                                      </p:cBhvr>
                                      <p:tavLst>
                                        <p:tav tm="0">
                                          <p:val>
                                            <p:fltVal val="0"/>
                                          </p:val>
                                        </p:tav>
                                        <p:tav tm="100000">
                                          <p:val>
                                            <p:strVal val="#ppt_w"/>
                                          </p:val>
                                        </p:tav>
                                      </p:tavLst>
                                    </p:anim>
                                    <p:anim calcmode="lin" valueType="num">
                                      <p:cBhvr>
                                        <p:cTn id="8" dur="1000" fill="hold"/>
                                        <p:tgtEl>
                                          <p:spTgt spid="16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162"/>
                                        </p:tgtEl>
                                        <p:attrNameLst>
                                          <p:attrName>style.visibility</p:attrName>
                                        </p:attrNameLst>
                                      </p:cBhvr>
                                      <p:to>
                                        <p:strVal val="visible"/>
                                      </p:to>
                                    </p:set>
                                    <p:anim calcmode="lin" valueType="num">
                                      <p:cBhvr>
                                        <p:cTn id="13" dur="1000" fill="hold"/>
                                        <p:tgtEl>
                                          <p:spTgt spid="162"/>
                                        </p:tgtEl>
                                        <p:attrNameLst>
                                          <p:attrName>ppt_w</p:attrName>
                                        </p:attrNameLst>
                                      </p:cBhvr>
                                      <p:tavLst>
                                        <p:tav tm="0">
                                          <p:val>
                                            <p:fltVal val="0"/>
                                          </p:val>
                                        </p:tav>
                                        <p:tav tm="100000">
                                          <p:val>
                                            <p:strVal val="#ppt_w"/>
                                          </p:val>
                                        </p:tav>
                                      </p:tavLst>
                                    </p:anim>
                                    <p:anim calcmode="lin" valueType="num">
                                      <p:cBhvr>
                                        <p:cTn id="14" dur="1000" fill="hold"/>
                                        <p:tgtEl>
                                          <p:spTgt spid="162"/>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6" presetID="23" grpId="3" fill="hold">
                                  <p:stCondLst>
                                    <p:cond delay="0"/>
                                  </p:stCondLst>
                                  <p:iterate type="el" backwards="0">
                                    <p:tmAbs val="0"/>
                                  </p:iterate>
                                  <p:childTnLst>
                                    <p:set>
                                      <p:cBhvr>
                                        <p:cTn id="18" fill="hold"/>
                                        <p:tgtEl>
                                          <p:spTgt spid="163"/>
                                        </p:tgtEl>
                                        <p:attrNameLst>
                                          <p:attrName>style.visibility</p:attrName>
                                        </p:attrNameLst>
                                      </p:cBhvr>
                                      <p:to>
                                        <p:strVal val="visible"/>
                                      </p:to>
                                    </p:set>
                                    <p:anim calcmode="lin" valueType="num">
                                      <p:cBhvr>
                                        <p:cTn id="19" dur="1000" fill="hold"/>
                                        <p:tgtEl>
                                          <p:spTgt spid="163"/>
                                        </p:tgtEl>
                                        <p:attrNameLst>
                                          <p:attrName>ppt_w</p:attrName>
                                        </p:attrNameLst>
                                      </p:cBhvr>
                                      <p:tavLst>
                                        <p:tav tm="0">
                                          <p:val>
                                            <p:fltVal val="0"/>
                                          </p:val>
                                        </p:tav>
                                        <p:tav tm="100000">
                                          <p:val>
                                            <p:strVal val="#ppt_w"/>
                                          </p:val>
                                        </p:tav>
                                      </p:tavLst>
                                    </p:anim>
                                    <p:anim calcmode="lin" valueType="num">
                                      <p:cBhvr>
                                        <p:cTn id="20" dur="1000" fill="hold"/>
                                        <p:tgtEl>
                                          <p:spTgt spid="16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1" grpId="1"/>
      <p:bldP build="whole" bldLvl="1" animBg="1" rev="0" advAuto="0" spid="162" grpId="2"/>
      <p:bldP build="whole" bldLvl="1" animBg="1" rev="0" advAuto="0" spid="163" grpId="3"/>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5" name="01Sta2Gh.png"/>
          <p:cNvPicPr>
            <a:picLocks noChangeAspect="1"/>
          </p:cNvPicPr>
          <p:nvPr/>
        </p:nvPicPr>
        <p:blipFill>
          <a:blip r:embed="rId2">
            <a:extLst/>
          </a:blip>
          <a:stretch>
            <a:fillRect/>
          </a:stretch>
        </p:blipFill>
        <p:spPr>
          <a:xfrm>
            <a:off x="11629228" y="8302141"/>
            <a:ext cx="1257883" cy="1257883"/>
          </a:xfrm>
          <a:prstGeom prst="rect">
            <a:avLst/>
          </a:prstGeom>
          <a:ln w="12700">
            <a:miter lim="400000"/>
          </a:ln>
        </p:spPr>
      </p:pic>
      <p:pic>
        <p:nvPicPr>
          <p:cNvPr id="166" name="ARDUINODAY_badge_56x56_logotype.pdf"/>
          <p:cNvPicPr>
            <a:picLocks noChangeAspect="1"/>
          </p:cNvPicPr>
          <p:nvPr/>
        </p:nvPicPr>
        <p:blipFill>
          <a:blip r:embed="rId3">
            <a:extLst/>
          </a:blip>
          <a:stretch>
            <a:fillRect/>
          </a:stretch>
        </p:blipFill>
        <p:spPr>
          <a:xfrm>
            <a:off x="11112" y="8076524"/>
            <a:ext cx="1686124" cy="1709117"/>
          </a:xfrm>
          <a:prstGeom prst="rect">
            <a:avLst/>
          </a:prstGeom>
          <a:ln w="12700">
            <a:miter lim="400000"/>
          </a:ln>
        </p:spPr>
      </p:pic>
      <p:sp>
        <p:nvSpPr>
          <p:cNvPr id="167" name="Shape 167"/>
          <p:cNvSpPr/>
          <p:nvPr/>
        </p:nvSpPr>
        <p:spPr>
          <a:xfrm>
            <a:off x="635000" y="633093"/>
            <a:ext cx="588912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Writing An Arduino Sketch</a:t>
            </a:r>
          </a:p>
        </p:txBody>
      </p:sp>
      <p:sp>
        <p:nvSpPr>
          <p:cNvPr id="168" name="Shape 168"/>
          <p:cNvSpPr/>
          <p:nvPr/>
        </p:nvSpPr>
        <p:spPr>
          <a:xfrm>
            <a:off x="997393" y="1677543"/>
            <a:ext cx="11010014" cy="2832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next function we need to use is called delay(). As the name would suggest this function causes the Arduino to pause for a set amount of time, in milliseconds. The length of the pause is written in the brackets.</a:t>
            </a:r>
          </a:p>
        </p:txBody>
      </p:sp>
      <p:sp>
        <p:nvSpPr>
          <p:cNvPr id="169" name="Shape 169"/>
          <p:cNvSpPr/>
          <p:nvPr/>
        </p:nvSpPr>
        <p:spPr>
          <a:xfrm>
            <a:off x="997393" y="4805692"/>
            <a:ext cx="11010014" cy="320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blink sketch we have already uploaded to the board had a 1 second (1000 millisecond) delay so lets use half a second for our sketch so we can tell it has been uploaded successfully.</a:t>
            </a:r>
          </a:p>
          <a:p>
            <a:pPr/>
          </a:p>
          <a:p>
            <a:pPr>
              <a:defRPr i="1" sz="2400"/>
            </a:pPr>
            <a:r>
              <a:t>delay(500);</a:t>
            </a:r>
          </a:p>
        </p:txBody>
      </p:sp>
    </p:spTree>
  </p:cSld>
  <p:clrMapOvr>
    <a:masterClrMapping/>
  </p:clrMapOvr>
  <p:transition xmlns:p14="http://schemas.microsoft.com/office/powerpoint/2010/main" spd="slow" advClick="1" p14:dur="2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68"/>
                                        </p:tgtEl>
                                        <p:attrNameLst>
                                          <p:attrName>style.visibility</p:attrName>
                                        </p:attrNameLst>
                                      </p:cBhvr>
                                      <p:to>
                                        <p:strVal val="visible"/>
                                      </p:to>
                                    </p:set>
                                    <p:anim calcmode="lin" valueType="num">
                                      <p:cBhvr>
                                        <p:cTn id="7" dur="1000" fill="hold"/>
                                        <p:tgtEl>
                                          <p:spTgt spid="168"/>
                                        </p:tgtEl>
                                        <p:attrNameLst>
                                          <p:attrName>ppt_w</p:attrName>
                                        </p:attrNameLst>
                                      </p:cBhvr>
                                      <p:tavLst>
                                        <p:tav tm="0">
                                          <p:val>
                                            <p:fltVal val="0"/>
                                          </p:val>
                                        </p:tav>
                                        <p:tav tm="100000">
                                          <p:val>
                                            <p:strVal val="#ppt_w"/>
                                          </p:val>
                                        </p:tav>
                                      </p:tavLst>
                                    </p:anim>
                                    <p:anim calcmode="lin" valueType="num">
                                      <p:cBhvr>
                                        <p:cTn id="8" dur="1000" fill="hold"/>
                                        <p:tgtEl>
                                          <p:spTgt spid="16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169"/>
                                        </p:tgtEl>
                                        <p:attrNameLst>
                                          <p:attrName>style.visibility</p:attrName>
                                        </p:attrNameLst>
                                      </p:cBhvr>
                                      <p:to>
                                        <p:strVal val="visible"/>
                                      </p:to>
                                    </p:set>
                                    <p:anim calcmode="lin" valueType="num">
                                      <p:cBhvr>
                                        <p:cTn id="13" dur="1000" fill="hold"/>
                                        <p:tgtEl>
                                          <p:spTgt spid="169"/>
                                        </p:tgtEl>
                                        <p:attrNameLst>
                                          <p:attrName>ppt_w</p:attrName>
                                        </p:attrNameLst>
                                      </p:cBhvr>
                                      <p:tavLst>
                                        <p:tav tm="0">
                                          <p:val>
                                            <p:fltVal val="0"/>
                                          </p:val>
                                        </p:tav>
                                        <p:tav tm="100000">
                                          <p:val>
                                            <p:strVal val="#ppt_w"/>
                                          </p:val>
                                        </p:tav>
                                      </p:tavLst>
                                    </p:anim>
                                    <p:anim calcmode="lin" valueType="num">
                                      <p:cBhvr>
                                        <p:cTn id="14" dur="1000" fill="hold"/>
                                        <p:tgtEl>
                                          <p:spTgt spid="16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9" grpId="2"/>
      <p:bldP build="whole" bldLvl="1" animBg="1" rev="0" advAuto="0" spid="168"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1" name="01Sta2Gh.png"/>
          <p:cNvPicPr>
            <a:picLocks noChangeAspect="1"/>
          </p:cNvPicPr>
          <p:nvPr/>
        </p:nvPicPr>
        <p:blipFill>
          <a:blip r:embed="rId2">
            <a:extLst/>
          </a:blip>
          <a:stretch>
            <a:fillRect/>
          </a:stretch>
        </p:blipFill>
        <p:spPr>
          <a:xfrm>
            <a:off x="11629228" y="8302141"/>
            <a:ext cx="1257883" cy="1257883"/>
          </a:xfrm>
          <a:prstGeom prst="rect">
            <a:avLst/>
          </a:prstGeom>
          <a:ln w="12700">
            <a:miter lim="400000"/>
          </a:ln>
        </p:spPr>
      </p:pic>
      <p:pic>
        <p:nvPicPr>
          <p:cNvPr id="172" name="ARDUINODAY_badge_56x56_logotype.pdf"/>
          <p:cNvPicPr>
            <a:picLocks noChangeAspect="1"/>
          </p:cNvPicPr>
          <p:nvPr/>
        </p:nvPicPr>
        <p:blipFill>
          <a:blip r:embed="rId3">
            <a:extLst/>
          </a:blip>
          <a:stretch>
            <a:fillRect/>
          </a:stretch>
        </p:blipFill>
        <p:spPr>
          <a:xfrm>
            <a:off x="11112" y="8076524"/>
            <a:ext cx="1686124" cy="1709117"/>
          </a:xfrm>
          <a:prstGeom prst="rect">
            <a:avLst/>
          </a:prstGeom>
          <a:ln w="12700">
            <a:miter lim="400000"/>
          </a:ln>
        </p:spPr>
      </p:pic>
      <p:sp>
        <p:nvSpPr>
          <p:cNvPr id="173" name="Shape 173"/>
          <p:cNvSpPr/>
          <p:nvPr/>
        </p:nvSpPr>
        <p:spPr>
          <a:xfrm>
            <a:off x="635000" y="633093"/>
            <a:ext cx="588912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Writing An Arduino Sketch</a:t>
            </a:r>
          </a:p>
        </p:txBody>
      </p:sp>
      <p:sp>
        <p:nvSpPr>
          <p:cNvPr id="174" name="Shape 174"/>
          <p:cNvSpPr/>
          <p:nvPr/>
        </p:nvSpPr>
        <p:spPr>
          <a:xfrm>
            <a:off x="981518" y="1431524"/>
            <a:ext cx="11010014"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Our code should now look something like this…</a:t>
            </a:r>
          </a:p>
        </p:txBody>
      </p:sp>
      <p:sp>
        <p:nvSpPr>
          <p:cNvPr id="175" name="Shape 175"/>
          <p:cNvSpPr/>
          <p:nvPr/>
        </p:nvSpPr>
        <p:spPr>
          <a:xfrm>
            <a:off x="1013268" y="5489975"/>
            <a:ext cx="11010014" cy="2832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When the Arduino gets to the end of the loop code it returns to the first line and starts again so as it stands when our LED has turned on the code will repeat and turn it on again, without turning it off in-between. How do we solve this?</a:t>
            </a:r>
          </a:p>
        </p:txBody>
      </p:sp>
      <p:sp>
        <p:nvSpPr>
          <p:cNvPr id="176" name="Shape 176"/>
          <p:cNvSpPr/>
          <p:nvPr/>
        </p:nvSpPr>
        <p:spPr>
          <a:xfrm>
            <a:off x="1013268" y="2349027"/>
            <a:ext cx="11010014" cy="304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i="1" sz="2400"/>
            </a:pPr>
            <a:r>
              <a:t>void setup() {</a:t>
            </a:r>
          </a:p>
          <a:p>
            <a:pPr algn="l">
              <a:defRPr i="1" sz="2400"/>
            </a:pPr>
            <a:r>
              <a:t>	pinMode(13, OUTPUT);</a:t>
            </a:r>
          </a:p>
          <a:p>
            <a:pPr algn="l">
              <a:defRPr i="1" sz="2400"/>
            </a:pPr>
            <a:r>
              <a:t>}</a:t>
            </a:r>
          </a:p>
          <a:p>
            <a:pPr algn="l">
              <a:defRPr i="1" sz="2400"/>
            </a:pPr>
          </a:p>
          <a:p>
            <a:pPr algn="l">
              <a:defRPr i="1" sz="2400"/>
            </a:pPr>
            <a:r>
              <a:t>void loop() {</a:t>
            </a:r>
          </a:p>
          <a:p>
            <a:pPr algn="l">
              <a:defRPr i="1" sz="2400"/>
            </a:pPr>
            <a:r>
              <a:t>	</a:t>
            </a:r>
          </a:p>
          <a:p>
            <a:pPr algn="l">
              <a:defRPr i="1" sz="2400"/>
            </a:pPr>
          </a:p>
          <a:p>
            <a:pPr algn="l">
              <a:defRPr i="1" sz="2400"/>
            </a:pPr>
            <a:r>
              <a:t>}</a:t>
            </a:r>
          </a:p>
        </p:txBody>
      </p:sp>
      <p:sp>
        <p:nvSpPr>
          <p:cNvPr id="177" name="Shape 177"/>
          <p:cNvSpPr/>
          <p:nvPr/>
        </p:nvSpPr>
        <p:spPr>
          <a:xfrm>
            <a:off x="1013268" y="4223404"/>
            <a:ext cx="11010014" cy="83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i="1" sz="2400"/>
            </a:pPr>
            <a:r>
              <a:t>	digitalWrite(13, HIGH);</a:t>
            </a:r>
          </a:p>
          <a:p>
            <a:pPr algn="l">
              <a:defRPr i="1" sz="2400"/>
            </a:pPr>
            <a:r>
              <a:t>	delay(500);</a:t>
            </a:r>
          </a:p>
        </p:txBody>
      </p:sp>
    </p:spTree>
  </p:cSld>
  <p:clrMapOvr>
    <a:masterClrMapping/>
  </p:clrMapOvr>
  <p:transition xmlns:p14="http://schemas.microsoft.com/office/powerpoint/2010/main" spd="slow" advClick="1" p14:dur="2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74"/>
                                        </p:tgtEl>
                                        <p:attrNameLst>
                                          <p:attrName>style.visibility</p:attrName>
                                        </p:attrNameLst>
                                      </p:cBhvr>
                                      <p:to>
                                        <p:strVal val="visible"/>
                                      </p:to>
                                    </p:set>
                                    <p:anim calcmode="lin" valueType="num">
                                      <p:cBhvr>
                                        <p:cTn id="7" dur="1000" fill="hold"/>
                                        <p:tgtEl>
                                          <p:spTgt spid="174"/>
                                        </p:tgtEl>
                                        <p:attrNameLst>
                                          <p:attrName>ppt_w</p:attrName>
                                        </p:attrNameLst>
                                      </p:cBhvr>
                                      <p:tavLst>
                                        <p:tav tm="0">
                                          <p:val>
                                            <p:fltVal val="0"/>
                                          </p:val>
                                        </p:tav>
                                        <p:tav tm="100000">
                                          <p:val>
                                            <p:strVal val="#ppt_w"/>
                                          </p:val>
                                        </p:tav>
                                      </p:tavLst>
                                    </p:anim>
                                    <p:anim calcmode="lin" valueType="num">
                                      <p:cBhvr>
                                        <p:cTn id="8" dur="1000" fill="hold"/>
                                        <p:tgtEl>
                                          <p:spTgt spid="17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176"/>
                                        </p:tgtEl>
                                        <p:attrNameLst>
                                          <p:attrName>style.visibility</p:attrName>
                                        </p:attrNameLst>
                                      </p:cBhvr>
                                      <p:to>
                                        <p:strVal val="visible"/>
                                      </p:to>
                                    </p:set>
                                    <p:anim calcmode="lin" valueType="num">
                                      <p:cBhvr>
                                        <p:cTn id="13" dur="500" fill="hold"/>
                                        <p:tgtEl>
                                          <p:spTgt spid="176"/>
                                        </p:tgtEl>
                                        <p:attrNameLst>
                                          <p:attrName>ppt_w</p:attrName>
                                        </p:attrNameLst>
                                      </p:cBhvr>
                                      <p:tavLst>
                                        <p:tav tm="0">
                                          <p:val>
                                            <p:fltVal val="0"/>
                                          </p:val>
                                        </p:tav>
                                        <p:tav tm="100000">
                                          <p:val>
                                            <p:strVal val="#ppt_w"/>
                                          </p:val>
                                        </p:tav>
                                      </p:tavLst>
                                    </p:anim>
                                    <p:anim calcmode="lin" valueType="num">
                                      <p:cBhvr>
                                        <p:cTn id="14" dur="500" fill="hold"/>
                                        <p:tgtEl>
                                          <p:spTgt spid="176"/>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Class="entr" nodeType="afterEffect" presetSubtype="0" presetID="1" grpId="3" fill="hold">
                                  <p:stCondLst>
                                    <p:cond delay="500"/>
                                  </p:stCondLst>
                                  <p:iterate type="lt" backwards="0">
                                    <p:tmAbs val="100"/>
                                  </p:iterate>
                                  <p:childTnLst>
                                    <p:set>
                                      <p:cBhvr>
                                        <p:cTn id="17" fill="hold"/>
                                        <p:tgtEl>
                                          <p:spTgt spid="17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16" presetID="23" grpId="4" fill="hold">
                                  <p:stCondLst>
                                    <p:cond delay="0"/>
                                  </p:stCondLst>
                                  <p:iterate type="el" backwards="0">
                                    <p:tmAbs val="0"/>
                                  </p:iterate>
                                  <p:childTnLst>
                                    <p:set>
                                      <p:cBhvr>
                                        <p:cTn id="21" fill="hold"/>
                                        <p:tgtEl>
                                          <p:spTgt spid="175"/>
                                        </p:tgtEl>
                                        <p:attrNameLst>
                                          <p:attrName>style.visibility</p:attrName>
                                        </p:attrNameLst>
                                      </p:cBhvr>
                                      <p:to>
                                        <p:strVal val="visible"/>
                                      </p:to>
                                    </p:set>
                                    <p:anim calcmode="lin" valueType="num">
                                      <p:cBhvr>
                                        <p:cTn id="22" dur="1000" fill="hold"/>
                                        <p:tgtEl>
                                          <p:spTgt spid="175"/>
                                        </p:tgtEl>
                                        <p:attrNameLst>
                                          <p:attrName>ppt_w</p:attrName>
                                        </p:attrNameLst>
                                      </p:cBhvr>
                                      <p:tavLst>
                                        <p:tav tm="0">
                                          <p:val>
                                            <p:fltVal val="0"/>
                                          </p:val>
                                        </p:tav>
                                        <p:tav tm="100000">
                                          <p:val>
                                            <p:strVal val="#ppt_w"/>
                                          </p:val>
                                        </p:tav>
                                      </p:tavLst>
                                    </p:anim>
                                    <p:anim calcmode="lin" valueType="num">
                                      <p:cBhvr>
                                        <p:cTn id="23" dur="1000" fill="hold"/>
                                        <p:tgtEl>
                                          <p:spTgt spid="17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6" grpId="2"/>
      <p:bldP build="whole" bldLvl="1" animBg="1" rev="0" advAuto="0" spid="174" grpId="1"/>
      <p:bldP build="whole" bldLvl="1" animBg="1" rev="0" advAuto="0" spid="177" grpId="3"/>
      <p:bldP build="whole" bldLvl="1" animBg="1" rev="0" advAuto="0" spid="175" grpId="4"/>
    </p:bldLst>
  </p:timing>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