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63" r:id="rId5"/>
    <p:sldId id="258" r:id="rId6"/>
    <p:sldId id="259" r:id="rId7"/>
    <p:sldId id="260" r:id="rId8"/>
    <p:sldId id="266" r:id="rId9"/>
    <p:sldId id="269" r:id="rId10"/>
    <p:sldId id="268"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0240" autoAdjust="0"/>
  </p:normalViewPr>
  <p:slideViewPr>
    <p:cSldViewPr snapToGrid="0">
      <p:cViewPr varScale="1">
        <p:scale>
          <a:sx n="50" d="100"/>
          <a:sy n="50" d="100"/>
        </p:scale>
        <p:origin x="11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DC5F3-E556-46F0-B323-FE7F5D810B11}"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401C1-C685-4AD8-A563-D14AA6EA74DA}" type="slidenum">
              <a:rPr lang="en-US" smtClean="0"/>
              <a:t>‹#›</a:t>
            </a:fld>
            <a:endParaRPr lang="en-US"/>
          </a:p>
        </p:txBody>
      </p:sp>
    </p:spTree>
    <p:extLst>
      <p:ext uri="{BB962C8B-B14F-4D97-AF65-F5344CB8AC3E}">
        <p14:creationId xmlns:p14="http://schemas.microsoft.com/office/powerpoint/2010/main" val="534463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Critchfield</a:t>
            </a:r>
          </a:p>
        </p:txBody>
      </p:sp>
      <p:sp>
        <p:nvSpPr>
          <p:cNvPr id="4" name="Slide Number Placeholder 3"/>
          <p:cNvSpPr>
            <a:spLocks noGrp="1"/>
          </p:cNvSpPr>
          <p:nvPr>
            <p:ph type="sldNum" sz="quarter" idx="5"/>
          </p:nvPr>
        </p:nvSpPr>
        <p:spPr/>
        <p:txBody>
          <a:bodyPr/>
          <a:lstStyle/>
          <a:p>
            <a:fld id="{7F2401C1-C685-4AD8-A563-D14AA6EA74DA}" type="slidenum">
              <a:rPr lang="en-US" smtClean="0"/>
              <a:t>2</a:t>
            </a:fld>
            <a:endParaRPr lang="en-US"/>
          </a:p>
        </p:txBody>
      </p:sp>
    </p:spTree>
    <p:extLst>
      <p:ext uri="{BB962C8B-B14F-4D97-AF65-F5344CB8AC3E}">
        <p14:creationId xmlns:p14="http://schemas.microsoft.com/office/powerpoint/2010/main" val="415015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Critchfield</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3</a:t>
            </a:fld>
            <a:endParaRPr lang="en-US"/>
          </a:p>
        </p:txBody>
      </p:sp>
    </p:spTree>
    <p:extLst>
      <p:ext uri="{BB962C8B-B14F-4D97-AF65-F5344CB8AC3E}">
        <p14:creationId xmlns:p14="http://schemas.microsoft.com/office/powerpoint/2010/main" val="17398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p:txBody>
      </p:sp>
      <p:sp>
        <p:nvSpPr>
          <p:cNvPr id="4" name="Slide Number Placeholder 3"/>
          <p:cNvSpPr>
            <a:spLocks noGrp="1"/>
          </p:cNvSpPr>
          <p:nvPr>
            <p:ph type="sldNum" sz="quarter" idx="5"/>
          </p:nvPr>
        </p:nvSpPr>
        <p:spPr/>
        <p:txBody>
          <a:bodyPr/>
          <a:lstStyle/>
          <a:p>
            <a:fld id="{7F2401C1-C685-4AD8-A563-D14AA6EA74DA}" type="slidenum">
              <a:rPr lang="en-US" smtClean="0"/>
              <a:t>4</a:t>
            </a:fld>
            <a:endParaRPr lang="en-US"/>
          </a:p>
        </p:txBody>
      </p:sp>
    </p:spTree>
    <p:extLst>
      <p:ext uri="{BB962C8B-B14F-4D97-AF65-F5344CB8AC3E}">
        <p14:creationId xmlns:p14="http://schemas.microsoft.com/office/powerpoint/2010/main" val="333387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a:p>
            <a:r>
              <a:rPr lang="en-US" sz="2100" dirty="0"/>
              <a:t>Date expansion</a:t>
            </a:r>
          </a:p>
          <a:p>
            <a:pPr lvl="1"/>
            <a:r>
              <a:rPr lang="en-US" sz="1800" dirty="0"/>
              <a:t>Two-digit years were expanded to include the century (becoming four-digit years) in programs, files, and databases. This was considered the "purest" solution, resulting in unambiguous dates that are permanent and easy to maintain. This method was costly, requiring massive testing and conversion efforts, and usually affecting entire systems.</a:t>
            </a:r>
          </a:p>
          <a:p>
            <a:r>
              <a:rPr lang="en-US" sz="2100" dirty="0"/>
              <a:t>Date windowing</a:t>
            </a:r>
          </a:p>
          <a:p>
            <a:pPr lvl="1"/>
            <a:r>
              <a:rPr lang="en-US" sz="1800" dirty="0"/>
              <a:t>Two-digit years were retained, and programs determined the century value only when needed for particular functions, such as date comparisons and calculations. This technique, which required installing small patches of code into programs, was simpler to test and implement than date expansion, thus much less costly. </a:t>
            </a:r>
          </a:p>
          <a:p>
            <a:r>
              <a:rPr lang="en-US" sz="2100" dirty="0"/>
              <a:t>Date compression</a:t>
            </a:r>
          </a:p>
          <a:p>
            <a:pPr lvl="1"/>
            <a:r>
              <a:rPr lang="en-US" sz="1800" dirty="0"/>
              <a:t>Dates can be compressed into binary 14-bit numbers. This allows retention of data structure alignment, using an integer value for years. Such a scheme can represent 16384 different years; the exact scheme varies by the selection of epoch.</a:t>
            </a:r>
          </a:p>
          <a:p>
            <a:r>
              <a:rPr lang="en-US" sz="2100" dirty="0"/>
              <a:t>Real Time Clock Upgrades</a:t>
            </a:r>
          </a:p>
          <a:p>
            <a:pPr lvl="1"/>
            <a:r>
              <a:rPr lang="en-US" sz="1800" dirty="0"/>
              <a:t>One unique solution found prominence. While other fixes worked at the BIOS level as TSRs (Terminate and Stay Resident), intercepting BIOS calls, Y2000RTC was the only product that worked as a device driver and replaced the functionality of the faulty RTC with a compliant equivalent. This driver was rolled out in the years before the 1999/2000 deadline onto millions of PCs.</a:t>
            </a:r>
          </a:p>
          <a:p>
            <a:r>
              <a:rPr lang="en-US" sz="2100" dirty="0"/>
              <a:t>Date re-partitioning</a:t>
            </a:r>
          </a:p>
          <a:p>
            <a:pPr lvl="1"/>
            <a:r>
              <a:rPr lang="en-US" sz="1800" dirty="0"/>
              <a:t>In legacy databases whose size could not be economically changed, six-digit year/month/day codes were converted to three-digit years (with 1999 represented as 099 and 2001 represented as 101, etc.) and three-digit days (ordinal date in year). Only input and output instructions for the date fields had to be modified, but most other date operations and whole record operations required no change. This delays the eventual roll-over problem to the end of the year 2899.</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5</a:t>
            </a:fld>
            <a:endParaRPr lang="en-US"/>
          </a:p>
        </p:txBody>
      </p:sp>
    </p:spTree>
    <p:extLst>
      <p:ext uri="{BB962C8B-B14F-4D97-AF65-F5344CB8AC3E}">
        <p14:creationId xmlns:p14="http://schemas.microsoft.com/office/powerpoint/2010/main" val="108803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Overall, there were not many problems with the Y2K upgrades but there were some issues. </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6</a:t>
            </a:fld>
            <a:endParaRPr lang="en-US"/>
          </a:p>
        </p:txBody>
      </p:sp>
    </p:spTree>
    <p:extLst>
      <p:ext uri="{BB962C8B-B14F-4D97-AF65-F5344CB8AC3E}">
        <p14:creationId xmlns:p14="http://schemas.microsoft.com/office/powerpoint/2010/main" val="324789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Critchfield</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7</a:t>
            </a:fld>
            <a:endParaRPr lang="en-US"/>
          </a:p>
        </p:txBody>
      </p:sp>
    </p:spTree>
    <p:extLst>
      <p:ext uri="{BB962C8B-B14F-4D97-AF65-F5344CB8AC3E}">
        <p14:creationId xmlns:p14="http://schemas.microsoft.com/office/powerpoint/2010/main" val="21408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Sheffield</a:t>
            </a:r>
          </a:p>
        </p:txBody>
      </p:sp>
      <p:sp>
        <p:nvSpPr>
          <p:cNvPr id="4" name="Slide Number Placeholder 3"/>
          <p:cNvSpPr>
            <a:spLocks noGrp="1"/>
          </p:cNvSpPr>
          <p:nvPr>
            <p:ph type="sldNum" sz="quarter" idx="5"/>
          </p:nvPr>
        </p:nvSpPr>
        <p:spPr/>
        <p:txBody>
          <a:bodyPr/>
          <a:lstStyle/>
          <a:p>
            <a:fld id="{7F2401C1-C685-4AD8-A563-D14AA6EA74DA}" type="slidenum">
              <a:rPr lang="en-US" smtClean="0"/>
              <a:t>8</a:t>
            </a:fld>
            <a:endParaRPr lang="en-US"/>
          </a:p>
        </p:txBody>
      </p:sp>
    </p:spTree>
    <p:extLst>
      <p:ext uri="{BB962C8B-B14F-4D97-AF65-F5344CB8AC3E}">
        <p14:creationId xmlns:p14="http://schemas.microsoft.com/office/powerpoint/2010/main" val="374413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Sheffield</a:t>
            </a:r>
          </a:p>
          <a:p>
            <a:endParaRPr lang="en-US" dirty="0"/>
          </a:p>
        </p:txBody>
      </p:sp>
      <p:sp>
        <p:nvSpPr>
          <p:cNvPr id="4" name="Slide Number Placeholder 3"/>
          <p:cNvSpPr>
            <a:spLocks noGrp="1"/>
          </p:cNvSpPr>
          <p:nvPr>
            <p:ph type="sldNum" sz="quarter" idx="5"/>
          </p:nvPr>
        </p:nvSpPr>
        <p:spPr/>
        <p:txBody>
          <a:bodyPr/>
          <a:lstStyle/>
          <a:p>
            <a:fld id="{7F2401C1-C685-4AD8-A563-D14AA6EA74DA}" type="slidenum">
              <a:rPr lang="en-US" smtClean="0"/>
              <a:t>9</a:t>
            </a:fld>
            <a:endParaRPr lang="en-US"/>
          </a:p>
        </p:txBody>
      </p:sp>
    </p:spTree>
    <p:extLst>
      <p:ext uri="{BB962C8B-B14F-4D97-AF65-F5344CB8AC3E}">
        <p14:creationId xmlns:p14="http://schemas.microsoft.com/office/powerpoint/2010/main" val="147242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E9A-A99E-9E7B-6B84-9E727E9EC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BE7EDF-2E5A-E1FE-DD2C-8BCDC735E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C1E552-65B5-F2DD-ED65-D1B54B993AF8}"/>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5" name="Footer Placeholder 4">
            <a:extLst>
              <a:ext uri="{FF2B5EF4-FFF2-40B4-BE49-F238E27FC236}">
                <a16:creationId xmlns:a16="http://schemas.microsoft.com/office/drawing/2014/main" id="{A58BCD41-C4A5-45C8-5F7E-A0AAFD949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79D14-97C3-5581-E897-F80172CFB647}"/>
              </a:ext>
            </a:extLst>
          </p:cNvPr>
          <p:cNvSpPr>
            <a:spLocks noGrp="1"/>
          </p:cNvSpPr>
          <p:nvPr>
            <p:ph type="sldNum" sz="quarter" idx="12"/>
          </p:nvPr>
        </p:nvSpPr>
        <p:spPr/>
        <p:txBody>
          <a:bodyPr/>
          <a:lstStyle/>
          <a:p>
            <a:fld id="{4F3923D2-A89E-4B76-A3E6-F7619013FFFA}" type="slidenum">
              <a:rPr lang="en-US" smtClean="0"/>
              <a:t>‹#›</a:t>
            </a:fld>
            <a:endParaRPr lang="en-US"/>
          </a:p>
        </p:txBody>
      </p:sp>
      <p:sp>
        <p:nvSpPr>
          <p:cNvPr id="7" name="Rectangle 6">
            <a:extLst>
              <a:ext uri="{FF2B5EF4-FFF2-40B4-BE49-F238E27FC236}">
                <a16:creationId xmlns:a16="http://schemas.microsoft.com/office/drawing/2014/main" id="{CC9B80B8-42EF-D30A-B2AB-79A37A52BBDE}"/>
              </a:ext>
            </a:extLst>
          </p:cNvPr>
          <p:cNvSpPr/>
          <p:nvPr userDrawn="1"/>
        </p:nvSpPr>
        <p:spPr>
          <a:xfrm>
            <a:off x="0" y="6356350"/>
            <a:ext cx="12192000" cy="5016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33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24C0-A766-7307-A66A-511CC72DE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B895E2-1511-1A9E-EC07-D72B04FF6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BD374-8C64-9914-6AED-FDF1639BE29A}"/>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5" name="Footer Placeholder 4">
            <a:extLst>
              <a:ext uri="{FF2B5EF4-FFF2-40B4-BE49-F238E27FC236}">
                <a16:creationId xmlns:a16="http://schemas.microsoft.com/office/drawing/2014/main" id="{C754C885-42FB-AF98-0926-0E1AD04B5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FB821-FF5D-7E20-66B1-3B76BF4BC312}"/>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222993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D9C8E-ADB2-AB32-2A48-1A7543FF3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15AC8-49CC-EA36-6071-650ECE5B7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1B0E-5957-F1CC-37B0-98484AF9D699}"/>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5" name="Footer Placeholder 4">
            <a:extLst>
              <a:ext uri="{FF2B5EF4-FFF2-40B4-BE49-F238E27FC236}">
                <a16:creationId xmlns:a16="http://schemas.microsoft.com/office/drawing/2014/main" id="{25BFBDF4-74AC-F3E8-CABC-AFB3AB510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7EFB4-A21C-3305-25A2-0BED6272E7D1}"/>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426226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4F7D-8A94-5F54-899D-1B2EAA2B9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D6729-3397-6398-83E4-D149B8B27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7BF5B-83EB-0818-B1E0-B145EFFEF5B2}"/>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5" name="Footer Placeholder 4">
            <a:extLst>
              <a:ext uri="{FF2B5EF4-FFF2-40B4-BE49-F238E27FC236}">
                <a16:creationId xmlns:a16="http://schemas.microsoft.com/office/drawing/2014/main" id="{4CA953D6-CD3C-47C4-88E4-C56BAE937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8765B-DA92-368A-3A4B-A147B08683C2}"/>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220849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3C94-3121-D767-7EB1-187792F95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E5BC68-9067-FCA5-8D50-CD5F2F2C77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FC7A7-D8E8-D41D-DA03-5B16F58FC867}"/>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5" name="Footer Placeholder 4">
            <a:extLst>
              <a:ext uri="{FF2B5EF4-FFF2-40B4-BE49-F238E27FC236}">
                <a16:creationId xmlns:a16="http://schemas.microsoft.com/office/drawing/2014/main" id="{5F579E6E-BE98-F91C-A77E-8E18F936D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36D0-509E-D18F-3357-7BF69C052DC7}"/>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282078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5313-623F-D691-7A11-3198A8CCF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5FB1A-73BC-7E94-20C2-DE7BADFD2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AB61F-1EC5-BF0F-A5D2-C9B0EB6728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CD60F3-6F22-40BB-8DCA-24C1C979FAF5}"/>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6" name="Footer Placeholder 5">
            <a:extLst>
              <a:ext uri="{FF2B5EF4-FFF2-40B4-BE49-F238E27FC236}">
                <a16:creationId xmlns:a16="http://schemas.microsoft.com/office/drawing/2014/main" id="{8BAD88CA-2EDE-B09B-EDDD-CBDAF584F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B8A91-BA37-BA39-594F-603CC751D889}"/>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302546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7F0D-F706-537E-72A5-4D966ABF6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B2B6B-C45D-0BF6-D45D-64C2BEA83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95F84-0D13-FC15-EE77-0108B2593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3E8E38-EB46-32E3-E310-29E239D1C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21031-91ED-1AD2-0962-4D2C79813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9A57F5-3AB4-5666-39DC-6CF22623D40A}"/>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8" name="Footer Placeholder 7">
            <a:extLst>
              <a:ext uri="{FF2B5EF4-FFF2-40B4-BE49-F238E27FC236}">
                <a16:creationId xmlns:a16="http://schemas.microsoft.com/office/drawing/2014/main" id="{D7114DB4-5FA7-DD8B-3D1C-F517F76310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D8A2A-4FF2-E4AB-B974-3702ECDEEA70}"/>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423174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75DD-020A-45E6-1E90-3377BF037B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22D71-7A98-8082-94E6-E61A3E212693}"/>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4" name="Footer Placeholder 3">
            <a:extLst>
              <a:ext uri="{FF2B5EF4-FFF2-40B4-BE49-F238E27FC236}">
                <a16:creationId xmlns:a16="http://schemas.microsoft.com/office/drawing/2014/main" id="{48A5B953-B102-C884-3263-0DE2025A42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E798E8-B8E9-633F-53D3-574E696D74CE}"/>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54080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9CC4C-D11E-347E-19A6-43421ED2848F}"/>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3" name="Footer Placeholder 2">
            <a:extLst>
              <a:ext uri="{FF2B5EF4-FFF2-40B4-BE49-F238E27FC236}">
                <a16:creationId xmlns:a16="http://schemas.microsoft.com/office/drawing/2014/main" id="{98759826-BE45-1131-2985-6C1EF9715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1B280-57DF-9D0A-BC53-635136B4A0E1}"/>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160459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75FE-83F6-7B48-15E6-C27505CB5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2210E6-FF44-D350-6192-5764C99458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C594CA-101B-7F13-03D8-5DAC86AB8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5D833-CAD8-23C7-7614-500B9AC55504}"/>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6" name="Footer Placeholder 5">
            <a:extLst>
              <a:ext uri="{FF2B5EF4-FFF2-40B4-BE49-F238E27FC236}">
                <a16:creationId xmlns:a16="http://schemas.microsoft.com/office/drawing/2014/main" id="{896845F5-C1D0-084E-EA4A-FB97CB0B7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815D6-C9EE-0FEC-1DD2-58F4D2CC500D}"/>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74987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F125-0A51-2B22-CD1F-2D10819AF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F230A7-A475-C48C-2121-B5CF52D8A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929AC-CD81-9F68-942D-F0AF6EAC0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CDD38-E858-4671-8B41-36D39B7E81A3}"/>
              </a:ext>
            </a:extLst>
          </p:cNvPr>
          <p:cNvSpPr>
            <a:spLocks noGrp="1"/>
          </p:cNvSpPr>
          <p:nvPr>
            <p:ph type="dt" sz="half" idx="10"/>
          </p:nvPr>
        </p:nvSpPr>
        <p:spPr/>
        <p:txBody>
          <a:bodyPr/>
          <a:lstStyle/>
          <a:p>
            <a:fld id="{4ACE4876-C7DA-4BC6-80F9-2BE2EC435763}" type="datetimeFigureOut">
              <a:rPr lang="en-US" smtClean="0"/>
              <a:t>4/9/2024</a:t>
            </a:fld>
            <a:endParaRPr lang="en-US"/>
          </a:p>
        </p:txBody>
      </p:sp>
      <p:sp>
        <p:nvSpPr>
          <p:cNvPr id="6" name="Footer Placeholder 5">
            <a:extLst>
              <a:ext uri="{FF2B5EF4-FFF2-40B4-BE49-F238E27FC236}">
                <a16:creationId xmlns:a16="http://schemas.microsoft.com/office/drawing/2014/main" id="{55FF40F9-8B5A-7040-AE76-282C976F5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F09B1-CCC8-33BA-FCE9-BAE5A26D295C}"/>
              </a:ext>
            </a:extLst>
          </p:cNvPr>
          <p:cNvSpPr>
            <a:spLocks noGrp="1"/>
          </p:cNvSpPr>
          <p:nvPr>
            <p:ph type="sldNum" sz="quarter" idx="12"/>
          </p:nvPr>
        </p:nvSpPr>
        <p:spPr/>
        <p:txBody>
          <a:bodyPr/>
          <a:lstStyle/>
          <a:p>
            <a:fld id="{4F3923D2-A89E-4B76-A3E6-F7619013FFFA}" type="slidenum">
              <a:rPr lang="en-US" smtClean="0"/>
              <a:t>‹#›</a:t>
            </a:fld>
            <a:endParaRPr lang="en-US"/>
          </a:p>
        </p:txBody>
      </p:sp>
    </p:spTree>
    <p:extLst>
      <p:ext uri="{BB962C8B-B14F-4D97-AF65-F5344CB8AC3E}">
        <p14:creationId xmlns:p14="http://schemas.microsoft.com/office/powerpoint/2010/main" val="97509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43AC2-083A-536B-3D37-5698FCF99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BAA68C-DB2F-8B55-9E51-CDF7CAC588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BCC2D-5B3F-5FFD-170E-BB7227665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CE4876-C7DA-4BC6-80F9-2BE2EC435763}" type="datetimeFigureOut">
              <a:rPr lang="en-US" smtClean="0"/>
              <a:t>4/9/2024</a:t>
            </a:fld>
            <a:endParaRPr lang="en-US"/>
          </a:p>
        </p:txBody>
      </p:sp>
      <p:sp>
        <p:nvSpPr>
          <p:cNvPr id="5" name="Footer Placeholder 4">
            <a:extLst>
              <a:ext uri="{FF2B5EF4-FFF2-40B4-BE49-F238E27FC236}">
                <a16:creationId xmlns:a16="http://schemas.microsoft.com/office/drawing/2014/main" id="{AD9657ED-5B68-A8DF-9DBA-06584F133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50D77D-D27B-72EF-3EA7-6AFAADFD0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3923D2-A89E-4B76-A3E6-F7619013FFFA}" type="slidenum">
              <a:rPr lang="en-US" smtClean="0"/>
              <a:t>‹#›</a:t>
            </a:fld>
            <a:endParaRPr lang="en-US"/>
          </a:p>
        </p:txBody>
      </p:sp>
      <p:sp>
        <p:nvSpPr>
          <p:cNvPr id="7" name="Rectangle 6">
            <a:extLst>
              <a:ext uri="{FF2B5EF4-FFF2-40B4-BE49-F238E27FC236}">
                <a16:creationId xmlns:a16="http://schemas.microsoft.com/office/drawing/2014/main" id="{FE506A4D-1835-7B19-3BBB-70F281737915}"/>
              </a:ext>
            </a:extLst>
          </p:cNvPr>
          <p:cNvSpPr/>
          <p:nvPr userDrawn="1"/>
        </p:nvSpPr>
        <p:spPr>
          <a:xfrm>
            <a:off x="0" y="6356350"/>
            <a:ext cx="12192000" cy="50165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320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loc.gov/this-month-in-business-history/january/y2k#:~:text=Federal%20spending%20was%20estimated%20to,came%20in%20at%20%24121.96%20billion.&amp;text=Final%20estimates%20globally%20did%20not,%24134%20billion%20in%20the%20U.S" TargetMode="External"/><Relationship Id="rId2" Type="http://schemas.openxmlformats.org/officeDocument/2006/relationships/hyperlink" Target="https://en.wikipedia.org/wiki/Year_2000_problem" TargetMode="External"/><Relationship Id="rId1" Type="http://schemas.openxmlformats.org/officeDocument/2006/relationships/slideLayout" Target="../slideLayouts/slideLayout2.xml"/><Relationship Id="rId5" Type="http://schemas.openxmlformats.org/officeDocument/2006/relationships/hyperlink" Target="https://americanhistory.si.edu/collections/object-groups/y2k" TargetMode="External"/><Relationship Id="rId4" Type="http://schemas.openxmlformats.org/officeDocument/2006/relationships/hyperlink" Target="https://education.nationalgeographic.org/resource/Y2K-bu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D8F3-D047-DAB9-9F92-A018EE6F8119}"/>
              </a:ext>
            </a:extLst>
          </p:cNvPr>
          <p:cNvSpPr>
            <a:spLocks noGrp="1"/>
          </p:cNvSpPr>
          <p:nvPr>
            <p:ph type="ctrTitle"/>
          </p:nvPr>
        </p:nvSpPr>
        <p:spPr>
          <a:xfrm>
            <a:off x="1524000" y="1132899"/>
            <a:ext cx="9144000" cy="1655762"/>
          </a:xfrm>
        </p:spPr>
        <p:txBody>
          <a:bodyPr>
            <a:normAutofit/>
          </a:bodyPr>
          <a:lstStyle/>
          <a:p>
            <a:r>
              <a:rPr lang="en-US" sz="6600" dirty="0"/>
              <a:t>Y2K</a:t>
            </a:r>
          </a:p>
        </p:txBody>
      </p:sp>
      <p:sp>
        <p:nvSpPr>
          <p:cNvPr id="3" name="Subtitle 2">
            <a:extLst>
              <a:ext uri="{FF2B5EF4-FFF2-40B4-BE49-F238E27FC236}">
                <a16:creationId xmlns:a16="http://schemas.microsoft.com/office/drawing/2014/main" id="{26BA42C4-C863-F8C2-0588-38A26CA91CBF}"/>
              </a:ext>
            </a:extLst>
          </p:cNvPr>
          <p:cNvSpPr>
            <a:spLocks noGrp="1"/>
          </p:cNvSpPr>
          <p:nvPr>
            <p:ph type="subTitle" idx="1"/>
          </p:nvPr>
        </p:nvSpPr>
        <p:spPr>
          <a:xfrm>
            <a:off x="1524000" y="3160713"/>
            <a:ext cx="9144000" cy="1655762"/>
          </a:xfrm>
        </p:spPr>
        <p:txBody>
          <a:bodyPr/>
          <a:lstStyle/>
          <a:p>
            <a:r>
              <a:rPr lang="en-US" dirty="0"/>
              <a:t>Nate Sheffield, Nathan Critchfield</a:t>
            </a:r>
          </a:p>
          <a:p>
            <a:r>
              <a:rPr lang="en-US" dirty="0"/>
              <a:t>ECE 5780</a:t>
            </a:r>
          </a:p>
        </p:txBody>
      </p:sp>
    </p:spTree>
    <p:extLst>
      <p:ext uri="{BB962C8B-B14F-4D97-AF65-F5344CB8AC3E}">
        <p14:creationId xmlns:p14="http://schemas.microsoft.com/office/powerpoint/2010/main" val="107543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512907"/>
          </a:xfrm>
        </p:spPr>
        <p:txBody>
          <a:bodyPr>
            <a:noAutofit/>
          </a:bodyPr>
          <a:lstStyle/>
          <a:p>
            <a:r>
              <a:rPr lang="en-US" dirty="0"/>
              <a:t>Questions?</a:t>
            </a:r>
          </a:p>
        </p:txBody>
      </p:sp>
    </p:spTree>
    <p:extLst>
      <p:ext uri="{BB962C8B-B14F-4D97-AF65-F5344CB8AC3E}">
        <p14:creationId xmlns:p14="http://schemas.microsoft.com/office/powerpoint/2010/main" val="246408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767484"/>
          </a:xfrm>
        </p:spPr>
        <p:txBody>
          <a:bodyPr/>
          <a:lstStyle/>
          <a:p>
            <a:r>
              <a:rPr lang="en-US" dirty="0"/>
              <a:t>References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1132609"/>
            <a:ext cx="10515600" cy="5044353"/>
          </a:xfrm>
        </p:spPr>
        <p:txBody>
          <a:bodyPr>
            <a:normAutofit/>
          </a:bodyPr>
          <a:lstStyle/>
          <a:p>
            <a:r>
              <a:rPr lang="en-US" sz="2000" dirty="0">
                <a:hlinkClick r:id="rId2"/>
              </a:rPr>
              <a:t>https://en.wikipedia.org/wiki/Year_2000_problem</a:t>
            </a:r>
            <a:endParaRPr lang="en-US" sz="2000" dirty="0"/>
          </a:p>
          <a:p>
            <a:r>
              <a:rPr lang="en-US" sz="2000" dirty="0"/>
              <a:t> </a:t>
            </a:r>
            <a:r>
              <a:rPr lang="en-US" sz="2000" dirty="0">
                <a:hlinkClick r:id="rId3"/>
              </a:rPr>
              <a:t>https://guides.loc.gov/this-month-in-business-history/january/y2k#:~:text=Federal%20spending%20was%20estimated%20to,came%20in%20at%20%24121.96%20billion.&amp;text=Final%20estimates%20globally%20did%20not,%24134%20billion%20in%20the%20U.S</a:t>
            </a:r>
            <a:r>
              <a:rPr lang="en-US" sz="2000" dirty="0"/>
              <a:t>.</a:t>
            </a:r>
          </a:p>
          <a:p>
            <a:r>
              <a:rPr lang="en-US" sz="2000" dirty="0">
                <a:hlinkClick r:id="rId4"/>
              </a:rPr>
              <a:t>https://education.nationalgeographic.org/resource/Y2K-bug/</a:t>
            </a:r>
            <a:r>
              <a:rPr lang="en-US" sz="2000" dirty="0"/>
              <a:t> </a:t>
            </a:r>
          </a:p>
          <a:p>
            <a:r>
              <a:rPr lang="en-US" sz="2000" dirty="0"/>
              <a:t> </a:t>
            </a:r>
            <a:r>
              <a:rPr lang="en-US" sz="2000" dirty="0">
                <a:hlinkClick r:id="rId5"/>
              </a:rPr>
              <a:t>https://americanhistory.si.edu/collections/object-groups/y2k</a:t>
            </a:r>
            <a:r>
              <a:rPr lang="en-US" sz="2000" dirty="0"/>
              <a:t> </a:t>
            </a:r>
          </a:p>
          <a:p>
            <a:endParaRPr lang="en-US" sz="2000" dirty="0"/>
          </a:p>
        </p:txBody>
      </p:sp>
    </p:spTree>
    <p:extLst>
      <p:ext uri="{BB962C8B-B14F-4D97-AF65-F5344CB8AC3E}">
        <p14:creationId xmlns:p14="http://schemas.microsoft.com/office/powerpoint/2010/main" val="350680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699943"/>
          </a:xfrm>
        </p:spPr>
        <p:txBody>
          <a:bodyPr/>
          <a:lstStyle/>
          <a:p>
            <a:r>
              <a:rPr lang="en-US" dirty="0"/>
              <a:t>Background – The Millenium Bug</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1106632"/>
            <a:ext cx="10515600" cy="5231823"/>
          </a:xfrm>
        </p:spPr>
        <p:txBody>
          <a:bodyPr>
            <a:normAutofit/>
          </a:bodyPr>
          <a:lstStyle/>
          <a:p>
            <a:r>
              <a:rPr lang="en-US" sz="2000" dirty="0"/>
              <a:t>A technique used to save space in files and databases</a:t>
            </a:r>
          </a:p>
          <a:p>
            <a:r>
              <a:rPr lang="en-US" sz="2000" dirty="0"/>
              <a:t>Stored only the last two digits of the year instead of the entire thing</a:t>
            </a:r>
          </a:p>
          <a:p>
            <a:r>
              <a:rPr lang="en-US" sz="2000" dirty="0"/>
              <a:t>First publicly addressed by Bob </a:t>
            </a:r>
            <a:r>
              <a:rPr lang="en-US" sz="2000" dirty="0" err="1"/>
              <a:t>Bemer</a:t>
            </a:r>
            <a:r>
              <a:rPr lang="en-US" sz="2000" dirty="0"/>
              <a:t> in 1958</a:t>
            </a:r>
          </a:p>
          <a:p>
            <a:r>
              <a:rPr lang="en-US" sz="2000" dirty="0"/>
              <a:t>Continued primarily unresolved until the mid-1990s</a:t>
            </a:r>
          </a:p>
        </p:txBody>
      </p:sp>
      <p:pic>
        <p:nvPicPr>
          <p:cNvPr id="3076" name="Picture 4" descr="A French electronic sign. It reads, Bienvenue a L'École centrale de Nantes, 12 heures 09, 3 Janvier 1900.">
            <a:extLst>
              <a:ext uri="{FF2B5EF4-FFF2-40B4-BE49-F238E27FC236}">
                <a16:creationId xmlns:a16="http://schemas.microsoft.com/office/drawing/2014/main" id="{3C681F77-FF74-3039-5688-57663E732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318" y="3809093"/>
            <a:ext cx="3372481" cy="2529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0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580448"/>
          </a:xfrm>
        </p:spPr>
        <p:txBody>
          <a:bodyPr>
            <a:noAutofit/>
          </a:bodyPr>
          <a:lstStyle/>
          <a:p>
            <a:r>
              <a:rPr lang="en-US" dirty="0"/>
              <a:t>Background – Technical Problem</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45574"/>
            <a:ext cx="10515600" cy="5408467"/>
          </a:xfrm>
        </p:spPr>
        <p:txBody>
          <a:bodyPr>
            <a:normAutofit/>
          </a:bodyPr>
          <a:lstStyle/>
          <a:p>
            <a:r>
              <a:rPr lang="en-US" sz="2000" dirty="0"/>
              <a:t>In the 60s core memory cost $1 per bit</a:t>
            </a:r>
          </a:p>
          <a:p>
            <a:r>
              <a:rPr lang="en-US" sz="2000" dirty="0"/>
              <a:t>Popular computers shipped with as little as 2 kilobytes of memory</a:t>
            </a:r>
          </a:p>
          <a:p>
            <a:endParaRPr lang="en-US" sz="2000" dirty="0"/>
          </a:p>
          <a:p>
            <a:pPr marL="0" indent="0">
              <a:buNone/>
            </a:pPr>
            <a:endParaRPr lang="en-US" sz="2000" dirty="0"/>
          </a:p>
        </p:txBody>
      </p:sp>
      <p:pic>
        <p:nvPicPr>
          <p:cNvPr id="2050" name="Picture 2" descr="undefined">
            <a:extLst>
              <a:ext uri="{FF2B5EF4-FFF2-40B4-BE49-F238E27FC236}">
                <a16:creationId xmlns:a16="http://schemas.microsoft.com/office/drawing/2014/main" id="{5CD1763E-E4F0-0A11-5FB0-C7EA979F5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650" y="4474038"/>
            <a:ext cx="31051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80D2D50-008B-AA05-89D5-7CFEB2567B6A}"/>
              </a:ext>
            </a:extLst>
          </p:cNvPr>
          <p:cNvPicPr>
            <a:picLocks noChangeAspect="1"/>
          </p:cNvPicPr>
          <p:nvPr/>
        </p:nvPicPr>
        <p:blipFill>
          <a:blip r:embed="rId4"/>
          <a:stretch>
            <a:fillRect/>
          </a:stretch>
        </p:blipFill>
        <p:spPr>
          <a:xfrm>
            <a:off x="0" y="2463730"/>
            <a:ext cx="6182588" cy="3820058"/>
          </a:xfrm>
          <a:prstGeom prst="rect">
            <a:avLst/>
          </a:prstGeom>
        </p:spPr>
      </p:pic>
    </p:spTree>
    <p:extLst>
      <p:ext uri="{BB962C8B-B14F-4D97-AF65-F5344CB8AC3E}">
        <p14:creationId xmlns:p14="http://schemas.microsoft.com/office/powerpoint/2010/main" val="11287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544080"/>
          </a:xfrm>
        </p:spPr>
        <p:txBody>
          <a:bodyPr>
            <a:noAutofit/>
          </a:bodyPr>
          <a:lstStyle/>
          <a:p>
            <a:r>
              <a:rPr lang="en-US" dirty="0"/>
              <a:t>Fears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09206"/>
            <a:ext cx="10515600" cy="5413662"/>
          </a:xfrm>
        </p:spPr>
        <p:txBody>
          <a:bodyPr>
            <a:normAutofit/>
          </a:bodyPr>
          <a:lstStyle/>
          <a:p>
            <a:r>
              <a:rPr lang="en-US" sz="2400" dirty="0"/>
              <a:t>Some stocked up on food, water, and firearms, purchased backup generators, and withdrew large sums of money in anticipation of a computer-induced apocalypse. </a:t>
            </a:r>
          </a:p>
          <a:p>
            <a:r>
              <a:rPr lang="en-US" sz="2400" dirty="0"/>
              <a:t>Cause massive power outages</a:t>
            </a:r>
          </a:p>
          <a:p>
            <a:r>
              <a:rPr lang="en-US" sz="2400" dirty="0"/>
              <a:t>Shut down power plants and nuclear reactors</a:t>
            </a:r>
          </a:p>
          <a:p>
            <a:r>
              <a:rPr lang="en-US" sz="2400" dirty="0"/>
              <a:t>Corrupt databases</a:t>
            </a:r>
          </a:p>
          <a:p>
            <a:r>
              <a:rPr lang="en-US" sz="2400" dirty="0"/>
              <a:t>Shut down transportation systems</a:t>
            </a:r>
          </a:p>
          <a:p>
            <a:r>
              <a:rPr lang="en-US" sz="2400" dirty="0"/>
              <a:t>Shut down banking systems </a:t>
            </a:r>
          </a:p>
          <a:p>
            <a:r>
              <a:rPr lang="en-US" sz="2400" dirty="0"/>
              <a:t>Cause widespread chaos</a:t>
            </a:r>
            <a:endParaRPr lang="en-US" sz="2000" dirty="0"/>
          </a:p>
          <a:p>
            <a:endParaRPr lang="en-US" sz="2000" dirty="0"/>
          </a:p>
          <a:p>
            <a:endParaRPr lang="en-US" sz="2000" dirty="0"/>
          </a:p>
        </p:txBody>
      </p:sp>
      <p:pic>
        <p:nvPicPr>
          <p:cNvPr id="4100" name="Picture 4" descr="The logo of the campaign to raise awareness of the millennium bug">
            <a:extLst>
              <a:ext uri="{FF2B5EF4-FFF2-40B4-BE49-F238E27FC236}">
                <a16:creationId xmlns:a16="http://schemas.microsoft.com/office/drawing/2014/main" id="{6460299C-D393-1DDE-3D9E-5153F69A9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616037"/>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3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632402"/>
          </a:xfrm>
        </p:spPr>
        <p:txBody>
          <a:bodyPr>
            <a:noAutofit/>
          </a:bodyPr>
          <a:lstStyle/>
          <a:p>
            <a:r>
              <a:rPr lang="en-US" dirty="0"/>
              <a:t>Upgrade Solutions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97528"/>
            <a:ext cx="10515600" cy="5340927"/>
          </a:xfrm>
        </p:spPr>
        <p:txBody>
          <a:bodyPr>
            <a:normAutofit fontScale="92500" lnSpcReduction="10000"/>
          </a:bodyPr>
          <a:lstStyle/>
          <a:p>
            <a:r>
              <a:rPr lang="en-US" sz="2100" dirty="0"/>
              <a:t>Date Expansion</a:t>
            </a:r>
          </a:p>
          <a:p>
            <a:pPr lvl="1"/>
            <a:r>
              <a:rPr lang="en-US" sz="1800" dirty="0"/>
              <a:t>Two-digit years were expanded to four-digits to include the century. </a:t>
            </a:r>
          </a:p>
          <a:p>
            <a:pPr lvl="1"/>
            <a:r>
              <a:rPr lang="en-US" sz="1800" dirty="0"/>
              <a:t>Permanent solution but costly to test and convert systems.</a:t>
            </a:r>
          </a:p>
          <a:p>
            <a:r>
              <a:rPr lang="en-US" sz="2100" dirty="0"/>
              <a:t>Date Windowing</a:t>
            </a:r>
          </a:p>
          <a:p>
            <a:pPr lvl="1"/>
            <a:r>
              <a:rPr lang="en-US" sz="1800" dirty="0"/>
              <a:t>Two-digit years were retained, and programs determined the century value only when needed</a:t>
            </a:r>
          </a:p>
          <a:p>
            <a:pPr lvl="1"/>
            <a:r>
              <a:rPr lang="en-US" sz="1800" dirty="0"/>
              <a:t>Required installing small patches of code into programs, was simpler to test and implement. </a:t>
            </a:r>
          </a:p>
          <a:p>
            <a:r>
              <a:rPr lang="en-US" sz="2100" dirty="0"/>
              <a:t>Date Compression</a:t>
            </a:r>
          </a:p>
          <a:p>
            <a:pPr lvl="1"/>
            <a:r>
              <a:rPr lang="en-US" sz="1800" dirty="0"/>
              <a:t>Dates can be compressed into binary 14-bit numbers. Allows retention of data structure alignment. </a:t>
            </a:r>
          </a:p>
          <a:p>
            <a:pPr lvl="1"/>
            <a:r>
              <a:rPr lang="en-US" sz="1800" dirty="0"/>
              <a:t>Using integer value for century, can represent 16384 different years.</a:t>
            </a:r>
          </a:p>
          <a:p>
            <a:r>
              <a:rPr lang="en-US" sz="2100" dirty="0"/>
              <a:t>Real Time Clock Upgrades</a:t>
            </a:r>
          </a:p>
          <a:p>
            <a:pPr lvl="1"/>
            <a:r>
              <a:rPr lang="en-US" sz="1800" dirty="0"/>
              <a:t>Other fixes worked at the BIOS level as TSRs (Terminate and Stay Resident), intercepting BIOS calls.</a:t>
            </a:r>
          </a:p>
          <a:p>
            <a:pPr lvl="1"/>
            <a:r>
              <a:rPr lang="en-US" sz="1800" dirty="0"/>
              <a:t>Y2000RTC worked as a device driver and replaced the functionality of the faulty RTC with a compliant equivalent. </a:t>
            </a:r>
          </a:p>
          <a:p>
            <a:r>
              <a:rPr lang="en-US" sz="2100" dirty="0"/>
              <a:t>Date Re-Partitioning</a:t>
            </a:r>
          </a:p>
          <a:p>
            <a:pPr lvl="1"/>
            <a:r>
              <a:rPr lang="en-US" sz="1800" dirty="0"/>
              <a:t>In legacy databases whose size could not be economically changed, six-digit year/month/day codes were converted to three-digit years </a:t>
            </a:r>
          </a:p>
          <a:p>
            <a:pPr lvl="1"/>
            <a:r>
              <a:rPr lang="en-US" sz="1800" dirty="0"/>
              <a:t>1999 represented as 099 and 2001 represented as 101 and three-digit days (ordinal date in year). </a:t>
            </a:r>
          </a:p>
          <a:p>
            <a:pPr lvl="1"/>
            <a:r>
              <a:rPr lang="en-US" sz="1800" dirty="0"/>
              <a:t>This delays the eventual roll-over problem to the end of the year 2899.</a:t>
            </a:r>
          </a:p>
        </p:txBody>
      </p:sp>
    </p:spTree>
    <p:extLst>
      <p:ext uri="{BB962C8B-B14F-4D97-AF65-F5344CB8AC3E}">
        <p14:creationId xmlns:p14="http://schemas.microsoft.com/office/powerpoint/2010/main" val="380049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6"/>
            <a:ext cx="10515600" cy="616816"/>
          </a:xfrm>
        </p:spPr>
        <p:txBody>
          <a:bodyPr>
            <a:noAutofit/>
          </a:bodyPr>
          <a:lstStyle/>
          <a:p>
            <a:r>
              <a:rPr lang="en-US" dirty="0"/>
              <a:t>Upgrade Problems</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81942"/>
            <a:ext cx="10515600" cy="5351317"/>
          </a:xfrm>
        </p:spPr>
        <p:txBody>
          <a:bodyPr>
            <a:normAutofit/>
          </a:bodyPr>
          <a:lstStyle/>
          <a:p>
            <a:r>
              <a:rPr lang="en-US" sz="2000" dirty="0"/>
              <a:t>In late 1998, Commonwealth Edison reported a computer upgrade caused them to send the village of Oswego, Illinois an erroneous electric bill for $7 million.</a:t>
            </a:r>
          </a:p>
          <a:p>
            <a:r>
              <a:rPr lang="en-US" sz="2000" dirty="0"/>
              <a:t>On 8 February 1999, while testing Y2K compliance in a computer system monitoring nuclear core rods at Peach Bottom Nuclear Generating Station, Pennsylvania, instead of resetting the time on the external computer meant to simulate the date rollover a technician accidentally changed the time on the operation systems computer. This computer had not yet been upgraded, and the date change caused all the computers at the station to crash. It took approximately seven hours to restore all normal functions, during which time workers had to use obsolete manual equipment to monitor plant operations.</a:t>
            </a:r>
          </a:p>
          <a:p>
            <a:r>
              <a:rPr lang="en-US" sz="2000" dirty="0"/>
              <a:t>In December 1999, in the United Kingdom, a software upgrade intended to make computers Y2K compliant prevented social services in Bedfordshire from finding if anyone in their care was over 100 years old, since computers failed to recognize the dates of birth being searched.</a:t>
            </a:r>
          </a:p>
          <a:p>
            <a:r>
              <a:rPr lang="en-US" sz="2000" dirty="0"/>
              <a:t>On 31 December, as a direct result of a patch intended to prevent the Y2K glitch, computers at a ground control station in Fort Belvoir, Virginia crashed and ceased processing information from five spy satellites, including three KH-11 satellites. All normal functionality was restored on 2 January 2000.</a:t>
            </a:r>
          </a:p>
        </p:txBody>
      </p:sp>
    </p:spTree>
    <p:extLst>
      <p:ext uri="{BB962C8B-B14F-4D97-AF65-F5344CB8AC3E}">
        <p14:creationId xmlns:p14="http://schemas.microsoft.com/office/powerpoint/2010/main" val="140300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622011"/>
          </a:xfrm>
        </p:spPr>
        <p:txBody>
          <a:bodyPr>
            <a:noAutofit/>
          </a:bodyPr>
          <a:lstStyle/>
          <a:p>
            <a:r>
              <a:rPr lang="en-US" dirty="0"/>
              <a:t>Effects of the Bug</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87136"/>
            <a:ext cx="10515600" cy="5340928"/>
          </a:xfrm>
        </p:spPr>
        <p:txBody>
          <a:bodyPr>
            <a:normAutofit/>
          </a:bodyPr>
          <a:lstStyle/>
          <a:p>
            <a:r>
              <a:rPr lang="en-US" sz="2000" dirty="0"/>
              <a:t>Contrary to published expectations, few major errors occurred in 2000.</a:t>
            </a:r>
          </a:p>
          <a:p>
            <a:r>
              <a:rPr lang="en-US" sz="2000" dirty="0"/>
              <a:t>the US Naval Observatory, which runs the master clock that keeps the country's official time, gave the date on its website as 1 Jan 19100.</a:t>
            </a:r>
          </a:p>
          <a:p>
            <a:r>
              <a:rPr lang="en-US" sz="2000" dirty="0"/>
              <a:t>Microsoft reported that, after the year rolled over, Hotmail e-mails sent in October 1999 or earlier showed up as having been sent in 2099, although this did not affect the e-mail's contents or the ability to send and receive e-mails.</a:t>
            </a:r>
          </a:p>
          <a:p>
            <a:r>
              <a:rPr lang="en-US" sz="2000" dirty="0"/>
              <a:t>In New York, a video store accidentally generated a $91,250 late fee because the store computer determined a tape rental was 100 years overdue.</a:t>
            </a:r>
          </a:p>
          <a:p>
            <a:r>
              <a:rPr lang="en-US" sz="2000" dirty="0"/>
              <a:t>There have been similar glitches reported to other instances of date overflow including the destruction of NASA’s Deep Impact spacecraft in 2013</a:t>
            </a:r>
          </a:p>
        </p:txBody>
      </p:sp>
    </p:spTree>
    <p:extLst>
      <p:ext uri="{BB962C8B-B14F-4D97-AF65-F5344CB8AC3E}">
        <p14:creationId xmlns:p14="http://schemas.microsoft.com/office/powerpoint/2010/main" val="133703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772679"/>
          </a:xfrm>
        </p:spPr>
        <p:txBody>
          <a:bodyPr>
            <a:normAutofit/>
          </a:bodyPr>
          <a:lstStyle/>
          <a:p>
            <a:r>
              <a:rPr lang="en-US" dirty="0"/>
              <a:t>Over vs Under Preparation</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1137804"/>
            <a:ext cx="10515600" cy="5216237"/>
          </a:xfrm>
        </p:spPr>
        <p:txBody>
          <a:bodyPr>
            <a:normAutofit/>
          </a:bodyPr>
          <a:lstStyle/>
          <a:p>
            <a:r>
              <a:rPr lang="en-US" sz="2000" dirty="0"/>
              <a:t>Overpreparation </a:t>
            </a:r>
          </a:p>
          <a:p>
            <a:pPr lvl="1"/>
            <a:r>
              <a:rPr lang="en-US" sz="1800" dirty="0"/>
              <a:t>The US government followed a three-part approach to the problem: (1) outreach and advocacy, (2) monitoring and assessment, and (3) contingency planning and regulation. </a:t>
            </a:r>
          </a:p>
          <a:p>
            <a:pPr lvl="1"/>
            <a:r>
              <a:rPr lang="en-US" sz="1800" dirty="0"/>
              <a:t>Supporters believe that many problems were fixed correctly, and the money spent was at least partially justified. The lack of problems reflects the completeness of the project, and that many computer applications would not have continued to function into the 21st century without correction or remediation.</a:t>
            </a:r>
          </a:p>
          <a:p>
            <a:pPr lvl="1"/>
            <a:r>
              <a:rPr lang="en-US" sz="1800" dirty="0"/>
              <a:t>Expected problems that were not seen by small businesses and small organizations were prevented by Y2K fixes embedded in routine updates to operating system and utility software.</a:t>
            </a:r>
          </a:p>
          <a:p>
            <a:pPr lvl="1"/>
            <a:r>
              <a:rPr lang="en-US" sz="1800" dirty="0"/>
              <a:t>Federal spending estimated at $7.5 billion and corporate spending estimated at $121.96 billion.</a:t>
            </a:r>
          </a:p>
          <a:p>
            <a:r>
              <a:rPr lang="en-US" sz="2000" dirty="0"/>
              <a:t>Under Preparation</a:t>
            </a:r>
          </a:p>
          <a:p>
            <a:pPr lvl="1"/>
            <a:r>
              <a:rPr lang="en-US" sz="1800" dirty="0"/>
              <a:t>Critics argued that even in countries where very little had been done to fix software, problems were minimal. The same was true in sectors such as schools and small businesses where compliance with Y2K policies was patchy at best.</a:t>
            </a:r>
          </a:p>
          <a:p>
            <a:pPr lvl="1"/>
            <a:r>
              <a:rPr lang="en-US" sz="1800" dirty="0"/>
              <a:t>Countries such as South Korea, Italy, and Russia invested little to nothing in Y2K remediation, yet had the same negligible Y2K problems as countries that spent enormous sums of money.</a:t>
            </a:r>
          </a:p>
          <a:p>
            <a:pPr lvl="1"/>
            <a:r>
              <a:rPr lang="en-US" sz="1800" dirty="0"/>
              <a:t>International Data Corporation estimated that the US might have wasted $40 billion.</a:t>
            </a:r>
          </a:p>
          <a:p>
            <a:pPr lvl="1"/>
            <a:endParaRPr lang="en-US" sz="1800" dirty="0"/>
          </a:p>
        </p:txBody>
      </p:sp>
    </p:spTree>
    <p:extLst>
      <p:ext uri="{BB962C8B-B14F-4D97-AF65-F5344CB8AC3E}">
        <p14:creationId xmlns:p14="http://schemas.microsoft.com/office/powerpoint/2010/main" val="206583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445B-B7C4-4F22-4CFB-1F62B17DF3D3}"/>
              </a:ext>
            </a:extLst>
          </p:cNvPr>
          <p:cNvSpPr>
            <a:spLocks noGrp="1"/>
          </p:cNvSpPr>
          <p:nvPr>
            <p:ph type="title"/>
          </p:nvPr>
        </p:nvSpPr>
        <p:spPr>
          <a:xfrm>
            <a:off x="838200" y="365125"/>
            <a:ext cx="10515600" cy="627207"/>
          </a:xfrm>
        </p:spPr>
        <p:txBody>
          <a:bodyPr>
            <a:normAutofit fontScale="90000"/>
          </a:bodyPr>
          <a:lstStyle/>
          <a:p>
            <a:r>
              <a:rPr lang="en-US" sz="4900" dirty="0"/>
              <a:t>Things</a:t>
            </a:r>
            <a:r>
              <a:rPr lang="en-US" dirty="0"/>
              <a:t> They Should Have Done Differently</a:t>
            </a:r>
          </a:p>
        </p:txBody>
      </p:sp>
      <p:sp>
        <p:nvSpPr>
          <p:cNvPr id="3" name="Content Placeholder 2">
            <a:extLst>
              <a:ext uri="{FF2B5EF4-FFF2-40B4-BE49-F238E27FC236}">
                <a16:creationId xmlns:a16="http://schemas.microsoft.com/office/drawing/2014/main" id="{BA928A92-882B-50DA-9395-B1344452EE84}"/>
              </a:ext>
            </a:extLst>
          </p:cNvPr>
          <p:cNvSpPr>
            <a:spLocks noGrp="1"/>
          </p:cNvSpPr>
          <p:nvPr>
            <p:ph idx="1"/>
          </p:nvPr>
        </p:nvSpPr>
        <p:spPr>
          <a:xfrm>
            <a:off x="838200" y="992332"/>
            <a:ext cx="10515600" cy="5335732"/>
          </a:xfrm>
        </p:spPr>
        <p:txBody>
          <a:bodyPr>
            <a:normAutofit/>
          </a:bodyPr>
          <a:lstStyle/>
          <a:p>
            <a:r>
              <a:rPr lang="en-US" sz="2400" dirty="0"/>
              <a:t>Originally make the date four-digits.</a:t>
            </a:r>
          </a:p>
          <a:p>
            <a:r>
              <a:rPr lang="en-US" sz="2400" dirty="0"/>
              <a:t>Spend the extra money for the additional bytes of memory to make the systems future proof.</a:t>
            </a:r>
          </a:p>
          <a:p>
            <a:r>
              <a:rPr lang="en-US" sz="2400" dirty="0"/>
              <a:t>Assume that your system will last more than a few year. </a:t>
            </a:r>
          </a:p>
          <a:p>
            <a:endParaRPr lang="en-US" sz="24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383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TotalTime>
  <Words>1408</Words>
  <Application>Microsoft Office PowerPoint</Application>
  <PresentationFormat>Widescreen</PresentationFormat>
  <Paragraphs>96</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Y2K</vt:lpstr>
      <vt:lpstr>Background – The Millenium Bug</vt:lpstr>
      <vt:lpstr>Background – Technical Problem</vt:lpstr>
      <vt:lpstr>Fears</vt:lpstr>
      <vt:lpstr>Upgrade Solutions</vt:lpstr>
      <vt:lpstr>Upgrade Problems</vt:lpstr>
      <vt:lpstr>Effects of the Bug</vt:lpstr>
      <vt:lpstr>Over vs Under Preparation</vt:lpstr>
      <vt:lpstr>Things They Should Have Done Differently</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Y2K</dc:title>
  <dc:creator>Nate Sheffield</dc:creator>
  <cp:lastModifiedBy>Nathan Critchfield</cp:lastModifiedBy>
  <cp:revision>38</cp:revision>
  <dcterms:created xsi:type="dcterms:W3CDTF">2024-03-25T18:18:38Z</dcterms:created>
  <dcterms:modified xsi:type="dcterms:W3CDTF">2024-04-09T21:09:39Z</dcterms:modified>
</cp:coreProperties>
</file>