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84" r:id="rId1"/>
  </p:sldMasterIdLst>
  <p:notesMasterIdLst>
    <p:notesMasterId r:id="rId22"/>
  </p:notesMasterIdLst>
  <p:handoutMasterIdLst>
    <p:handoutMasterId r:id="rId2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4" d="100"/>
          <a:sy n="74" d="100"/>
        </p:scale>
        <p:origin x="-1902"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7137382827146608"/>
          <c:y val="6.0863329583802021E-2"/>
          <c:w val="0.56388695163104607"/>
          <c:h val="0.397822928383952"/>
        </c:manualLayout>
      </c:layout>
      <c:areaChart>
        <c:grouping val="stacked"/>
        <c:varyColors val="0"/>
        <c:ser>
          <c:idx val="0"/>
          <c:order val="0"/>
          <c:tx>
            <c:strRef>
              <c:f>Sheet1!$B$1</c:f>
              <c:strCache>
                <c:ptCount val="1"/>
                <c:pt idx="0">
                  <c:v>Series 1</c:v>
                </c:pt>
              </c:strCache>
            </c:strRef>
          </c:tx>
          <c:cat>
            <c:numRef>
              <c:f>Sheet1!$A$2:$A$6</c:f>
              <c:numCache>
                <c:formatCode>m/d/yyyy</c:formatCode>
                <c:ptCount val="5"/>
                <c:pt idx="0">
                  <c:v>37261</c:v>
                </c:pt>
                <c:pt idx="1">
                  <c:v>37262</c:v>
                </c:pt>
                <c:pt idx="2">
                  <c:v>37263</c:v>
                </c:pt>
                <c:pt idx="3">
                  <c:v>37264</c:v>
                </c:pt>
                <c:pt idx="4">
                  <c:v>37265</c:v>
                </c:pt>
              </c:numCache>
            </c:numRef>
          </c:cat>
          <c:val>
            <c:numRef>
              <c:f>Sheet1!$B$2:$B$6</c:f>
              <c:numCache>
                <c:formatCode>General</c:formatCode>
                <c:ptCount val="5"/>
                <c:pt idx="0">
                  <c:v>32</c:v>
                </c:pt>
                <c:pt idx="1">
                  <c:v>32</c:v>
                </c:pt>
                <c:pt idx="2">
                  <c:v>28</c:v>
                </c:pt>
                <c:pt idx="3">
                  <c:v>12</c:v>
                </c:pt>
                <c:pt idx="4">
                  <c:v>15</c:v>
                </c:pt>
              </c:numCache>
            </c:numRef>
          </c:val>
        </c:ser>
        <c:ser>
          <c:idx val="1"/>
          <c:order val="1"/>
          <c:tx>
            <c:strRef>
              <c:f>Sheet1!$C$1</c:f>
              <c:strCache>
                <c:ptCount val="1"/>
                <c:pt idx="0">
                  <c:v>Series 2</c:v>
                </c:pt>
              </c:strCache>
            </c:strRef>
          </c:tx>
          <c:cat>
            <c:numRef>
              <c:f>Sheet1!$A$2:$A$6</c:f>
              <c:numCache>
                <c:formatCode>m/d/yyyy</c:formatCode>
                <c:ptCount val="5"/>
                <c:pt idx="0">
                  <c:v>37261</c:v>
                </c:pt>
                <c:pt idx="1">
                  <c:v>37262</c:v>
                </c:pt>
                <c:pt idx="2">
                  <c:v>37263</c:v>
                </c:pt>
                <c:pt idx="3">
                  <c:v>37264</c:v>
                </c:pt>
                <c:pt idx="4">
                  <c:v>37265</c:v>
                </c:pt>
              </c:numCache>
            </c:numRef>
          </c:cat>
          <c:val>
            <c:numRef>
              <c:f>Sheet1!$C$2:$C$6</c:f>
              <c:numCache>
                <c:formatCode>General</c:formatCode>
                <c:ptCount val="5"/>
                <c:pt idx="0">
                  <c:v>12</c:v>
                </c:pt>
                <c:pt idx="1">
                  <c:v>12</c:v>
                </c:pt>
                <c:pt idx="2">
                  <c:v>12</c:v>
                </c:pt>
                <c:pt idx="3">
                  <c:v>21</c:v>
                </c:pt>
                <c:pt idx="4">
                  <c:v>28</c:v>
                </c:pt>
              </c:numCache>
            </c:numRef>
          </c:val>
        </c:ser>
        <c:dLbls>
          <c:showLegendKey val="0"/>
          <c:showVal val="0"/>
          <c:showCatName val="0"/>
          <c:showSerName val="0"/>
          <c:showPercent val="0"/>
          <c:showBubbleSize val="0"/>
        </c:dLbls>
        <c:axId val="170438656"/>
        <c:axId val="170440192"/>
      </c:areaChart>
      <c:dateAx>
        <c:axId val="170438656"/>
        <c:scaling>
          <c:orientation val="minMax"/>
        </c:scaling>
        <c:delete val="0"/>
        <c:axPos val="b"/>
        <c:numFmt formatCode="m/d/yyyy" sourceLinked="1"/>
        <c:majorTickMark val="out"/>
        <c:minorTickMark val="none"/>
        <c:tickLblPos val="nextTo"/>
        <c:crossAx val="170440192"/>
        <c:crosses val="autoZero"/>
        <c:auto val="1"/>
        <c:lblOffset val="100"/>
        <c:baseTimeUnit val="days"/>
      </c:dateAx>
      <c:valAx>
        <c:axId val="170440192"/>
        <c:scaling>
          <c:orientation val="minMax"/>
        </c:scaling>
        <c:delete val="0"/>
        <c:axPos val="l"/>
        <c:majorGridlines/>
        <c:numFmt formatCode="General" sourceLinked="1"/>
        <c:majorTickMark val="out"/>
        <c:minorTickMark val="none"/>
        <c:tickLblPos val="nextTo"/>
        <c:crossAx val="170438656"/>
        <c:crosses val="autoZero"/>
        <c:crossBetween val="midCat"/>
      </c:valAx>
    </c:plotArea>
    <c:legend>
      <c:legendPos val="r"/>
      <c:layout/>
      <c:overlay val="0"/>
    </c:legend>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1"/>
    </c:view3D>
    <c:floor>
      <c:thickness val="0"/>
    </c:floor>
    <c:sideWall>
      <c:thickness val="0"/>
    </c:sideWall>
    <c:backWall>
      <c:thickness val="0"/>
    </c:backWall>
    <c:plotArea>
      <c:layout/>
      <c:bar3DChart>
        <c:barDir val="col"/>
        <c:grouping val="stack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shape val="box"/>
        <c:axId val="171020672"/>
        <c:axId val="171022208"/>
        <c:axId val="0"/>
      </c:bar3DChart>
      <c:catAx>
        <c:axId val="171020672"/>
        <c:scaling>
          <c:orientation val="minMax"/>
        </c:scaling>
        <c:delete val="0"/>
        <c:axPos val="b"/>
        <c:majorTickMark val="out"/>
        <c:minorTickMark val="none"/>
        <c:tickLblPos val="nextTo"/>
        <c:crossAx val="171022208"/>
        <c:crosses val="autoZero"/>
        <c:auto val="1"/>
        <c:lblAlgn val="ctr"/>
        <c:lblOffset val="100"/>
        <c:noMultiLvlLbl val="0"/>
      </c:catAx>
      <c:valAx>
        <c:axId val="171022208"/>
        <c:scaling>
          <c:orientation val="minMax"/>
        </c:scaling>
        <c:delete val="0"/>
        <c:axPos val="l"/>
        <c:majorGridlines/>
        <c:numFmt formatCode="General" sourceLinked="1"/>
        <c:majorTickMark val="out"/>
        <c:minorTickMark val="none"/>
        <c:tickLblPos val="nextTo"/>
        <c:crossAx val="171020672"/>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layout/>
      <c:overlay val="0"/>
    </c:title>
    <c:autoTitleDeleted val="0"/>
    <c:plotArea>
      <c:layout/>
      <c:pieChart>
        <c:varyColors val="1"/>
        <c:ser>
          <c:idx val="0"/>
          <c:order val="0"/>
          <c:tx>
            <c:strRef>
              <c:f>Sheet1!$B$1</c:f>
              <c:strCache>
                <c:ptCount val="1"/>
                <c:pt idx="0">
                  <c:v>Sales</c:v>
                </c:pt>
              </c:strCache>
            </c:strRef>
          </c:tx>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15E52A5-41C3-4D60-A155-23360A955B63}" type="datetimeFigureOut">
              <a:rPr lang="en-US" smtClean="0"/>
              <a:t>9/3/2020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D544A7F-EAD8-4D48-A420-71FD66AC00A8}" type="slidenum">
              <a:rPr lang="en-US" smtClean="0"/>
              <a:t>‹#›</a:t>
            </a:fld>
            <a:endParaRPr lang="en-US"/>
          </a:p>
        </p:txBody>
      </p:sp>
    </p:spTree>
    <p:extLst>
      <p:ext uri="{BB962C8B-B14F-4D97-AF65-F5344CB8AC3E}">
        <p14:creationId xmlns:p14="http://schemas.microsoft.com/office/powerpoint/2010/main" val="705585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475CE8-4C44-4BD0-B5B6-9DF1A7079DBF}" type="datetimeFigureOut">
              <a:rPr lang="en-US" smtClean="0"/>
              <a:t>9/3/2020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7E13B6-3477-4E4D-801A-322BEA0BC8F6}" type="slidenum">
              <a:rPr lang="en-US" smtClean="0"/>
              <a:t>‹#›</a:t>
            </a:fld>
            <a:endParaRPr lang="en-US" dirty="0"/>
          </a:p>
        </p:txBody>
      </p:sp>
    </p:spTree>
    <p:extLst>
      <p:ext uri="{BB962C8B-B14F-4D97-AF65-F5344CB8AC3E}">
        <p14:creationId xmlns:p14="http://schemas.microsoft.com/office/powerpoint/2010/main" val="1539395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A77FE3E-7B7D-4A20-81BC-5EB2E428B5EE}" type="datetimeFigureOut">
              <a:rPr lang="en-US" smtClean="0"/>
              <a:t>9/3/2020</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E2DDE8A-7D76-435B-9082-56532DE79C3B}" type="slidenum">
              <a:rPr lang="en-US" smtClean="0"/>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77FE3E-7B7D-4A20-81BC-5EB2E428B5EE}" type="datetimeFigureOut">
              <a:rPr lang="en-US" smtClean="0"/>
              <a:t>9/3/2020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E2DDE8A-7D76-435B-9082-56532DE79C3B}"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E2DDE8A-7D76-435B-9082-56532DE79C3B}" type="slidenum">
              <a:rPr lang="en-US" smtClean="0"/>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77FE3E-7B7D-4A20-81BC-5EB2E428B5EE}" type="datetimeFigureOut">
              <a:rPr lang="en-US" smtClean="0"/>
              <a:t>9/3/2020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A77FE3E-7B7D-4A20-81BC-5EB2E428B5EE}" type="datetimeFigureOut">
              <a:rPr lang="en-US" smtClean="0"/>
              <a:t>9/3/2020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2E2DDE8A-7D76-435B-9082-56532DE79C3B}" type="slidenum">
              <a:rPr lang="en-US" smtClean="0"/>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5A77FE3E-7B7D-4A20-81BC-5EB2E428B5EE}" type="datetimeFigureOut">
              <a:rPr lang="en-US" smtClean="0"/>
              <a:t>9/3/2020</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E2DDE8A-7D76-435B-9082-56532DE79C3B}" type="slidenum">
              <a:rPr lang="en-US" smtClean="0"/>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A77FE3E-7B7D-4A20-81BC-5EB2E428B5EE}" type="datetimeFigureOut">
              <a:rPr lang="en-US" smtClean="0"/>
              <a:t>9/3/2020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E2DDE8A-7D76-435B-9082-56532DE79C3B}" type="slidenum">
              <a:rPr lang="en-US" smtClean="0"/>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A77FE3E-7B7D-4A20-81BC-5EB2E428B5EE}" type="datetimeFigureOut">
              <a:rPr lang="en-US" smtClean="0"/>
              <a:t>9/3/2020</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2E2DDE8A-7D76-435B-9082-56532DE79C3B}" type="slidenum">
              <a:rPr lang="en-US" smtClean="0"/>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A77FE3E-7B7D-4A20-81BC-5EB2E428B5EE}" type="datetimeFigureOut">
              <a:rPr lang="en-US" smtClean="0"/>
              <a:t>9/3/2020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2E2DDE8A-7D76-435B-9082-56532DE79C3B}"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A77FE3E-7B7D-4A20-81BC-5EB2E428B5EE}" type="datetimeFigureOut">
              <a:rPr lang="en-US" smtClean="0"/>
              <a:t>9/3/2020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E2DDE8A-7D76-435B-9082-56532DE79C3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E2DDE8A-7D76-435B-9082-56532DE79C3B}" type="slidenum">
              <a:rPr lang="en-US" smtClean="0"/>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A77FE3E-7B7D-4A20-81BC-5EB2E428B5EE}" type="datetimeFigureOut">
              <a:rPr lang="en-US" smtClean="0"/>
              <a:t>9/3/2020</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E2DDE8A-7D76-435B-9082-56532DE79C3B}" type="slidenum">
              <a:rPr lang="en-US" smtClean="0"/>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A77FE3E-7B7D-4A20-81BC-5EB2E428B5EE}" type="datetimeFigureOut">
              <a:rPr lang="en-US" smtClean="0"/>
              <a:t>9/3/2020</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A77FE3E-7B7D-4A20-81BC-5EB2E428B5EE}" type="datetimeFigureOut">
              <a:rPr lang="en-US" smtClean="0"/>
              <a:t>9/3/2020</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2E2DDE8A-7D76-435B-9082-56532DE79C3B}" type="slidenum">
              <a:rPr lang="en-US" smtClean="0"/>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4285" r:id="rId1"/>
    <p:sldLayoutId id="2147484286" r:id="rId2"/>
    <p:sldLayoutId id="2147484287" r:id="rId3"/>
    <p:sldLayoutId id="2147484288" r:id="rId4"/>
    <p:sldLayoutId id="2147484289" r:id="rId5"/>
    <p:sldLayoutId id="2147484290" r:id="rId6"/>
    <p:sldLayoutId id="2147484291" r:id="rId7"/>
    <p:sldLayoutId id="2147484292" r:id="rId8"/>
    <p:sldLayoutId id="2147484293" r:id="rId9"/>
    <p:sldLayoutId id="2147484294" r:id="rId10"/>
    <p:sldLayoutId id="21474842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GAUGE CHART</a:t>
            </a:r>
            <a:endParaRPr lang="en-US" dirty="0"/>
          </a:p>
        </p:txBody>
      </p:sp>
      <p:pic>
        <p:nvPicPr>
          <p:cNvPr id="9" name="Picture Placeholder 8"/>
          <p:cNvPicPr>
            <a:picLocks noGrp="1" noChangeAspect="1"/>
          </p:cNvPicPr>
          <p:nvPr>
            <p:ph type="pic" idx="1"/>
          </p:nvPr>
        </p:nvPicPr>
        <p:blipFill>
          <a:blip r:embed="rId2">
            <a:extLst>
              <a:ext uri="{28A0092B-C50C-407E-A947-70E740481C1C}">
                <a14:useLocalDpi xmlns:a14="http://schemas.microsoft.com/office/drawing/2010/main" val="0"/>
              </a:ext>
            </a:extLst>
          </a:blip>
          <a:srcRect l="7031" r="7031"/>
          <a:stretch>
            <a:fillRect/>
          </a:stretch>
        </p:blipFill>
        <p:spPr/>
      </p:pic>
      <p:sp>
        <p:nvSpPr>
          <p:cNvPr id="2" name="Content Placeholder 1"/>
          <p:cNvSpPr>
            <a:spLocks noGrp="1"/>
          </p:cNvSpPr>
          <p:nvPr>
            <p:ph type="body" sz="half" idx="2"/>
          </p:nvPr>
        </p:nvSpPr>
        <p:spPr/>
        <p:txBody>
          <a:bodyPr>
            <a:normAutofit lnSpcReduction="10000"/>
          </a:bodyPr>
          <a:lstStyle/>
          <a:p>
            <a:r>
              <a:rPr lang="en-US" dirty="0"/>
              <a:t>A gauge chart is also known as a speedometer or dial chart. It uses the needle to read the data, and it shows the information on a dial. In the gauge chart, it represents the value of each needle as it reads the data according to the axis or colored data. These charts are useful to compare the values between the variables either by using multiple needles on the same gauge or different gauges</a:t>
            </a:r>
            <a:r>
              <a:rPr lang="en-US" dirty="0" smtClean="0"/>
              <a:t>. </a:t>
            </a:r>
            <a:r>
              <a:rPr lang="en-US" b="1" dirty="0"/>
              <a:t>For Instance: </a:t>
            </a:r>
            <a:r>
              <a:rPr lang="en-US" dirty="0"/>
              <a:t>The above gauge chart shows you the average gross sales of the company. </a:t>
            </a:r>
            <a:r>
              <a:rPr lang="en-US" dirty="0" smtClean="0"/>
              <a:t> </a:t>
            </a:r>
            <a:endParaRPr lang="en-US" dirty="0"/>
          </a:p>
        </p:txBody>
      </p:sp>
      <p:sp>
        <p:nvSpPr>
          <p:cNvPr id="5" name="Rectangle 4"/>
          <p:cNvSpPr/>
          <p:nvPr/>
        </p:nvSpPr>
        <p:spPr>
          <a:xfrm>
            <a:off x="551644" y="1765575"/>
            <a:ext cx="8592355" cy="1477328"/>
          </a:xfrm>
          <a:prstGeom prst="rect">
            <a:avLst/>
          </a:prstGeom>
        </p:spPr>
        <p:txBody>
          <a:bodyPr wrap="square">
            <a:spAutoFit/>
          </a:bodyPr>
          <a:lstStyle/>
          <a:p>
            <a:r>
              <a:rPr lang="en-US" dirty="0" smtClean="0"/>
              <a:t>.</a:t>
            </a:r>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514226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WATERFALL CHART</a:t>
            </a:r>
            <a:endParaRPr lang="en-US" dirty="0"/>
          </a:p>
        </p:txBody>
      </p:sp>
      <p:sp>
        <p:nvSpPr>
          <p:cNvPr id="8" name="Content Placeholder 7"/>
          <p:cNvSpPr>
            <a:spLocks noGrp="1"/>
          </p:cNvSpPr>
          <p:nvPr>
            <p:ph sz="quarter" idx="1"/>
          </p:nvPr>
        </p:nvSpPr>
        <p:spPr/>
        <p:txBody>
          <a:bodyPr/>
          <a:lstStyle/>
          <a:p>
            <a:pPr marL="114300" indent="0">
              <a:buNone/>
            </a:pPr>
            <a:r>
              <a:rPr lang="en-US" dirty="0"/>
              <a:t>A </a:t>
            </a:r>
            <a:r>
              <a:rPr lang="en-US" b="1" dirty="0" smtClean="0"/>
              <a:t>waterfall chart </a:t>
            </a:r>
            <a:r>
              <a:rPr lang="en-US" dirty="0" smtClean="0"/>
              <a:t>is </a:t>
            </a:r>
            <a:r>
              <a:rPr lang="en-US" dirty="0"/>
              <a:t>a form of data visualization that helps in understanding the cumulative effect of sequentially introduced positive or negative values. These intermediate values can either be time based or category based</a:t>
            </a:r>
            <a:r>
              <a:rPr lang="en-US" dirty="0" smtClean="0"/>
              <a:t>.</a:t>
            </a:r>
          </a:p>
          <a:p>
            <a:pPr marL="114300" indent="0">
              <a:buNone/>
            </a:pPr>
            <a:endParaRPr lang="en-US" dirty="0"/>
          </a:p>
          <a:p>
            <a:pPr marL="114300" indent="0">
              <a:buNone/>
            </a:pP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3228" y="3429000"/>
            <a:ext cx="4267200" cy="2919663"/>
          </a:xfrm>
          <a:prstGeom prst="rect">
            <a:avLst/>
          </a:prstGeom>
        </p:spPr>
      </p:pic>
    </p:spTree>
    <p:extLst>
      <p:ext uri="{BB962C8B-B14F-4D97-AF65-F5344CB8AC3E}">
        <p14:creationId xmlns:p14="http://schemas.microsoft.com/office/powerpoint/2010/main" val="14047324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FILLED MAP</a:t>
            </a:r>
            <a:endParaRPr lang="en-US" dirty="0"/>
          </a:p>
        </p:txBody>
      </p:sp>
      <p:sp>
        <p:nvSpPr>
          <p:cNvPr id="3" name="Content Placeholder 2"/>
          <p:cNvSpPr>
            <a:spLocks noGrp="1"/>
          </p:cNvSpPr>
          <p:nvPr>
            <p:ph sz="quarter" idx="1"/>
          </p:nvPr>
        </p:nvSpPr>
        <p:spPr/>
        <p:txBody>
          <a:bodyPr/>
          <a:lstStyle/>
          <a:p>
            <a:pPr marL="114300" indent="0">
              <a:buNone/>
            </a:pPr>
            <a:r>
              <a:rPr lang="en-US" b="1" dirty="0" smtClean="0"/>
              <a:t>Filled Map </a:t>
            </a:r>
            <a:r>
              <a:rPr lang="en-US" dirty="0" smtClean="0"/>
              <a:t>is </a:t>
            </a:r>
            <a:r>
              <a:rPr lang="en-US" dirty="0"/>
              <a:t>a </a:t>
            </a:r>
            <a:r>
              <a:rPr lang="en-US" b="1" dirty="0"/>
              <a:t>map</a:t>
            </a:r>
            <a:r>
              <a:rPr lang="en-US" dirty="0"/>
              <a:t> that shows data points as Geo-spatial areas rather than points on </a:t>
            </a:r>
            <a:r>
              <a:rPr lang="en-US" b="1" dirty="0"/>
              <a:t>map</a:t>
            </a:r>
            <a:r>
              <a:rPr lang="en-US" dirty="0"/>
              <a:t>. Areas can be continent, country, region, state, city, or county. ... You need to set the data category of fields in the data model appropriately to get the </a:t>
            </a:r>
            <a:r>
              <a:rPr lang="en-US" b="1" dirty="0"/>
              <a:t>Filled Map</a:t>
            </a:r>
            <a:r>
              <a:rPr lang="en-US" dirty="0"/>
              <a:t> working correctly.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0800" y="3657600"/>
            <a:ext cx="4724400" cy="2657476"/>
          </a:xfrm>
          <a:prstGeom prst="rect">
            <a:avLst/>
          </a:prstGeom>
        </p:spPr>
      </p:pic>
    </p:spTree>
    <p:extLst>
      <p:ext uri="{BB962C8B-B14F-4D97-AF65-F5344CB8AC3E}">
        <p14:creationId xmlns:p14="http://schemas.microsoft.com/office/powerpoint/2010/main" val="23855236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lstStyle/>
          <a:p>
            <a:pPr algn="ctr"/>
            <a:r>
              <a:rPr lang="en-US"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WORD CLOUD</a:t>
            </a:r>
            <a:endParaRPr lang="en-US" dirty="0"/>
          </a:p>
        </p:txBody>
      </p:sp>
      <p:sp>
        <p:nvSpPr>
          <p:cNvPr id="3" name="Content Placeholder 2"/>
          <p:cNvSpPr>
            <a:spLocks noGrp="1"/>
          </p:cNvSpPr>
          <p:nvPr>
            <p:ph sz="quarter" idx="1"/>
          </p:nvPr>
        </p:nvSpPr>
        <p:spPr/>
        <p:txBody>
          <a:bodyPr/>
          <a:lstStyle/>
          <a:p>
            <a:pPr marL="0" indent="0">
              <a:buNone/>
            </a:pPr>
            <a:r>
              <a:rPr lang="en-US" dirty="0"/>
              <a:t>A </a:t>
            </a:r>
            <a:r>
              <a:rPr lang="en-US" b="1" dirty="0"/>
              <a:t>word cloud</a:t>
            </a:r>
            <a:r>
              <a:rPr lang="en-US" dirty="0"/>
              <a:t> (also called </a:t>
            </a:r>
            <a:r>
              <a:rPr lang="en-US" b="1" dirty="0"/>
              <a:t>tag cloud</a:t>
            </a:r>
            <a:r>
              <a:rPr lang="en-US" dirty="0"/>
              <a:t> or weighted list) is a </a:t>
            </a:r>
            <a:r>
              <a:rPr lang="en-US" b="1" dirty="0"/>
              <a:t>visual</a:t>
            </a:r>
            <a:r>
              <a:rPr lang="en-US" dirty="0"/>
              <a:t> representation of text data. Words are usually single words, and the importance of each is shown with font size or color. Here is an example showing the most frequent words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3733800"/>
            <a:ext cx="4148666" cy="2667000"/>
          </a:xfrm>
          <a:prstGeom prst="rect">
            <a:avLst/>
          </a:prstGeom>
        </p:spPr>
      </p:pic>
    </p:spTree>
    <p:extLst>
      <p:ext uri="{BB962C8B-B14F-4D97-AF65-F5344CB8AC3E}">
        <p14:creationId xmlns:p14="http://schemas.microsoft.com/office/powerpoint/2010/main" val="26347225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DOUGHNUT CHART</a:t>
            </a:r>
            <a:endParaRPr lang="en-US" dirty="0"/>
          </a:p>
        </p:txBody>
      </p:sp>
      <p:pic>
        <p:nvPicPr>
          <p:cNvPr id="10" name="Picture Placeholder 9"/>
          <p:cNvPicPr>
            <a:picLocks noGrp="1" noChangeAspect="1"/>
          </p:cNvPicPr>
          <p:nvPr>
            <p:ph type="pic" idx="1"/>
          </p:nvPr>
        </p:nvPicPr>
        <p:blipFill>
          <a:blip r:embed="rId2">
            <a:extLst>
              <a:ext uri="{28A0092B-C50C-407E-A947-70E740481C1C}">
                <a14:useLocalDpi xmlns:a14="http://schemas.microsoft.com/office/drawing/2010/main" val="0"/>
              </a:ext>
            </a:extLst>
          </a:blip>
          <a:srcRect l="11366" r="11366"/>
          <a:stretch>
            <a:fillRect/>
          </a:stretch>
        </p:blipFill>
        <p:spPr/>
      </p:pic>
      <p:sp>
        <p:nvSpPr>
          <p:cNvPr id="3" name="Content Placeholder 2"/>
          <p:cNvSpPr>
            <a:spLocks noGrp="1"/>
          </p:cNvSpPr>
          <p:nvPr>
            <p:ph type="body" sz="half" idx="2"/>
          </p:nvPr>
        </p:nvSpPr>
        <p:spPr/>
        <p:txBody>
          <a:bodyPr>
            <a:normAutofit lnSpcReduction="10000"/>
          </a:bodyPr>
          <a:lstStyle/>
          <a:p>
            <a:pPr marL="0" indent="0" fontAlgn="base">
              <a:buNone/>
            </a:pPr>
            <a:r>
              <a:rPr lang="en-US" dirty="0" smtClean="0"/>
              <a:t>The </a:t>
            </a:r>
            <a:r>
              <a:rPr lang="en-US" dirty="0"/>
              <a:t>Doughnut Chart is a built-in chart type in Excel. Doughnut charts are meant to express a "part-to-whole" relationship, where all pieces together represent 100%. Doughnut charts work best to display data with a small number of categories (2-5). For example, you could use a doughnut chart to plot survey questions with a small number of answers, data split by gender, Windows vs. Mac users, or other data where categories are limited.</a:t>
            </a:r>
          </a:p>
          <a:p>
            <a:pPr marL="0" indent="0">
              <a:buNone/>
            </a:pPr>
            <a:endParaRPr lang="en-US" dirty="0"/>
          </a:p>
        </p:txBody>
      </p:sp>
    </p:spTree>
    <p:extLst>
      <p:ext uri="{BB962C8B-B14F-4D97-AF65-F5344CB8AC3E}">
        <p14:creationId xmlns:p14="http://schemas.microsoft.com/office/powerpoint/2010/main" val="11384436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HISTOGRAM</a:t>
            </a:r>
            <a:endParaRPr lang="en-US" dirty="0"/>
          </a:p>
        </p:txBody>
      </p:sp>
      <p:sp>
        <p:nvSpPr>
          <p:cNvPr id="6" name="Content Placeholder 5"/>
          <p:cNvSpPr>
            <a:spLocks noGrp="1"/>
          </p:cNvSpPr>
          <p:nvPr>
            <p:ph sz="quarter" idx="1"/>
          </p:nvPr>
        </p:nvSpPr>
        <p:spPr/>
        <p:txBody>
          <a:bodyPr/>
          <a:lstStyle/>
          <a:p>
            <a:pPr marL="0" indent="0">
              <a:buNone/>
            </a:pPr>
            <a:r>
              <a:rPr lang="en-US" dirty="0"/>
              <a:t>Histogram chart is similar to a column chart, and it visualizes the distribution of data over a certain time. Each bar in the histogram shows the frequency at each interval.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3048000"/>
            <a:ext cx="3657600" cy="3093243"/>
          </a:xfrm>
          <a:prstGeom prst="rect">
            <a:avLst/>
          </a:prstGeom>
        </p:spPr>
      </p:pic>
    </p:spTree>
    <p:extLst>
      <p:ext uri="{BB962C8B-B14F-4D97-AF65-F5344CB8AC3E}">
        <p14:creationId xmlns:p14="http://schemas.microsoft.com/office/powerpoint/2010/main" val="8326414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BULLET CHART</a:t>
            </a:r>
            <a:endParaRPr lang="en-US" dirty="0"/>
          </a:p>
        </p:txBody>
      </p:sp>
      <p:sp>
        <p:nvSpPr>
          <p:cNvPr id="3" name="Content Placeholder 2"/>
          <p:cNvSpPr>
            <a:spLocks noGrp="1"/>
          </p:cNvSpPr>
          <p:nvPr>
            <p:ph sz="quarter" idx="1"/>
          </p:nvPr>
        </p:nvSpPr>
        <p:spPr/>
        <p:txBody>
          <a:bodyPr/>
          <a:lstStyle/>
          <a:p>
            <a:pPr marL="0" indent="0">
              <a:buNone/>
            </a:pPr>
            <a:r>
              <a:rPr lang="en-US" dirty="0"/>
              <a:t>Bullet charts are the replacement of dashboard gauges and meters. They are useful to compare one or more measures to enrich the data. Bullet charts may be vertical, horizontal and may be stacked to allow the comparison of the data.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810000"/>
            <a:ext cx="6934200" cy="2619375"/>
          </a:xfrm>
          <a:prstGeom prst="rect">
            <a:avLst/>
          </a:prstGeom>
        </p:spPr>
      </p:pic>
    </p:spTree>
    <p:extLst>
      <p:ext uri="{BB962C8B-B14F-4D97-AF65-F5344CB8AC3E}">
        <p14:creationId xmlns:p14="http://schemas.microsoft.com/office/powerpoint/2010/main" val="28459835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CHART</a:t>
            </a:r>
            <a:endParaRPr lang="en-US" dirty="0"/>
          </a:p>
        </p:txBody>
      </p:sp>
      <p:sp>
        <p:nvSpPr>
          <p:cNvPr id="3" name="Content Placeholder 2"/>
          <p:cNvSpPr>
            <a:spLocks noGrp="1"/>
          </p:cNvSpPr>
          <p:nvPr>
            <p:ph sz="quarter" idx="1"/>
          </p:nvPr>
        </p:nvSpPr>
        <p:spPr/>
        <p:txBody>
          <a:bodyPr>
            <a:normAutofit fontScale="85000" lnSpcReduction="20000"/>
          </a:bodyPr>
          <a:lstStyle/>
          <a:p>
            <a:pPr marL="0" indent="0">
              <a:buNone/>
            </a:pPr>
            <a:r>
              <a:rPr lang="en-US" dirty="0"/>
              <a:t>A Matrix chart shows the relation between two or more variables in a data set. It is mainly made up of columns and rows to represent the data in the grid format. At least two variables are required to create a matrix chart if there is any third or fourth variable, and color or other dimensions that can be added to the matrix to represent the data. </a:t>
            </a:r>
            <a:endParaRPr lang="en-US"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smtClean="0"/>
          </a:p>
          <a:p>
            <a:pPr marL="0" indent="0">
              <a:buNone/>
            </a:pPr>
            <a:r>
              <a:rPr lang="en-US" b="1" dirty="0" smtClean="0"/>
              <a:t>For </a:t>
            </a:r>
            <a:r>
              <a:rPr lang="en-US" b="1" dirty="0"/>
              <a:t>Instance:</a:t>
            </a:r>
            <a:endParaRPr lang="en-US" dirty="0"/>
          </a:p>
          <a:p>
            <a:pPr marL="0" indent="0">
              <a:buNone/>
            </a:pPr>
            <a:r>
              <a:rPr lang="en-US" dirty="0"/>
              <a:t>The </a:t>
            </a:r>
            <a:r>
              <a:rPr lang="en-US" dirty="0" smtClean="0"/>
              <a:t>above matrix </a:t>
            </a:r>
            <a:r>
              <a:rPr lang="en-US" dirty="0"/>
              <a:t>chart represents the company’s revenue in different years with other factors. </a:t>
            </a:r>
          </a:p>
          <a:p>
            <a:pPr marL="0" indent="0">
              <a:buNone/>
            </a:pP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29000"/>
            <a:ext cx="6371242" cy="1524000"/>
          </a:xfrm>
          <a:prstGeom prst="rect">
            <a:avLst/>
          </a:prstGeom>
        </p:spPr>
      </p:pic>
    </p:spTree>
    <p:extLst>
      <p:ext uri="{BB962C8B-B14F-4D97-AF65-F5344CB8AC3E}">
        <p14:creationId xmlns:p14="http://schemas.microsoft.com/office/powerpoint/2010/main" val="28071850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SLICER CHART</a:t>
            </a:r>
            <a:endParaRPr lang="en-US" dirty="0"/>
          </a:p>
        </p:txBody>
      </p:sp>
      <p:sp>
        <p:nvSpPr>
          <p:cNvPr id="3" name="Content Placeholder 2"/>
          <p:cNvSpPr>
            <a:spLocks noGrp="1"/>
          </p:cNvSpPr>
          <p:nvPr>
            <p:ph sz="quarter" idx="1"/>
          </p:nvPr>
        </p:nvSpPr>
        <p:spPr/>
        <p:txBody>
          <a:bodyPr/>
          <a:lstStyle/>
          <a:p>
            <a:pPr marL="0" indent="0">
              <a:buNone/>
            </a:pPr>
            <a:r>
              <a:rPr lang="en-US" dirty="0"/>
              <a:t>Slicers charts are visual filters. Using slicers, you can filter or sort your data by clicking on the type of data you want. In the below example, you can see all-region sales. In case if you want to see particular region sales, then click on that region, and it shows the specific region sales.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8755" y="3810000"/>
            <a:ext cx="2133600" cy="2541881"/>
          </a:xfrm>
          <a:prstGeom prst="rect">
            <a:avLst/>
          </a:prstGeom>
        </p:spPr>
      </p:pic>
    </p:spTree>
    <p:extLst>
      <p:ext uri="{BB962C8B-B14F-4D97-AF65-F5344CB8AC3E}">
        <p14:creationId xmlns:p14="http://schemas.microsoft.com/office/powerpoint/2010/main" val="8962879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FUNNEL CHART </a:t>
            </a:r>
            <a:endParaRPr lang="en-US" dirty="0"/>
          </a:p>
        </p:txBody>
      </p:sp>
      <p:sp>
        <p:nvSpPr>
          <p:cNvPr id="3" name="Content Placeholder 2"/>
          <p:cNvSpPr>
            <a:spLocks noGrp="1"/>
          </p:cNvSpPr>
          <p:nvPr>
            <p:ph sz="half" idx="1"/>
          </p:nvPr>
        </p:nvSpPr>
        <p:spPr/>
        <p:txBody>
          <a:bodyPr>
            <a:normAutofit fontScale="77500" lnSpcReduction="20000"/>
          </a:bodyPr>
          <a:lstStyle/>
          <a:p>
            <a:pPr marL="0" indent="0">
              <a:buNone/>
            </a:pPr>
            <a:endParaRPr lang="en-US" dirty="0" smtClean="0"/>
          </a:p>
          <a:p>
            <a:pPr marL="0" indent="0">
              <a:buNone/>
            </a:pPr>
            <a:r>
              <a:rPr lang="en-US" dirty="0" smtClean="0"/>
              <a:t>The </a:t>
            </a:r>
            <a:r>
              <a:rPr lang="en-US" dirty="0"/>
              <a:t>funnel chart is a type of chart which is used to visualize the data that flows from one phase to another phase. In the funnel chart, whole data is considered as 100%, and in each phase, it is represented as numerical propositions of the </a:t>
            </a:r>
            <a:r>
              <a:rPr lang="en-US" dirty="0" smtClean="0"/>
              <a:t>data </a:t>
            </a:r>
          </a:p>
          <a:p>
            <a:pPr marL="0" indent="0">
              <a:buNone/>
            </a:pPr>
            <a:r>
              <a:rPr lang="en-US" b="1" dirty="0"/>
              <a:t>For Instance:</a:t>
            </a:r>
            <a:endParaRPr lang="en-US" dirty="0"/>
          </a:p>
          <a:p>
            <a:pPr marL="0" indent="0">
              <a:buNone/>
            </a:pPr>
            <a:r>
              <a:rPr lang="en-US" dirty="0"/>
              <a:t>Above Funnel charts show the flow of each phase. In the below image you can see the total leads per day is 272, the quality leads are 89, solution leads are 72, proposal leads are 36 and finalize leads are 12</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sp>
        <p:nvSpPr>
          <p:cNvPr id="6" name="Content Placeholder 5"/>
          <p:cNvSpPr>
            <a:spLocks noGrp="1"/>
          </p:cNvSpPr>
          <p:nvPr>
            <p:ph sz="half" idx="2"/>
          </p:nvPr>
        </p:nvSpPr>
        <p:spPr/>
        <p:txBody>
          <a:bodyPr>
            <a:normAutofit fontScale="77500" lnSpcReduction="20000"/>
          </a:bodyPr>
          <a:lstStyle/>
          <a:p>
            <a:pPr marL="0" indent="0">
              <a:buNone/>
            </a:pPr>
            <a:r>
              <a:rPr lang="en-US" dirty="0" smtClean="0"/>
              <a:t> </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866363"/>
            <a:ext cx="4876800" cy="3048000"/>
          </a:xfrm>
          <a:prstGeom prst="rect">
            <a:avLst/>
          </a:prstGeom>
        </p:spPr>
      </p:pic>
    </p:spTree>
    <p:extLst>
      <p:ext uri="{BB962C8B-B14F-4D97-AF65-F5344CB8AC3E}">
        <p14:creationId xmlns:p14="http://schemas.microsoft.com/office/powerpoint/2010/main" val="21379881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TABLE</a:t>
            </a:r>
            <a:endParaRPr lang="en-US" dirty="0"/>
          </a:p>
        </p:txBody>
      </p:sp>
      <p:sp>
        <p:nvSpPr>
          <p:cNvPr id="5" name="Content Placeholder 4"/>
          <p:cNvSpPr>
            <a:spLocks noGrp="1"/>
          </p:cNvSpPr>
          <p:nvPr>
            <p:ph sz="quarter" idx="1"/>
          </p:nvPr>
        </p:nvSpPr>
        <p:spPr/>
        <p:txBody>
          <a:bodyPr/>
          <a:lstStyle/>
          <a:p>
            <a:pPr marL="0" indent="0">
              <a:buNone/>
            </a:pPr>
            <a:r>
              <a:rPr lang="en-US" dirty="0"/>
              <a:t>A table visualization lets you display data from a metric set using a tabular view. A table is also known as a data grid or data table, and it is the default type of visualization that is used when first selecting data if you did not choose another type.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850" y="3810000"/>
            <a:ext cx="4952150" cy="2438400"/>
          </a:xfrm>
          <a:prstGeom prst="rect">
            <a:avLst/>
          </a:prstGeom>
        </p:spPr>
      </p:pic>
    </p:spTree>
    <p:extLst>
      <p:ext uri="{BB962C8B-B14F-4D97-AF65-F5344CB8AC3E}">
        <p14:creationId xmlns:p14="http://schemas.microsoft.com/office/powerpoint/2010/main" val="118796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STACKED BAR CHART</a:t>
            </a:r>
            <a:endParaRPr lang="en-US" dirty="0"/>
          </a:p>
        </p:txBody>
      </p:sp>
      <p:sp>
        <p:nvSpPr>
          <p:cNvPr id="3" name="Content Placeholder 2"/>
          <p:cNvSpPr>
            <a:spLocks noGrp="1"/>
          </p:cNvSpPr>
          <p:nvPr>
            <p:ph sz="quarter" idx="1"/>
          </p:nvPr>
        </p:nvSpPr>
        <p:spPr/>
        <p:txBody>
          <a:bodyPr>
            <a:normAutofit/>
          </a:bodyPr>
          <a:lstStyle/>
          <a:p>
            <a:r>
              <a:rPr lang="en-US" dirty="0"/>
              <a:t>Stacked bar graphs are suited for composition breakdowns where you want to examine how data parts make up a whole. Example: components of cost structure</a:t>
            </a:r>
            <a:r>
              <a:rPr lang="en-US" dirty="0" smtClean="0"/>
              <a:t>.</a:t>
            </a:r>
            <a:r>
              <a:rPr lang="en-US" dirty="0"/>
              <a:t/>
            </a:r>
            <a:br>
              <a:rPr lang="en-US" dirty="0"/>
            </a:b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199" y="3245904"/>
            <a:ext cx="6324601" cy="2951481"/>
          </a:xfrm>
          <a:prstGeom prst="rect">
            <a:avLst/>
          </a:prstGeom>
        </p:spPr>
      </p:pic>
    </p:spTree>
    <p:extLst>
      <p:ext uri="{BB962C8B-B14F-4D97-AF65-F5344CB8AC3E}">
        <p14:creationId xmlns:p14="http://schemas.microsoft.com/office/powerpoint/2010/main" val="14503459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KPI</a:t>
            </a:r>
            <a:endParaRPr lang="en-US" dirty="0"/>
          </a:p>
        </p:txBody>
      </p:sp>
      <p:sp>
        <p:nvSpPr>
          <p:cNvPr id="3" name="Content Placeholder 2"/>
          <p:cNvSpPr>
            <a:spLocks noGrp="1"/>
          </p:cNvSpPr>
          <p:nvPr>
            <p:ph sz="quarter" idx="1"/>
          </p:nvPr>
        </p:nvSpPr>
        <p:spPr/>
        <p:txBody>
          <a:bodyPr>
            <a:normAutofit fontScale="85000" lnSpcReduction="20000"/>
          </a:bodyPr>
          <a:lstStyle/>
          <a:p>
            <a:pPr marL="0" indent="0" fontAlgn="base">
              <a:buNone/>
            </a:pPr>
            <a:endParaRPr lang="en-US" dirty="0"/>
          </a:p>
          <a:p>
            <a:pPr marL="0" indent="0" fontAlgn="base">
              <a:buNone/>
            </a:pPr>
            <a:r>
              <a:rPr lang="en-US" dirty="0" smtClean="0"/>
              <a:t>KPI </a:t>
            </a:r>
            <a:r>
              <a:rPr lang="en-US" dirty="0"/>
              <a:t>is a measurable parameter that demonstrates the level of achievement of a target</a:t>
            </a:r>
            <a:r>
              <a:rPr lang="en-US" b="1" dirty="0"/>
              <a:t>. </a:t>
            </a:r>
            <a:r>
              <a:rPr lang="en-US" dirty="0"/>
              <a:t>What this means is that a metric would translate into a KPI only when it can lead you to concrete actions that can help your organization achieve its broad goals</a:t>
            </a:r>
            <a:r>
              <a:rPr lang="en-US" dirty="0" smtClean="0"/>
              <a:t>.</a:t>
            </a:r>
          </a:p>
          <a:p>
            <a:pPr marL="0" indent="0" fontAlgn="base">
              <a:buNone/>
            </a:pPr>
            <a:endParaRPr lang="en-US" dirty="0"/>
          </a:p>
          <a:p>
            <a:pPr marL="0" indent="0" fontAlgn="base">
              <a:buNone/>
            </a:pPr>
            <a:endParaRPr lang="en-US" dirty="0"/>
          </a:p>
          <a:p>
            <a:pPr marL="0" indent="0" fontAlgn="base">
              <a:buNone/>
            </a:pPr>
            <a:r>
              <a:rPr lang="en-US" dirty="0"/>
              <a:t>For instance, the number of page views on your website is not a KPI because page views do not necessarily have a bearing on your broad goal: ensuring client conversions from website visits. You might have a very high number of visitors on your website but barely any of them converting to actual clients. In this situation, the website visitors to client conversion rate is the right KPI for you.</a:t>
            </a:r>
          </a:p>
          <a:p>
            <a:pPr marL="0" indent="0">
              <a:buNone/>
            </a:pPr>
            <a:endParaRPr lang="en-US" dirty="0"/>
          </a:p>
        </p:txBody>
      </p:sp>
    </p:spTree>
    <p:extLst>
      <p:ext uri="{BB962C8B-B14F-4D97-AF65-F5344CB8AC3E}">
        <p14:creationId xmlns:p14="http://schemas.microsoft.com/office/powerpoint/2010/main" val="29694217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2"/>
          </p:nvPr>
        </p:nvSpPr>
        <p:spPr/>
        <p:txBody>
          <a:bodyPr>
            <a:normAutofit fontScale="77500" lnSpcReduction="20000"/>
          </a:bodyPr>
          <a:lstStyle/>
          <a:p>
            <a:pPr marL="114300" indent="0">
              <a:buNone/>
            </a:pPr>
            <a:endParaRPr lang="en-US" dirty="0" smtClean="0"/>
          </a:p>
          <a:p>
            <a:pPr marL="114300" indent="0">
              <a:buNone/>
            </a:pPr>
            <a:r>
              <a:rPr lang="en-US" dirty="0" smtClean="0"/>
              <a:t>A </a:t>
            </a:r>
            <a:r>
              <a:rPr lang="en-US" dirty="0"/>
              <a:t>clustered bar chart displays more than one data series in clustered horizontal columns. Each data series shares the same axis labels, so horizontal bars are grouped by category.  Clustered bars allow the direct comparison of multiple series in a given category, but it's more difficult for the human eye to compare the same data series across categories.</a:t>
            </a:r>
          </a:p>
          <a:p>
            <a:pPr marL="114300" indent="0">
              <a:buNone/>
            </a:pPr>
            <a:endParaRPr lang="en-US" dirty="0" smtClean="0"/>
          </a:p>
        </p:txBody>
      </p:sp>
      <p:sp>
        <p:nvSpPr>
          <p:cNvPr id="46" name="Title 45"/>
          <p:cNvSpPr>
            <a:spLocks noGrp="1"/>
          </p:cNvSpPr>
          <p:nvPr>
            <p:ph type="title"/>
          </p:nvPr>
        </p:nvSpPr>
        <p:spPr/>
        <p:txBody>
          <a:bodyPr/>
          <a:lstStyle/>
          <a:p>
            <a:pPr algn="ctr"/>
            <a:r>
              <a:rPr lang="en-US" b="1" cap="none"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CLUSTERED BAR CHART</a:t>
            </a:r>
            <a:endParaRPr lang="en-US" b="1" cap="none"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47" name="Picture 4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2514600"/>
            <a:ext cx="4278086" cy="3733800"/>
          </a:xfrm>
          <a:prstGeom prst="rect">
            <a:avLst/>
          </a:prstGeom>
        </p:spPr>
      </p:pic>
    </p:spTree>
    <p:extLst>
      <p:ext uri="{BB962C8B-B14F-4D97-AF65-F5344CB8AC3E}">
        <p14:creationId xmlns:p14="http://schemas.microsoft.com/office/powerpoint/2010/main" val="1263858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04800" y="457200"/>
            <a:ext cx="8229600" cy="990600"/>
          </a:xfrm>
        </p:spPr>
        <p:style>
          <a:lnRef idx="0">
            <a:schemeClr val="accent6"/>
          </a:lnRef>
          <a:fillRef idx="3">
            <a:schemeClr val="accent6"/>
          </a:fillRef>
          <a:effectRef idx="3">
            <a:schemeClr val="accent6"/>
          </a:effectRef>
          <a:fontRef idx="minor">
            <a:schemeClr val="lt1"/>
          </a:fontRef>
        </p:style>
        <p:txBody>
          <a:bodyPr/>
          <a:lstStyle/>
          <a:p>
            <a:r>
              <a:rPr lang="en-US" b="1"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LINE CHART</a:t>
            </a:r>
            <a:endParaRPr lang="en-US" b="1"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2" name="Content Placeholder 1"/>
          <p:cNvSpPr>
            <a:spLocks noGrp="1"/>
          </p:cNvSpPr>
          <p:nvPr>
            <p:ph sz="half" idx="1"/>
          </p:nvPr>
        </p:nvSpPr>
        <p:spPr/>
        <p:txBody>
          <a:bodyPr>
            <a:normAutofit fontScale="92500"/>
          </a:bodyPr>
          <a:lstStyle/>
          <a:p>
            <a:pPr marL="0" indent="0">
              <a:buNone/>
            </a:pPr>
            <a:endParaRPr lang="en-US" dirty="0" smtClean="0"/>
          </a:p>
          <a:p>
            <a:pPr marL="0" indent="0">
              <a:buNone/>
            </a:pPr>
            <a:r>
              <a:rPr lang="en-US" dirty="0" smtClean="0"/>
              <a:t>Line </a:t>
            </a:r>
            <a:r>
              <a:rPr lang="en-US" dirty="0"/>
              <a:t>graphs are ideal for making nominal comparisons, showing progress or trends of data over a time series, identifying correlations and deviations, and highlighting relationships between data. Example: company sales</a:t>
            </a:r>
            <a:r>
              <a:rPr lang="en-US" dirty="0" smtClean="0"/>
              <a:t>. </a:t>
            </a:r>
            <a:endParaRPr lang="en-US" dirty="0"/>
          </a:p>
          <a:p>
            <a:pPr marL="0" indent="0">
              <a:buNone/>
            </a:pPr>
            <a:r>
              <a:rPr lang="en-US" dirty="0"/>
              <a:t/>
            </a:r>
            <a:br>
              <a:rPr lang="en-US" dirty="0"/>
            </a:br>
            <a:endParaRPr lang="en-US" dirty="0"/>
          </a:p>
        </p:txBody>
      </p:sp>
      <p:pic>
        <p:nvPicPr>
          <p:cNvPr id="16" name="Content Placeholder 1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24400" y="1676400"/>
            <a:ext cx="3950368" cy="3581400"/>
          </a:xfrm>
        </p:spPr>
      </p:pic>
    </p:spTree>
    <p:extLst>
      <p:ext uri="{BB962C8B-B14F-4D97-AF65-F5344CB8AC3E}">
        <p14:creationId xmlns:p14="http://schemas.microsoft.com/office/powerpoint/2010/main" val="24595412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AREA CHART</a:t>
            </a:r>
            <a:endParaRPr lang="en-US"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sz="quarter" idx="1"/>
          </p:nvPr>
        </p:nvSpPr>
        <p:spPr/>
        <p:txBody>
          <a:bodyPr>
            <a:normAutofit/>
          </a:bodyPr>
          <a:lstStyle/>
          <a:p>
            <a:r>
              <a:rPr lang="en-US" dirty="0"/>
              <a:t>This type of chart works well in situations where you want to make comparisons in your data set, identify trends, and show relationships between parts of a whole. Example: trends in multiple data points over time</a:t>
            </a:r>
            <a:r>
              <a:rPr lang="en-US" dirty="0" smtClean="0"/>
              <a:t>. </a:t>
            </a:r>
            <a:endParaRPr lang="en-US" dirty="0"/>
          </a:p>
        </p:txBody>
      </p:sp>
      <p:graphicFrame>
        <p:nvGraphicFramePr>
          <p:cNvPr id="11" name="Chart 10"/>
          <p:cNvGraphicFramePr/>
          <p:nvPr>
            <p:extLst>
              <p:ext uri="{D42A27DB-BD31-4B8C-83A1-F6EECF244321}">
                <p14:modId xmlns:p14="http://schemas.microsoft.com/office/powerpoint/2010/main" val="1189056728"/>
              </p:ext>
            </p:extLst>
          </p:nvPr>
        </p:nvGraphicFramePr>
        <p:xfrm>
          <a:off x="2057400" y="3505200"/>
          <a:ext cx="5791200" cy="2667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660352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 CHART</a:t>
            </a:r>
            <a:endParaRPr lang="en-US" dirty="0"/>
          </a:p>
        </p:txBody>
      </p:sp>
      <p:sp>
        <p:nvSpPr>
          <p:cNvPr id="3" name="Content Placeholder 2"/>
          <p:cNvSpPr>
            <a:spLocks noGrp="1"/>
          </p:cNvSpPr>
          <p:nvPr>
            <p:ph sz="quarter" idx="1"/>
          </p:nvPr>
        </p:nvSpPr>
        <p:spPr/>
        <p:txBody>
          <a:bodyPr/>
          <a:lstStyle/>
          <a:p>
            <a:r>
              <a:rPr lang="en-US" dirty="0"/>
              <a:t>This type of graph is well-suited for showing comparisons over time, comparing different products or services, showing the distribution of data, and trend </a:t>
            </a:r>
            <a:r>
              <a:rPr lang="en-US" dirty="0" smtClean="0"/>
              <a:t>analysis.</a:t>
            </a:r>
            <a:endParaRPr lang="en-US" dirty="0"/>
          </a:p>
        </p:txBody>
      </p:sp>
      <p:graphicFrame>
        <p:nvGraphicFramePr>
          <p:cNvPr id="4" name="Chart 3"/>
          <p:cNvGraphicFramePr/>
          <p:nvPr>
            <p:extLst>
              <p:ext uri="{D42A27DB-BD31-4B8C-83A1-F6EECF244321}">
                <p14:modId xmlns:p14="http://schemas.microsoft.com/office/powerpoint/2010/main" val="2435672344"/>
              </p:ext>
            </p:extLst>
          </p:nvPr>
        </p:nvGraphicFramePr>
        <p:xfrm>
          <a:off x="1524000" y="3200400"/>
          <a:ext cx="5029200" cy="3200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449771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BAR CHART</a:t>
            </a:r>
            <a:endParaRPr lang="en-US" dirty="0"/>
          </a:p>
        </p:txBody>
      </p:sp>
      <p:sp>
        <p:nvSpPr>
          <p:cNvPr id="3" name="Content Placeholder 2"/>
          <p:cNvSpPr>
            <a:spLocks noGrp="1"/>
          </p:cNvSpPr>
          <p:nvPr>
            <p:ph sz="quarter" idx="1"/>
          </p:nvPr>
        </p:nvSpPr>
        <p:spPr/>
        <p:txBody>
          <a:bodyPr/>
          <a:lstStyle/>
          <a:p>
            <a:r>
              <a:rPr lang="en-US" dirty="0"/>
              <a:t>A bar graph is best used in comparing values, highlighting distribution, ranking data, showing deviations, and comparing smaller data sets (as opposed to large quantities of data).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3352800"/>
            <a:ext cx="4583806" cy="2864879"/>
          </a:xfrm>
          <a:prstGeom prst="rect">
            <a:avLst/>
          </a:prstGeom>
        </p:spPr>
      </p:pic>
    </p:spTree>
    <p:extLst>
      <p:ext uri="{BB962C8B-B14F-4D97-AF65-F5344CB8AC3E}">
        <p14:creationId xmlns:p14="http://schemas.microsoft.com/office/powerpoint/2010/main" val="29423537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Pie CHART</a:t>
            </a:r>
            <a:endParaRPr lang="en-US" dirty="0"/>
          </a:p>
        </p:txBody>
      </p:sp>
      <p:sp>
        <p:nvSpPr>
          <p:cNvPr id="3" name="Content Placeholder 2"/>
          <p:cNvSpPr>
            <a:spLocks noGrp="1"/>
          </p:cNvSpPr>
          <p:nvPr>
            <p:ph sz="quarter" idx="1"/>
          </p:nvPr>
        </p:nvSpPr>
        <p:spPr/>
        <p:txBody>
          <a:bodyPr/>
          <a:lstStyle/>
          <a:p>
            <a:r>
              <a:rPr lang="en-US" dirty="0"/>
              <a:t>Pie charts are useful in demonstrating how individual parts of data make up a whole. Use pie charts to compare percentages, where the sum of the slices equal 100%. </a:t>
            </a:r>
          </a:p>
          <a:p>
            <a:endParaRPr lang="en-US" dirty="0" smtClean="0"/>
          </a:p>
          <a:p>
            <a:endParaRPr lang="en-US" dirty="0"/>
          </a:p>
        </p:txBody>
      </p:sp>
      <p:graphicFrame>
        <p:nvGraphicFramePr>
          <p:cNvPr id="4" name="Chart 3"/>
          <p:cNvGraphicFramePr/>
          <p:nvPr>
            <p:extLst>
              <p:ext uri="{D42A27DB-BD31-4B8C-83A1-F6EECF244321}">
                <p14:modId xmlns:p14="http://schemas.microsoft.com/office/powerpoint/2010/main" val="3038268649"/>
              </p:ext>
            </p:extLst>
          </p:nvPr>
        </p:nvGraphicFramePr>
        <p:xfrm>
          <a:off x="1981200" y="3505200"/>
          <a:ext cx="5638800" cy="2565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27268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HEATMAP </a:t>
            </a:r>
            <a:endParaRPr lang="en-US" dirty="0"/>
          </a:p>
        </p:txBody>
      </p:sp>
      <p:sp>
        <p:nvSpPr>
          <p:cNvPr id="3" name="Content Placeholder 2"/>
          <p:cNvSpPr>
            <a:spLocks noGrp="1"/>
          </p:cNvSpPr>
          <p:nvPr>
            <p:ph sz="quarter" idx="1"/>
          </p:nvPr>
        </p:nvSpPr>
        <p:spPr/>
        <p:txBody>
          <a:bodyPr/>
          <a:lstStyle/>
          <a:p>
            <a:r>
              <a:rPr lang="en-US" dirty="0"/>
              <a:t>A </a:t>
            </a:r>
            <a:r>
              <a:rPr lang="en-US" dirty="0" err="1" smtClean="0"/>
              <a:t>heatmap</a:t>
            </a:r>
            <a:r>
              <a:rPr lang="en-US" dirty="0" smtClean="0"/>
              <a:t> visualization shows </a:t>
            </a:r>
            <a:r>
              <a:rPr lang="en-US" dirty="0"/>
              <a:t>the relationship between the two elements and provides rating information. Rating information is displayed using different colors or different </a:t>
            </a:r>
            <a:r>
              <a:rPr lang="en-US" dirty="0" smtClean="0"/>
              <a:t>saturation. </a:t>
            </a:r>
            <a:r>
              <a:rPr lang="en-US" dirty="0"/>
              <a:t>A </a:t>
            </a:r>
            <a:r>
              <a:rPr lang="en-US" b="1" dirty="0" err="1" smtClean="0"/>
              <a:t>heatmap</a:t>
            </a:r>
            <a:r>
              <a:rPr lang="en-US" b="1" dirty="0"/>
              <a:t> </a:t>
            </a:r>
            <a:r>
              <a:rPr lang="en-US" dirty="0" smtClean="0"/>
              <a:t>is </a:t>
            </a:r>
            <a:r>
              <a:rPr lang="en-US" dirty="0"/>
              <a:t>a graphical representation of data that uses a system of color-coding to represent different values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4343400"/>
            <a:ext cx="3048001" cy="195943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0298023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2796</TotalTime>
  <Words>732</Words>
  <Application>Microsoft Office PowerPoint</Application>
  <PresentationFormat>On-screen Show (4:3)</PresentationFormat>
  <Paragraphs>72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Civic</vt:lpstr>
      <vt:lpstr>GAUGE CHART</vt:lpstr>
      <vt:lpstr>STACKED BAR CHART</vt:lpstr>
      <vt:lpstr>CLUSTERED BAR CHART</vt:lpstr>
      <vt:lpstr>LINE CHART</vt:lpstr>
      <vt:lpstr>AREA CHART</vt:lpstr>
      <vt:lpstr>COLUMN CHART</vt:lpstr>
      <vt:lpstr>BAR CHART</vt:lpstr>
      <vt:lpstr>Pie CHART</vt:lpstr>
      <vt:lpstr>HEATMAP </vt:lpstr>
      <vt:lpstr>WATERFALL CHART</vt:lpstr>
      <vt:lpstr>FILLED MAP</vt:lpstr>
      <vt:lpstr>WORD CLOUD</vt:lpstr>
      <vt:lpstr>DOUGHNUT CHART</vt:lpstr>
      <vt:lpstr>HISTOGRAM</vt:lpstr>
      <vt:lpstr>BULLET CHART</vt:lpstr>
      <vt:lpstr>MATRIX CHART</vt:lpstr>
      <vt:lpstr>SLICER CHART</vt:lpstr>
      <vt:lpstr>FUNNEL CHART </vt:lpstr>
      <vt:lpstr>TABLE</vt:lpstr>
      <vt:lpstr>KPI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GAUGE CHART</dc:title>
  <dc:creator>owner</dc:creator>
  <cp:lastModifiedBy>owner</cp:lastModifiedBy>
  <cp:revision>40</cp:revision>
  <dcterms:created xsi:type="dcterms:W3CDTF">2020-08-19T18:28:53Z</dcterms:created>
  <dcterms:modified xsi:type="dcterms:W3CDTF">2020-09-03T09:11:51Z</dcterms:modified>
</cp:coreProperties>
</file>