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4" r:id="rId4"/>
    <p:sldId id="263" r:id="rId5"/>
    <p:sldId id="262" r:id="rId6"/>
    <p:sldId id="265" r:id="rId7"/>
    <p:sldId id="266" r:id="rId8"/>
    <p:sldId id="261" r:id="rId9"/>
    <p:sldId id="258" r:id="rId10"/>
    <p:sldId id="267" r:id="rId11"/>
    <p:sldId id="25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A0D4-BE3F-4BFA-9713-935ED216B10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6B63-F782-49B3-A43D-F42C52E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366-428D-4B79-83E6-F837AD1D1A3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D224-5220-41CC-BEAF-9097E4CE4437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2E82-23D0-430A-A19A-7CDBFDDA7B5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DEBF-F718-435D-9B5B-4CA3F17BE8C2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80E8-8D3B-4C78-BE21-CE1616970EC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3656-66A5-4AA5-8867-1D5EACF74E12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EEE-D0EA-4AF4-AD01-DCC1F14C726C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7CBF-0CB4-4BC7-8D8E-73B98E6561C8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26-CBE9-46E5-9297-3DCFDB473A98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DB9B-809A-4707-951F-91B2213A44AB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4AC5-C50F-4CB2-A5B0-FDFCE24E4A93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E675-829D-4EBE-9882-E1E2299660D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0" y="4333854"/>
            <a:ext cx="9143979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Stroke Prediction Using Machine Learning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0" y="5924686"/>
            <a:ext cx="914397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</a:rPr>
              <a:t>Shehani Wetthasinghe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4BF2-F051-E71D-6BC5-D5FE11F5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BED5-2BCE-EC06-423A-40963F8B4A45}"/>
              </a:ext>
            </a:extLst>
          </p:cNvPr>
          <p:cNvSpPr txBox="1"/>
          <p:nvPr/>
        </p:nvSpPr>
        <p:spPr>
          <a:xfrm>
            <a:off x="585729" y="287985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C3D1-F13F-DFFE-ABEF-CAC2B37A9EE7}"/>
              </a:ext>
            </a:extLst>
          </p:cNvPr>
          <p:cNvSpPr txBox="1"/>
          <p:nvPr/>
        </p:nvSpPr>
        <p:spPr>
          <a:xfrm>
            <a:off x="825240" y="1775534"/>
            <a:ext cx="5366118" cy="464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Stroke Prediction : Classification Problem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Models 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Logistic Regression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K-Nearest Neighbor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Random Forest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4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XGBoost</a:t>
            </a: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Developments: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 the number of features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Synthetically generated new data to balance the dataset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Optimize the default parameters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6D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60" name="Picture 12" descr="How Machine Learning Works: An Overview - The New Stack">
            <a:extLst>
              <a:ext uri="{FF2B5EF4-FFF2-40B4-BE49-F238E27FC236}">
                <a16:creationId xmlns:a16="http://schemas.microsoft.com/office/drawing/2014/main" id="{1087195D-0FA2-CA9A-0E5E-B596FB2D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4" b="18685"/>
          <a:stretch/>
        </p:blipFill>
        <p:spPr bwMode="auto">
          <a:xfrm>
            <a:off x="6219486" y="3145621"/>
            <a:ext cx="1947231" cy="5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673F1-992E-61AB-7BA7-1801D8F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253012" y="145718"/>
            <a:ext cx="7594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Model Selection and Evaluation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80F4E-D04B-501E-FB3C-E6DAB11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" y="860159"/>
            <a:ext cx="4287987" cy="43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E8EF25-12A4-2BE6-17E9-F9A8650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22" y="860159"/>
            <a:ext cx="4363698" cy="4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1A327-C404-32B4-7096-92221DA8AAE5}"/>
              </a:ext>
            </a:extLst>
          </p:cNvPr>
          <p:cNvSpPr txBox="1"/>
          <p:nvPr/>
        </p:nvSpPr>
        <p:spPr>
          <a:xfrm>
            <a:off x="122392" y="5305343"/>
            <a:ext cx="8974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Optimized Logistic Regression Model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was chosen  as the best performing model to predict brain stroke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~77% of performance of making predictions for unseen data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quality of the model is ~ 82% - 83%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C1C6-CB00-63A8-3AEE-56756317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D992-E69C-24E3-DB4C-2A964EFEFC5A}"/>
              </a:ext>
            </a:extLst>
          </p:cNvPr>
          <p:cNvSpPr txBox="1"/>
          <p:nvPr/>
        </p:nvSpPr>
        <p:spPr>
          <a:xfrm>
            <a:off x="852322" y="839286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563DC-CDD6-92AF-5EE3-CA693F976DEC}"/>
              </a:ext>
            </a:extLst>
          </p:cNvPr>
          <p:cNvSpPr txBox="1"/>
          <p:nvPr/>
        </p:nvSpPr>
        <p:spPr>
          <a:xfrm>
            <a:off x="626242" y="1880892"/>
            <a:ext cx="5921341" cy="413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 per the findings of this project, the optimized Logistic Regression Model can be used as an early detection of brain stroke and direct to the treatments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model is developed to minimize the inaccurate predictions which may increase the severeness of the brain strokes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have a brain stroke is increasing with age, BMI and average glucose level in blood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8" descr="ribbon icon, assurance icon, best quality icon, guarantee icon">
            <a:extLst>
              <a:ext uri="{FF2B5EF4-FFF2-40B4-BE49-F238E27FC236}">
                <a16:creationId xmlns:a16="http://schemas.microsoft.com/office/drawing/2014/main" id="{31DBC380-E367-9034-7AE4-17274C45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0"/>
          <a:stretch/>
        </p:blipFill>
        <p:spPr bwMode="auto">
          <a:xfrm>
            <a:off x="6598028" y="2461923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216FB-460F-5A5F-F88D-2D645153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004AC-5BC2-D15E-3D79-DA0F248F67B4}"/>
              </a:ext>
            </a:extLst>
          </p:cNvPr>
          <p:cNvSpPr txBox="1"/>
          <p:nvPr/>
        </p:nvSpPr>
        <p:spPr>
          <a:xfrm>
            <a:off x="848647" y="1534886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FA52717-8BF9-6794-DAD5-8C688528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9358B-D8AB-7EDF-C189-785A117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Overview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1AF72-F2A9-4D1D-2AF7-B3BB38777A42}"/>
              </a:ext>
            </a:extLst>
          </p:cNvPr>
          <p:cNvSpPr txBox="1"/>
          <p:nvPr/>
        </p:nvSpPr>
        <p:spPr>
          <a:xfrm>
            <a:off x="414106" y="836906"/>
            <a:ext cx="44144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22328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According to CDC;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“A stroke, sometimes called a brain attack, occurs when something blocks blood supply to part of the brain or when a blood vessel in the brain bursts. In either case, parts of the brain become damaged or die. A stroke can cause lasting brain damage, long-term disability, or even death.”</a:t>
            </a:r>
          </a:p>
          <a:p>
            <a:pPr algn="l"/>
            <a:endParaRPr lang="en-US" dirty="0">
              <a:solidFill>
                <a:srgbClr val="222328"/>
              </a:solidFill>
              <a:latin typeface="Montserrat" panose="00000500000000000000" pitchFamily="2" charset="0"/>
            </a:endParaRPr>
          </a:p>
        </p:txBody>
      </p:sp>
      <p:pic>
        <p:nvPicPr>
          <p:cNvPr id="1030" name="Picture 6" descr="A stroke happens in one of two ways: a blocked artery or a ruptured artery.">
            <a:extLst>
              <a:ext uri="{FF2B5EF4-FFF2-40B4-BE49-F238E27FC236}">
                <a16:creationId xmlns:a16="http://schemas.microsoft.com/office/drawing/2014/main" id="{33FC41F9-8B13-3AB4-09F5-EC75CC0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9" y="937226"/>
            <a:ext cx="4176869" cy="39328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92EA-C370-21C8-5133-4E62E257BF64}"/>
              </a:ext>
            </a:extLst>
          </p:cNvPr>
          <p:cNvSpPr txBox="1"/>
          <p:nvPr/>
        </p:nvSpPr>
        <p:spPr>
          <a:xfrm>
            <a:off x="483832" y="5246702"/>
            <a:ext cx="7450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The goal of the project:</a:t>
            </a:r>
          </a:p>
          <a:p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predict the chance of having a stroke based on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common risk factors using machine learning techniques.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C373E-A264-1CB9-353C-B959B09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Source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1DB7-CC70-B72C-028A-C7E1290A1F3E}"/>
              </a:ext>
            </a:extLst>
          </p:cNvPr>
          <p:cNvSpPr txBox="1"/>
          <p:nvPr/>
        </p:nvSpPr>
        <p:spPr>
          <a:xfrm>
            <a:off x="559292" y="1118586"/>
            <a:ext cx="78656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 of Data: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Kaggle Stroke Prediction Database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FEDESORIANO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original dataset ;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contains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5110 rows and 12 columns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 columns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11 input features + 1 target variable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the total number of patients;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~95% detected as negative for brain stroke (normal)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~5% detected as positive for brain stroke (stroke)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66F5-0631-5E72-EF98-B43FCA1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Project Data Features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Glucose Level in Blood (mg/dL)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A0849-3AA9-2FE8-C9CF-E7922B49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49E23-3E30-ACDA-603B-C1BF84CA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" y="1560198"/>
            <a:ext cx="5805997" cy="44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F9DA-85FE-1B95-6B92-EDACFBA2A672}"/>
              </a:ext>
            </a:extLst>
          </p:cNvPr>
          <p:cNvSpPr txBox="1"/>
          <p:nvPr/>
        </p:nvSpPr>
        <p:spPr>
          <a:xfrm>
            <a:off x="6267456" y="1560198"/>
            <a:ext cx="2682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Patients who got positive for brain stroke is approximately above 30 years old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risk of having a stroke is increasing with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13E0-4D86-46D6-CA44-8CB2085F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06785EA-2E59-946F-35CB-0535578A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4" y="1365968"/>
            <a:ext cx="5206753" cy="46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3EAE6-17F9-4DE8-4C8E-958BF21394BE}"/>
              </a:ext>
            </a:extLst>
          </p:cNvPr>
          <p:cNvSpPr txBox="1"/>
          <p:nvPr/>
        </p:nvSpPr>
        <p:spPr>
          <a:xfrm>
            <a:off x="483832" y="303606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EBAC-E655-744B-DDE3-5BE4EA272BAD}"/>
              </a:ext>
            </a:extLst>
          </p:cNvPr>
          <p:cNvSpPr txBox="1"/>
          <p:nvPr/>
        </p:nvSpPr>
        <p:spPr>
          <a:xfrm>
            <a:off x="5458871" y="650799"/>
            <a:ext cx="368512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According to the CDC, patients can be categorized as;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less than 18.5: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Underweight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18.5 to 24.9: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Healthy 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25.0 to 29.9: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30.0 or higher: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Obese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There is a risk of having a stroke if the BMI beyond the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But there is also a chance of having a stroke even your BMI falls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healthy weight range</a:t>
            </a: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18D7E-FB2C-D243-B350-0FD4120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8A157D-CFFF-D1BC-5502-A9A700B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2336580"/>
            <a:ext cx="5678391" cy="42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06DF-EA45-5C73-1B88-553D91FFCD7D}"/>
              </a:ext>
            </a:extLst>
          </p:cNvPr>
          <p:cNvSpPr txBox="1"/>
          <p:nvPr/>
        </p:nvSpPr>
        <p:spPr>
          <a:xfrm>
            <a:off x="315156" y="161563"/>
            <a:ext cx="5206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Distribution of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13B-B259-38A4-6D48-F656EDA8EB1E}"/>
              </a:ext>
            </a:extLst>
          </p:cNvPr>
          <p:cNvSpPr txBox="1"/>
          <p:nvPr/>
        </p:nvSpPr>
        <p:spPr>
          <a:xfrm>
            <a:off x="457200" y="76255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According to CDC;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</a:rPr>
              <a:t>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above 126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Roboto" panose="02000000000000000000" pitchFamily="2" charset="0"/>
              </a:rPr>
              <a:t>Prediabetes: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100 – 125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Roboto" panose="02000000000000000000" pitchFamily="2" charset="0"/>
              </a:rPr>
              <a:t>Normal: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Below 99 mg/dL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66F1-0930-B71B-3EF5-6F565930D74A}"/>
              </a:ext>
            </a:extLst>
          </p:cNvPr>
          <p:cNvSpPr txBox="1"/>
          <p:nvPr/>
        </p:nvSpPr>
        <p:spPr>
          <a:xfrm>
            <a:off x="6481191" y="2986484"/>
            <a:ext cx="2413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According this plot, the risk of having a stroke is not much dependent on the average glucose level in blood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07C3-72D7-92CE-1928-22054AF4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341789" y="117175"/>
            <a:ext cx="8384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average glucose level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215977" y="1331369"/>
            <a:ext cx="6627713" cy="50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5BFF7-3886-41FB-E981-EE64FC7F1CD5}"/>
              </a:ext>
            </a:extLst>
          </p:cNvPr>
          <p:cNvSpPr txBox="1"/>
          <p:nvPr/>
        </p:nvSpPr>
        <p:spPr>
          <a:xfrm>
            <a:off x="7047345" y="2515075"/>
            <a:ext cx="17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 risk on the people above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~45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diabetes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DEFF-3A67-B1DD-EA9D-C427317C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483833" y="931788"/>
            <a:ext cx="6175585" cy="56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A406C-2A71-54AE-8AEB-35D28D70C0EB}"/>
              </a:ext>
            </a:extLst>
          </p:cNvPr>
          <p:cNvSpPr txBox="1"/>
          <p:nvPr/>
        </p:nvSpPr>
        <p:spPr>
          <a:xfrm>
            <a:off x="324034" y="188196"/>
            <a:ext cx="7293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 Light (Headings)"/>
                <a:cs typeface="Calibri" pitchFamily="34" charset="0"/>
              </a:rPr>
              <a:t>Correlation between BMI and age of patients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68707-F34B-48B3-E6FB-CC26F5EEE5D0}"/>
              </a:ext>
            </a:extLst>
          </p:cNvPr>
          <p:cNvSpPr txBox="1"/>
          <p:nvPr/>
        </p:nvSpPr>
        <p:spPr>
          <a:xfrm>
            <a:off x="7001163" y="2124363"/>
            <a:ext cx="206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higher risk on the people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~ 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overweight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51DAD-28D0-4BB2-893E-DC4CBDEC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686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Calibri Light (Headings)</vt:lpstr>
      <vt:lpstr>Courier New</vt:lpstr>
      <vt:lpstr>Montserrat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15</cp:revision>
  <dcterms:created xsi:type="dcterms:W3CDTF">2022-12-06T02:46:26Z</dcterms:created>
  <dcterms:modified xsi:type="dcterms:W3CDTF">2022-12-08T17:16:09Z</dcterms:modified>
</cp:coreProperties>
</file>