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9" r:id="rId2"/>
    <p:sldId id="260" r:id="rId3"/>
    <p:sldId id="264" r:id="rId4"/>
    <p:sldId id="263" r:id="rId5"/>
    <p:sldId id="262" r:id="rId6"/>
    <p:sldId id="265" r:id="rId7"/>
    <p:sldId id="266" r:id="rId8"/>
    <p:sldId id="261" r:id="rId9"/>
    <p:sldId id="258" r:id="rId10"/>
    <p:sldId id="267" r:id="rId11"/>
    <p:sldId id="25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CA0D4-BE3F-4BFA-9713-935ED216B10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36B63-F782-49B3-A43D-F42C52E40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87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F366-428D-4B79-83E6-F837AD1D1A3E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4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D224-5220-41CC-BEAF-9097E4CE4437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4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2E82-23D0-430A-A19A-7CDBFDDA7B55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DEBF-F718-435D-9B5B-4CA3F17BE8C2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2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80E8-8D3B-4C78-BE21-CE1616970EC0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3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3656-66A5-4AA5-8867-1D5EACF74E12}" type="datetime1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1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3EEE-D0EA-4AF4-AD01-DCC1F14C726C}" type="datetime1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8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7CBF-0CB4-4BC7-8D8E-73B98E6561C8}" type="datetime1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7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B326-CBE9-46E5-9297-3DCFDB473A98}" type="datetime1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4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DB9B-809A-4707-951F-91B2213A44AB}" type="datetime1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9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4AC5-C50F-4CB2-A5B0-FDFCE24E4A93}" type="datetime1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4E675-829D-4EBE-9882-E1E2299660DE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4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fedesoriano/stroke-prediction-dataset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">
            <a:extLst>
              <a:ext uri="{FF2B5EF4-FFF2-40B4-BE49-F238E27FC236}">
                <a16:creationId xmlns:a16="http://schemas.microsoft.com/office/drawing/2014/main" id="{18C1A432-A25C-C585-4DFE-6BBB65A3E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 r="32395"/>
          <a:stretch/>
        </p:blipFill>
        <p:spPr bwMode="auto">
          <a:xfrm>
            <a:off x="20" y="1"/>
            <a:ext cx="9143979" cy="423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0C64047-3B82-FBA8-7165-5BFDFD365DBC}"/>
              </a:ext>
            </a:extLst>
          </p:cNvPr>
          <p:cNvSpPr txBox="1">
            <a:spLocks/>
          </p:cNvSpPr>
          <p:nvPr/>
        </p:nvSpPr>
        <p:spPr>
          <a:xfrm>
            <a:off x="0" y="4333854"/>
            <a:ext cx="9143979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 (Headings)"/>
                <a:cs typeface="Calibri" pitchFamily="34" charset="0"/>
              </a:rPr>
              <a:t>Stroke Prediction Using Machine Learning</a:t>
            </a:r>
            <a:endParaRPr lang="en-US" sz="4000" dirty="0">
              <a:solidFill>
                <a:schemeClr val="bg2">
                  <a:lumMod val="20000"/>
                  <a:lumOff val="80000"/>
                </a:schemeClr>
              </a:solidFill>
              <a:latin typeface="Calibri Light (Headings)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371C285-8F62-8ACB-4CB2-E66F66B9CB23}"/>
              </a:ext>
            </a:extLst>
          </p:cNvPr>
          <p:cNvSpPr txBox="1">
            <a:spLocks/>
          </p:cNvSpPr>
          <p:nvPr/>
        </p:nvSpPr>
        <p:spPr>
          <a:xfrm>
            <a:off x="0" y="5924686"/>
            <a:ext cx="9143978" cy="67585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 (Headings)"/>
              </a:rPr>
              <a:t>Shehani Wetthasinghe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B4BF2-F051-E71D-6BC5-D5FE11F5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1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9DBED5-2BCE-EC06-423A-40963F8B4A45}"/>
              </a:ext>
            </a:extLst>
          </p:cNvPr>
          <p:cNvSpPr txBox="1"/>
          <p:nvPr/>
        </p:nvSpPr>
        <p:spPr>
          <a:xfrm>
            <a:off x="585729" y="287985"/>
            <a:ext cx="560562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 Learning Models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A7C3D1-F13F-DFFE-ABEF-CAC2B37A9EE7}"/>
              </a:ext>
            </a:extLst>
          </p:cNvPr>
          <p:cNvSpPr txBox="1"/>
          <p:nvPr/>
        </p:nvSpPr>
        <p:spPr>
          <a:xfrm>
            <a:off x="825240" y="1775534"/>
            <a:ext cx="5366118" cy="4649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Stroke Prediction : Classification Problem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2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Used Models :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Logistic Regression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K-Nearest Neighbor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Random Forest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4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XGBoost</a:t>
            </a:r>
            <a:endParaRPr lang="en-US" sz="42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2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Developments: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Reduce the number of features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Synthetically generated new data to balance the dataset 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Optimize the default parameters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67" name="Oval 206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rgbClr val="36DE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060" name="Picture 12" descr="How Machine Learning Works: An Overview - The New Stack">
            <a:extLst>
              <a:ext uri="{FF2B5EF4-FFF2-40B4-BE49-F238E27FC236}">
                <a16:creationId xmlns:a16="http://schemas.microsoft.com/office/drawing/2014/main" id="{1087195D-0FA2-CA9A-0E5E-B596FB2D2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274" b="18685"/>
          <a:stretch/>
        </p:blipFill>
        <p:spPr bwMode="auto">
          <a:xfrm>
            <a:off x="6219486" y="3145621"/>
            <a:ext cx="1947231" cy="56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673F1-992E-61AB-7BA7-1801D8F9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1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E28727-D89C-BF46-5E48-98EA63EAD063}"/>
              </a:ext>
            </a:extLst>
          </p:cNvPr>
          <p:cNvSpPr txBox="1"/>
          <p:nvPr/>
        </p:nvSpPr>
        <p:spPr>
          <a:xfrm>
            <a:off x="253012" y="145718"/>
            <a:ext cx="75948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 (Headings)"/>
                <a:cs typeface="Calibri" pitchFamily="34" charset="0"/>
              </a:rPr>
              <a:t>Model Selection and Evaluation</a:t>
            </a:r>
            <a:endParaRPr lang="en-US" sz="3200" dirty="0">
              <a:solidFill>
                <a:schemeClr val="bg2">
                  <a:lumMod val="20000"/>
                  <a:lumOff val="80000"/>
                </a:schemeClr>
              </a:solidFill>
              <a:latin typeface="Calibri Light (Headings)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180F4E-D04B-501E-FB3C-E6DAB1159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3" y="860159"/>
            <a:ext cx="4287987" cy="431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BE8EF25-12A4-2BE6-17E9-F9A8650C9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622" y="860159"/>
            <a:ext cx="4363698" cy="431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11A327-C404-32B4-7096-92221DA8AAE5}"/>
              </a:ext>
            </a:extLst>
          </p:cNvPr>
          <p:cNvSpPr txBox="1"/>
          <p:nvPr/>
        </p:nvSpPr>
        <p:spPr>
          <a:xfrm>
            <a:off x="122392" y="5305343"/>
            <a:ext cx="89749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Optimized Logistic Regression Model 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was chosen  as the best performing model to predict brain stroke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~77% of performance of making predictions for unseen data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 quality of the model is ~ 82% - 83%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81C1C6-CB00-63A8-3AEE-567563173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2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00D992-E69C-24E3-DB4C-2A964EFEFC5A}"/>
              </a:ext>
            </a:extLst>
          </p:cNvPr>
          <p:cNvSpPr txBox="1"/>
          <p:nvPr/>
        </p:nvSpPr>
        <p:spPr>
          <a:xfrm>
            <a:off x="852322" y="839286"/>
            <a:ext cx="560562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Recommendations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3563DC-CDD6-92AF-5EE3-CA693F976DEC}"/>
              </a:ext>
            </a:extLst>
          </p:cNvPr>
          <p:cNvSpPr txBox="1"/>
          <p:nvPr/>
        </p:nvSpPr>
        <p:spPr>
          <a:xfrm>
            <a:off x="626242" y="1880892"/>
            <a:ext cx="5921341" cy="4137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As per the findings of this project, the optimized Logistic Regression Model can be used as an early detection of brain stroke and direct to the treatments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This model is developed to minimize the inaccurate predictions which may increase the severeness of the brain strokes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 risk of have a brain stroke is increasing with age, BMI and average glucose level in blood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660" y="0"/>
            <a:ext cx="15773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7138" y="2357641"/>
            <a:ext cx="2167815" cy="2167815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7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8" descr="ribbon icon, assurance icon, best quality icon, guarantee icon">
            <a:extLst>
              <a:ext uri="{FF2B5EF4-FFF2-40B4-BE49-F238E27FC236}">
                <a16:creationId xmlns:a16="http://schemas.microsoft.com/office/drawing/2014/main" id="{31DBC380-E367-9034-7AE4-17274C454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60"/>
          <a:stretch/>
        </p:blipFill>
        <p:spPr bwMode="auto">
          <a:xfrm>
            <a:off x="6598028" y="2461923"/>
            <a:ext cx="1937263" cy="1934153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216FB-460F-5A5F-F88D-2D645153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18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A004AC-5BC2-D15E-3D79-DA0F248F67B4}"/>
              </a:ext>
            </a:extLst>
          </p:cNvPr>
          <p:cNvSpPr txBox="1"/>
          <p:nvPr/>
        </p:nvSpPr>
        <p:spPr>
          <a:xfrm>
            <a:off x="848647" y="1534886"/>
            <a:ext cx="5033221" cy="3788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8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Thank you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BFA52717-8BF9-6794-DAD5-8C688528D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E9358B-D8AB-7EDF-C189-785A1174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9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CEC179-EC6D-36D9-8871-4D3794195FDC}"/>
              </a:ext>
            </a:extLst>
          </p:cNvPr>
          <p:cNvSpPr txBox="1"/>
          <p:nvPr/>
        </p:nvSpPr>
        <p:spPr>
          <a:xfrm>
            <a:off x="483832" y="303606"/>
            <a:ext cx="52067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 (Headings)"/>
                <a:cs typeface="Calibri" pitchFamily="34" charset="0"/>
              </a:rPr>
              <a:t>Project Overview</a:t>
            </a:r>
            <a:endParaRPr lang="en-US" sz="3200" dirty="0">
              <a:solidFill>
                <a:schemeClr val="bg2">
                  <a:lumMod val="20000"/>
                  <a:lumOff val="80000"/>
                </a:schemeClr>
              </a:solidFill>
              <a:latin typeface="Calibri Light (Headings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1AF72-F2A9-4D1D-2AF7-B3BB38777A42}"/>
              </a:ext>
            </a:extLst>
          </p:cNvPr>
          <p:cNvSpPr txBox="1"/>
          <p:nvPr/>
        </p:nvSpPr>
        <p:spPr>
          <a:xfrm>
            <a:off x="414106" y="836906"/>
            <a:ext cx="4414423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dirty="0">
              <a:solidFill>
                <a:srgbClr val="222328"/>
              </a:solidFill>
              <a:effectLst/>
              <a:latin typeface="Montserrat" panose="00000500000000000000" pitchFamily="2" charset="0"/>
            </a:endParaRPr>
          </a:p>
          <a:p>
            <a:pPr algn="l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According to CDC;</a:t>
            </a:r>
          </a:p>
          <a:p>
            <a:pPr algn="l"/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“A stroke, sometimes called a brain attack, occurs when something blocks blood supply to part of the brain or when a blood vessel in the brain bursts. In either case, parts of the brain become damaged or die. A stroke can cause lasting brain damage, long-term disability, or even death.”</a:t>
            </a:r>
          </a:p>
          <a:p>
            <a:pPr algn="l"/>
            <a:endParaRPr lang="en-US" dirty="0">
              <a:solidFill>
                <a:srgbClr val="222328"/>
              </a:solidFill>
              <a:latin typeface="Montserrat" panose="00000500000000000000" pitchFamily="2" charset="0"/>
            </a:endParaRPr>
          </a:p>
        </p:txBody>
      </p:sp>
      <p:pic>
        <p:nvPicPr>
          <p:cNvPr id="1030" name="Picture 6" descr="A stroke happens in one of two ways: a blocked artery or a ruptured artery.">
            <a:extLst>
              <a:ext uri="{FF2B5EF4-FFF2-40B4-BE49-F238E27FC236}">
                <a16:creationId xmlns:a16="http://schemas.microsoft.com/office/drawing/2014/main" id="{33FC41F9-8B13-3AB4-09F5-EC75CC00F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529" y="937226"/>
            <a:ext cx="4176869" cy="3932893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accent1">
                <a:lumMod val="7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1F92EA-C370-21C8-5133-4E62E257BF64}"/>
              </a:ext>
            </a:extLst>
          </p:cNvPr>
          <p:cNvSpPr txBox="1"/>
          <p:nvPr/>
        </p:nvSpPr>
        <p:spPr>
          <a:xfrm>
            <a:off x="483832" y="5246702"/>
            <a:ext cx="74502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The goal of the project:</a:t>
            </a:r>
          </a:p>
          <a:p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To predict the chance of having a stroke based on 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-apple-system"/>
              </a:rPr>
              <a:t>common risk factors using machine learning techniques.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FC373E-A264-1CB9-353C-B959B09A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7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5A4B32-89A9-286A-CD21-0A95E1FC8D77}"/>
              </a:ext>
            </a:extLst>
          </p:cNvPr>
          <p:cNvSpPr txBox="1"/>
          <p:nvPr/>
        </p:nvSpPr>
        <p:spPr>
          <a:xfrm>
            <a:off x="483832" y="303606"/>
            <a:ext cx="52067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 (Headings)"/>
                <a:cs typeface="Calibri" pitchFamily="34" charset="0"/>
              </a:rPr>
              <a:t>Project Data Source</a:t>
            </a:r>
            <a:endParaRPr lang="en-US" sz="3200" dirty="0">
              <a:solidFill>
                <a:schemeClr val="bg2">
                  <a:lumMod val="20000"/>
                  <a:lumOff val="80000"/>
                </a:schemeClr>
              </a:solidFill>
              <a:latin typeface="Calibri Light (Headings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91DB7-CC70-B72C-028A-C7E1290A1F3E}"/>
              </a:ext>
            </a:extLst>
          </p:cNvPr>
          <p:cNvSpPr txBox="1"/>
          <p:nvPr/>
        </p:nvSpPr>
        <p:spPr>
          <a:xfrm>
            <a:off x="559292" y="1118586"/>
            <a:ext cx="786561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Source of Data: 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hlinkClick r:id="rId2"/>
              </a:rPr>
              <a:t>Kaggle Stroke Prediction Database</a:t>
            </a: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Author: </a:t>
            </a:r>
            <a:r>
              <a:rPr lang="en-US" sz="240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FEDESORIANO</a:t>
            </a:r>
          </a:p>
          <a:p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 original dataset ;</a:t>
            </a:r>
          </a:p>
          <a:p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1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contains </a:t>
            </a:r>
            <a:r>
              <a:rPr lang="en-US" sz="240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5110 rows and 11 columns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10000"/>
              <a:buFont typeface="Wingdings" panose="05000000000000000000" pitchFamily="2" charset="2"/>
              <a:buChar char="q"/>
            </a:pPr>
            <a:endParaRPr lang="en-US" sz="2400" i="0" dirty="0"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1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12 columns </a:t>
            </a:r>
            <a:r>
              <a:rPr lang="en-US" sz="2400">
                <a:solidFill>
                  <a:schemeClr val="bg2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=</a:t>
            </a:r>
            <a:r>
              <a:rPr 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 10 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input features + 1 target variable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10000"/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1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From the total number of patients;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~95% detected as negative for brain stroke (normal)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~5% detected as positive for brain stroke (stroke)</a:t>
            </a:r>
          </a:p>
          <a:p>
            <a:endParaRPr lang="en-US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F066F5-0631-5E72-EF98-B43FCA1C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1B7C02-A61E-242C-CBAB-5C729DC50D4E}"/>
              </a:ext>
            </a:extLst>
          </p:cNvPr>
          <p:cNvSpPr txBox="1"/>
          <p:nvPr/>
        </p:nvSpPr>
        <p:spPr>
          <a:xfrm>
            <a:off x="483832" y="303606"/>
            <a:ext cx="52067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 (Headings)"/>
                <a:cs typeface="Calibri" pitchFamily="34" charset="0"/>
              </a:rPr>
              <a:t>Project Data Features</a:t>
            </a:r>
            <a:endParaRPr lang="en-US" sz="3200" dirty="0">
              <a:solidFill>
                <a:schemeClr val="bg2">
                  <a:lumMod val="20000"/>
                  <a:lumOff val="80000"/>
                </a:schemeClr>
              </a:solidFill>
              <a:latin typeface="Calibri Light (Headings)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A75503-84E6-2EBD-6440-3EB1C6D27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64264"/>
              </p:ext>
            </p:extLst>
          </p:nvPr>
        </p:nvGraphicFramePr>
        <p:xfrm>
          <a:off x="938076" y="1251751"/>
          <a:ext cx="7557854" cy="4670468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2781669">
                  <a:extLst>
                    <a:ext uri="{9D8B030D-6E8A-4147-A177-3AD203B41FA5}">
                      <a16:colId xmlns:a16="http://schemas.microsoft.com/office/drawing/2014/main" val="1767759724"/>
                    </a:ext>
                  </a:extLst>
                </a:gridCol>
                <a:gridCol w="4776185">
                  <a:extLst>
                    <a:ext uri="{9D8B030D-6E8A-4147-A177-3AD203B41FA5}">
                      <a16:colId xmlns:a16="http://schemas.microsoft.com/office/drawing/2014/main" val="1192383788"/>
                    </a:ext>
                  </a:extLst>
                </a:gridCol>
              </a:tblGrid>
              <a:tr h="3448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Feature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877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 1. Gender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Male / Female / Other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9375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 2. Age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Age of the patient in years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054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 3. Hypertension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Yes (1) / No (0)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32127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 4. Heart Disease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Yes (1) / No (0)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016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 5. Ever Married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Yes / No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7969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 6. Work Type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Children / Never worked / Government job / Private job / Self employed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727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 7. Residence Type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Rural / Urban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4246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 8. Average Glucose Level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Average Glucose Level in Blood (mg/dL)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6681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 9. BMI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Body Mass Index (kgm</a:t>
                      </a:r>
                      <a:r>
                        <a:rPr lang="en-US" sz="2000" u="none" strike="noStrike" baseline="30000" dirty="0">
                          <a:effectLst/>
                        </a:rPr>
                        <a:t>-2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819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10. Smoking Status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Formerly smoked/Never smoked/Smokes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360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11. Stroke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Yes (1) / No (0)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849652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5A0849-3AA9-2FE8-C9CF-E7922B49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9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5A4B32-89A9-286A-CD21-0A95E1FC8D77}"/>
              </a:ext>
            </a:extLst>
          </p:cNvPr>
          <p:cNvSpPr txBox="1"/>
          <p:nvPr/>
        </p:nvSpPr>
        <p:spPr>
          <a:xfrm>
            <a:off x="483832" y="303606"/>
            <a:ext cx="52067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 (Headings)"/>
                <a:cs typeface="Calibri" pitchFamily="34" charset="0"/>
              </a:rPr>
              <a:t>Distribution of Key Features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A49E23-3E30-ACDA-603B-C1BF84CA7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73" y="1560198"/>
            <a:ext cx="5805997" cy="440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F6F9DA-85FE-1B95-6B92-EDACFBA2A672}"/>
              </a:ext>
            </a:extLst>
          </p:cNvPr>
          <p:cNvSpPr txBox="1"/>
          <p:nvPr/>
        </p:nvSpPr>
        <p:spPr>
          <a:xfrm>
            <a:off x="6267456" y="1560198"/>
            <a:ext cx="26825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Patients who got positive for brain stroke is approximately above 30 years old 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 risk of having a stroke is increasing with 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113E0-4D86-46D6-CA44-8CB2085F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3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306785EA-2E59-946F-35CB-0535578A4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14" y="1365968"/>
            <a:ext cx="5206753" cy="468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03EAE6-17F9-4DE8-4C8E-958BF21394BE}"/>
              </a:ext>
            </a:extLst>
          </p:cNvPr>
          <p:cNvSpPr txBox="1"/>
          <p:nvPr/>
        </p:nvSpPr>
        <p:spPr>
          <a:xfrm>
            <a:off x="483832" y="303606"/>
            <a:ext cx="52067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 (Headings)"/>
                <a:cs typeface="Calibri" pitchFamily="34" charset="0"/>
              </a:rPr>
              <a:t>Distribution of Key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EEBAC-E655-744B-DDE3-5BE4EA272BAD}"/>
              </a:ext>
            </a:extLst>
          </p:cNvPr>
          <p:cNvSpPr txBox="1"/>
          <p:nvPr/>
        </p:nvSpPr>
        <p:spPr>
          <a:xfrm>
            <a:off x="5458871" y="650799"/>
            <a:ext cx="3685129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According to the CDC, patients can be categorized as;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BMI is less than 18.5: </a:t>
            </a:r>
            <a:r>
              <a:rPr lang="en-US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Underweight range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BMI is 18.5 to 24.9: </a:t>
            </a:r>
            <a:r>
              <a:rPr lang="en-US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Roboto" panose="02000000000000000000" pitchFamily="2" charset="0"/>
              </a:rPr>
              <a:t>Healthy Weight range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BMI is 25.0 to 29.9: </a:t>
            </a:r>
            <a:r>
              <a:rPr 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Overweight range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BMI is 30.0 or higher: 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Obese range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</a:endParaRPr>
          </a:p>
          <a:p>
            <a:pPr marL="742950" lvl="1" indent="-285750" algn="l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There is a risk of having a stroke if the BMI beyond the </a:t>
            </a:r>
            <a:r>
              <a:rPr 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overweight range</a:t>
            </a:r>
          </a:p>
          <a:p>
            <a:pPr marL="742950" lvl="1" indent="-285750" algn="l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Roboto" panose="02000000000000000000" pitchFamily="2" charset="0"/>
              </a:rPr>
              <a:t>But there is also a chance of having a stroke even your BMI falls in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Roboto" panose="02000000000000000000" pitchFamily="2" charset="0"/>
              </a:rPr>
              <a:t>healthy weight range</a:t>
            </a:r>
            <a:endParaRPr lang="en-US" b="0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18D7E-FB2C-D243-B350-0FD4120E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6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2E8A157D-CFFF-D1BC-5502-A9A700B7A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63" y="2336580"/>
            <a:ext cx="5678391" cy="420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3506DF-EA45-5C73-1B88-553D91FFCD7D}"/>
              </a:ext>
            </a:extLst>
          </p:cNvPr>
          <p:cNvSpPr txBox="1"/>
          <p:nvPr/>
        </p:nvSpPr>
        <p:spPr>
          <a:xfrm>
            <a:off x="315156" y="161563"/>
            <a:ext cx="52067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 (Headings)"/>
                <a:cs typeface="Calibri" pitchFamily="34" charset="0"/>
              </a:rPr>
              <a:t>Distribution of Key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5C13B-B259-38A4-6D48-F656EDA8EB1E}"/>
              </a:ext>
            </a:extLst>
          </p:cNvPr>
          <p:cNvSpPr txBox="1"/>
          <p:nvPr/>
        </p:nvSpPr>
        <p:spPr>
          <a:xfrm>
            <a:off x="457200" y="762558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ea typeface="Roboto" panose="02000000000000000000" pitchFamily="2" charset="0"/>
              </a:rPr>
              <a:t>According to CDC;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ea typeface="Roboto" panose="02000000000000000000" pitchFamily="2" charset="0"/>
              </a:rPr>
              <a:t> </a:t>
            </a: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ea typeface="Roboto" panose="02000000000000000000" pitchFamily="2" charset="0"/>
              </a:rPr>
              <a:t>Diabetes: </a:t>
            </a:r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ea typeface="Roboto" panose="02000000000000000000" pitchFamily="2" charset="0"/>
              </a:rPr>
              <a:t>		above 126 mg/dL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ea typeface="Roboto" panose="02000000000000000000" pitchFamily="2" charset="0"/>
              </a:rPr>
              <a:t> </a:t>
            </a:r>
            <a:r>
              <a:rPr lang="en-US" sz="2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ea typeface="Roboto" panose="02000000000000000000" pitchFamily="2" charset="0"/>
              </a:rPr>
              <a:t>Prediabetes: </a:t>
            </a:r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ea typeface="Roboto" panose="02000000000000000000" pitchFamily="2" charset="0"/>
              </a:rPr>
              <a:t>	100 – 125 mg/dL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ea typeface="Roboto" panose="02000000000000000000" pitchFamily="2" charset="0"/>
              </a:rPr>
              <a:t> </a:t>
            </a:r>
            <a:r>
              <a:rPr lang="en-US" sz="20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ea typeface="Roboto" panose="02000000000000000000" pitchFamily="2" charset="0"/>
              </a:rPr>
              <a:t>Normal: </a:t>
            </a:r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ea typeface="Roboto" panose="02000000000000000000" pitchFamily="2" charset="0"/>
              </a:rPr>
              <a:t>		Below 99 mg/dL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E66F1-0930-B71B-3EF5-6F565930D74A}"/>
              </a:ext>
            </a:extLst>
          </p:cNvPr>
          <p:cNvSpPr txBox="1"/>
          <p:nvPr/>
        </p:nvSpPr>
        <p:spPr>
          <a:xfrm>
            <a:off x="6481191" y="2986484"/>
            <a:ext cx="24134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According this plot, the risk of having a stroke is not much dependent on the average glucose level in blood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207C3-72D7-92CE-1928-22054AF4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0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027846-8BD0-B8FC-D9EC-992CF8468E22}"/>
              </a:ext>
            </a:extLst>
          </p:cNvPr>
          <p:cNvSpPr txBox="1"/>
          <p:nvPr/>
        </p:nvSpPr>
        <p:spPr>
          <a:xfrm>
            <a:off x="341789" y="117175"/>
            <a:ext cx="83849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 (Headings)"/>
                <a:cs typeface="Calibri" pitchFamily="34" charset="0"/>
              </a:rPr>
              <a:t>Correlation between average glucose level and age of patients</a:t>
            </a:r>
            <a:endParaRPr lang="en-US" sz="2800" dirty="0">
              <a:solidFill>
                <a:schemeClr val="bg2">
                  <a:lumMod val="20000"/>
                  <a:lumOff val="80000"/>
                </a:schemeClr>
              </a:solidFill>
              <a:latin typeface="Calibri Light (Headings)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90380E6-04BD-43D6-55EC-3CBA9FAEA1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73" b="984"/>
          <a:stretch/>
        </p:blipFill>
        <p:spPr bwMode="auto">
          <a:xfrm>
            <a:off x="215977" y="1331369"/>
            <a:ext cx="6627713" cy="507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D5BFF7-3886-41FB-E981-EE64FC7F1CD5}"/>
              </a:ext>
            </a:extLst>
          </p:cNvPr>
          <p:cNvSpPr txBox="1"/>
          <p:nvPr/>
        </p:nvSpPr>
        <p:spPr>
          <a:xfrm>
            <a:off x="7047345" y="2515075"/>
            <a:ext cx="17733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There is a high risk on the people above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~45 years 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who suffering from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diabetes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to have a brain stroke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0DEFF-3A67-B1DD-EA9D-C427317C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9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C1903101-44A1-1C0E-A0CC-DCCDAA9952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33" b="-1170"/>
          <a:stretch/>
        </p:blipFill>
        <p:spPr bwMode="auto">
          <a:xfrm>
            <a:off x="483833" y="931788"/>
            <a:ext cx="6175585" cy="562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7A406C-2A71-54AE-8AEB-35D28D70C0EB}"/>
              </a:ext>
            </a:extLst>
          </p:cNvPr>
          <p:cNvSpPr txBox="1"/>
          <p:nvPr/>
        </p:nvSpPr>
        <p:spPr>
          <a:xfrm>
            <a:off x="324034" y="188196"/>
            <a:ext cx="7293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 (Headings)"/>
                <a:cs typeface="Calibri" pitchFamily="34" charset="0"/>
              </a:rPr>
              <a:t>Correlation between BMI and age of patients</a:t>
            </a:r>
            <a:endParaRPr lang="en-US" sz="2800" dirty="0">
              <a:solidFill>
                <a:schemeClr val="bg2">
                  <a:lumMod val="20000"/>
                  <a:lumOff val="80000"/>
                </a:schemeClr>
              </a:solidFill>
              <a:latin typeface="Calibri Light (Headings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68707-F34B-48B3-E6FB-CC26F5EEE5D0}"/>
              </a:ext>
            </a:extLst>
          </p:cNvPr>
          <p:cNvSpPr txBox="1"/>
          <p:nvPr/>
        </p:nvSpPr>
        <p:spPr>
          <a:xfrm>
            <a:off x="7001163" y="2124363"/>
            <a:ext cx="20689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There is a higher risk on the people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above ~ 45 years 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who suffering from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overweight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to have a brain stroke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51DAD-28D0-4BB2-893E-DC4CBDEC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52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1749</TotalTime>
  <Words>686</Words>
  <Application>Microsoft Office PowerPoint</Application>
  <PresentationFormat>On-screen Show (4:3)</PresentationFormat>
  <Paragraphs>116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Calibri Light (Headings)</vt:lpstr>
      <vt:lpstr>Courier New</vt:lpstr>
      <vt:lpstr>Montserrat</vt:lpstr>
      <vt:lpstr>Roboto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Wetthasinghe, Shehani</dc:creator>
  <cp:lastModifiedBy>Wetthasinghe, Shehani</cp:lastModifiedBy>
  <cp:revision>16</cp:revision>
  <dcterms:created xsi:type="dcterms:W3CDTF">2022-12-06T02:46:26Z</dcterms:created>
  <dcterms:modified xsi:type="dcterms:W3CDTF">2022-12-08T22:35:13Z</dcterms:modified>
</cp:coreProperties>
</file>