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4" r:id="rId4"/>
    <p:sldId id="263" r:id="rId5"/>
    <p:sldId id="262" r:id="rId6"/>
    <p:sldId id="265" r:id="rId7"/>
    <p:sldId id="266" r:id="rId8"/>
    <p:sldId id="261" r:id="rId9"/>
    <p:sldId id="258" r:id="rId10"/>
    <p:sldId id="267" r:id="rId11"/>
    <p:sldId id="25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E9A6-908D-47E9-85EC-E27169C531D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18C1A432-A25C-C585-4DFE-6BBB65A3E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r="32395"/>
          <a:stretch/>
        </p:blipFill>
        <p:spPr bwMode="auto">
          <a:xfrm>
            <a:off x="20" y="1"/>
            <a:ext cx="9143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64047-3B82-FBA8-7165-5BFDFD365DBC}"/>
              </a:ext>
            </a:extLst>
          </p:cNvPr>
          <p:cNvSpPr txBox="1">
            <a:spLocks/>
          </p:cNvSpPr>
          <p:nvPr/>
        </p:nvSpPr>
        <p:spPr>
          <a:xfrm>
            <a:off x="0" y="4333854"/>
            <a:ext cx="9143979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Stroke Prediction Using Machine Learning</a:t>
            </a:r>
            <a:endParaRPr lang="en-US" sz="40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71C285-8F62-8ACB-4CB2-E66F66B9CB23}"/>
              </a:ext>
            </a:extLst>
          </p:cNvPr>
          <p:cNvSpPr txBox="1">
            <a:spLocks/>
          </p:cNvSpPr>
          <p:nvPr/>
        </p:nvSpPr>
        <p:spPr>
          <a:xfrm>
            <a:off x="0" y="5924686"/>
            <a:ext cx="9143978" cy="675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</a:rPr>
              <a:t>Shehani Wetthasinghe</a:t>
            </a:r>
          </a:p>
        </p:txBody>
      </p:sp>
    </p:spTree>
    <p:extLst>
      <p:ext uri="{BB962C8B-B14F-4D97-AF65-F5344CB8AC3E}">
        <p14:creationId xmlns:p14="http://schemas.microsoft.com/office/powerpoint/2010/main" val="362031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DBED5-2BCE-EC06-423A-40963F8B4A45}"/>
              </a:ext>
            </a:extLst>
          </p:cNvPr>
          <p:cNvSpPr txBox="1"/>
          <p:nvPr/>
        </p:nvSpPr>
        <p:spPr>
          <a:xfrm>
            <a:off x="585729" y="287985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Models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7C3D1-F13F-DFFE-ABEF-CAC2B37A9EE7}"/>
              </a:ext>
            </a:extLst>
          </p:cNvPr>
          <p:cNvSpPr txBox="1"/>
          <p:nvPr/>
        </p:nvSpPr>
        <p:spPr>
          <a:xfrm>
            <a:off x="825240" y="1775534"/>
            <a:ext cx="5366118" cy="464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Stroke Prediction : Classification Problem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Used Models 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Logistic Regression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K-Nearest Neighbor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Random Forest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4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XGBoost</a:t>
            </a: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Developments: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Reduce the number of features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Synthetically generated new data to balance the dataset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Optimize the default parameters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6DE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60" name="Picture 12" descr="How Machine Learning Works: An Overview - The New Stack">
            <a:extLst>
              <a:ext uri="{FF2B5EF4-FFF2-40B4-BE49-F238E27FC236}">
                <a16:creationId xmlns:a16="http://schemas.microsoft.com/office/drawing/2014/main" id="{1087195D-0FA2-CA9A-0E5E-B596FB2D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74" b="18685"/>
          <a:stretch/>
        </p:blipFill>
        <p:spPr bwMode="auto">
          <a:xfrm>
            <a:off x="6219486" y="3145621"/>
            <a:ext cx="1947231" cy="56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28727-D89C-BF46-5E48-98EA63EAD063}"/>
              </a:ext>
            </a:extLst>
          </p:cNvPr>
          <p:cNvSpPr txBox="1"/>
          <p:nvPr/>
        </p:nvSpPr>
        <p:spPr>
          <a:xfrm>
            <a:off x="253012" y="145718"/>
            <a:ext cx="7594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Model Selection and Evaluation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180F4E-D04B-501E-FB3C-E6DAB115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3" y="860159"/>
            <a:ext cx="4287987" cy="43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E8EF25-12A4-2BE6-17E9-F9A8650C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22" y="860159"/>
            <a:ext cx="4363698" cy="4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11A327-C404-32B4-7096-92221DA8AAE5}"/>
              </a:ext>
            </a:extLst>
          </p:cNvPr>
          <p:cNvSpPr txBox="1"/>
          <p:nvPr/>
        </p:nvSpPr>
        <p:spPr>
          <a:xfrm>
            <a:off x="122392" y="5305343"/>
            <a:ext cx="8974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Optimized Logistic Regression Model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was chosen  as the best performing model to predict brain stroke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~77% of performance of making predictions for unseen data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quality of the model is ~ 82% - 83% </a:t>
            </a:r>
          </a:p>
        </p:txBody>
      </p:sp>
    </p:spTree>
    <p:extLst>
      <p:ext uri="{BB962C8B-B14F-4D97-AF65-F5344CB8AC3E}">
        <p14:creationId xmlns:p14="http://schemas.microsoft.com/office/powerpoint/2010/main" val="200622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0D992-E69C-24E3-DB4C-2A964EFEFC5A}"/>
              </a:ext>
            </a:extLst>
          </p:cNvPr>
          <p:cNvSpPr txBox="1"/>
          <p:nvPr/>
        </p:nvSpPr>
        <p:spPr>
          <a:xfrm>
            <a:off x="852322" y="839286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563DC-CDD6-92AF-5EE3-CA693F976DEC}"/>
              </a:ext>
            </a:extLst>
          </p:cNvPr>
          <p:cNvSpPr txBox="1"/>
          <p:nvPr/>
        </p:nvSpPr>
        <p:spPr>
          <a:xfrm>
            <a:off x="626242" y="1880892"/>
            <a:ext cx="5921341" cy="413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 per the findings of this project, the optimized Logistic Regression Model can be used as an early detection of brain stroke and direct to the treatments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model is developed to minimize the inaccurate predictions which may increase the severeness of the brain strokes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risk of have a brain stroke is increasing with age, BMI and average glucose level in blood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7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8" descr="ribbon icon, assurance icon, best quality icon, guarantee icon">
            <a:extLst>
              <a:ext uri="{FF2B5EF4-FFF2-40B4-BE49-F238E27FC236}">
                <a16:creationId xmlns:a16="http://schemas.microsoft.com/office/drawing/2014/main" id="{31DBC380-E367-9034-7AE4-17274C454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0"/>
          <a:stretch/>
        </p:blipFill>
        <p:spPr bwMode="auto">
          <a:xfrm>
            <a:off x="6598028" y="2461923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1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004AC-5BC2-D15E-3D79-DA0F248F67B4}"/>
              </a:ext>
            </a:extLst>
          </p:cNvPr>
          <p:cNvSpPr txBox="1"/>
          <p:nvPr/>
        </p:nvSpPr>
        <p:spPr>
          <a:xfrm>
            <a:off x="848647" y="1534886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FA52717-8BF9-6794-DAD5-8C688528D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EC179-EC6D-36D9-8871-4D3794195FDC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Overview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1AF72-F2A9-4D1D-2AF7-B3BB38777A42}"/>
              </a:ext>
            </a:extLst>
          </p:cNvPr>
          <p:cNvSpPr txBox="1"/>
          <p:nvPr/>
        </p:nvSpPr>
        <p:spPr>
          <a:xfrm>
            <a:off x="414106" y="836906"/>
            <a:ext cx="441442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222328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According to CDC;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“A stroke, sometimes called a brain attack, occurs when something blocks blood supply to part of the brain or when a blood vessel in the brain bursts. In either case, parts of the brain become damaged or die. A stroke can cause lasting brain damage, long-term disability, or even death.”</a:t>
            </a:r>
          </a:p>
          <a:p>
            <a:pPr algn="l"/>
            <a:endParaRPr lang="en-US" dirty="0">
              <a:solidFill>
                <a:srgbClr val="222328"/>
              </a:solidFill>
              <a:latin typeface="Montserrat" panose="00000500000000000000" pitchFamily="2" charset="0"/>
            </a:endParaRPr>
          </a:p>
        </p:txBody>
      </p:sp>
      <p:pic>
        <p:nvPicPr>
          <p:cNvPr id="1030" name="Picture 6" descr="A stroke happens in one of two ways: a blocked artery or a ruptured artery.">
            <a:extLst>
              <a:ext uri="{FF2B5EF4-FFF2-40B4-BE49-F238E27FC236}">
                <a16:creationId xmlns:a16="http://schemas.microsoft.com/office/drawing/2014/main" id="{33FC41F9-8B13-3AB4-09F5-EC75CC00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29" y="937226"/>
            <a:ext cx="4176869" cy="393289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F92EA-C370-21C8-5133-4E62E257BF64}"/>
              </a:ext>
            </a:extLst>
          </p:cNvPr>
          <p:cNvSpPr txBox="1"/>
          <p:nvPr/>
        </p:nvSpPr>
        <p:spPr>
          <a:xfrm>
            <a:off x="483832" y="5246702"/>
            <a:ext cx="74502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The goal of the project:</a:t>
            </a:r>
          </a:p>
          <a:p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To predict the chance of having a stroke based on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-apple-system"/>
              </a:rPr>
              <a:t>common risk factors using machine learning techniques.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Data Source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91DB7-CC70-B72C-028A-C7E1290A1F3E}"/>
              </a:ext>
            </a:extLst>
          </p:cNvPr>
          <p:cNvSpPr txBox="1"/>
          <p:nvPr/>
        </p:nvSpPr>
        <p:spPr>
          <a:xfrm>
            <a:off x="559292" y="1118586"/>
            <a:ext cx="78656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Source of Data: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Kaggle Stroke Prediction Database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Author: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FEDESORIANO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original dataset ;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contains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5110 rows and 12 columns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i="0" dirty="0"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12 columns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11 input features + 1 target variable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the total number of patients;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~95% detected as negative for brain stroke (normal)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~5% detected as positive for brain stroke (stroke)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B7C02-A61E-242C-CBAB-5C729DC50D4E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Data Features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A75503-84E6-2EBD-6440-3EB1C6D2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4264"/>
              </p:ext>
            </p:extLst>
          </p:nvPr>
        </p:nvGraphicFramePr>
        <p:xfrm>
          <a:off x="938076" y="1251751"/>
          <a:ext cx="7557854" cy="467046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781669">
                  <a:extLst>
                    <a:ext uri="{9D8B030D-6E8A-4147-A177-3AD203B41FA5}">
                      <a16:colId xmlns:a16="http://schemas.microsoft.com/office/drawing/2014/main" val="1767759724"/>
                    </a:ext>
                  </a:extLst>
                </a:gridCol>
                <a:gridCol w="4776185">
                  <a:extLst>
                    <a:ext uri="{9D8B030D-6E8A-4147-A177-3AD203B41FA5}">
                      <a16:colId xmlns:a16="http://schemas.microsoft.com/office/drawing/2014/main" val="1192383788"/>
                    </a:ext>
                  </a:extLst>
                </a:gridCol>
              </a:tblGrid>
              <a:tr h="3448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Feature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77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1. Gender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Male / Female / Other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37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2. Age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Age of the patient in years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54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3. Hypertension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12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4. Heart Disease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16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5. Ever Married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Yes /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969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6. Work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Children / Never worked / Government job / Private job / Self employed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27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7. Residence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Rural / Urban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246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8. Average Glucose Level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Average Glucose Level in Blood (mg/dL)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6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9. BMI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Body Mass Index (kgm</a:t>
                      </a:r>
                      <a:r>
                        <a:rPr lang="en-US" sz="2000" u="none" strike="noStrike" baseline="30000" dirty="0">
                          <a:effectLst/>
                        </a:rPr>
                        <a:t>-2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819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10. Smoking Status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Formerly smoked/Never smoked/Smokes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60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11. Stroke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9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49E23-3E30-ACDA-603B-C1BF84CA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3" y="1560198"/>
            <a:ext cx="5805997" cy="44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6F9DA-85FE-1B95-6B92-EDACFBA2A672}"/>
              </a:ext>
            </a:extLst>
          </p:cNvPr>
          <p:cNvSpPr txBox="1"/>
          <p:nvPr/>
        </p:nvSpPr>
        <p:spPr>
          <a:xfrm>
            <a:off x="6267456" y="1560198"/>
            <a:ext cx="2682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Patients who got positive for brain stroke is approximately above 30 years old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risk of having a stroke is increasing with age</a:t>
            </a:r>
          </a:p>
        </p:txBody>
      </p:sp>
    </p:spTree>
    <p:extLst>
      <p:ext uri="{BB962C8B-B14F-4D97-AF65-F5344CB8AC3E}">
        <p14:creationId xmlns:p14="http://schemas.microsoft.com/office/powerpoint/2010/main" val="237473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06785EA-2E59-946F-35CB-0535578A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4" y="1365968"/>
            <a:ext cx="5206753" cy="468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3EAE6-17F9-4DE8-4C8E-958BF21394BE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EEBAC-E655-744B-DDE3-5BE4EA272BAD}"/>
              </a:ext>
            </a:extLst>
          </p:cNvPr>
          <p:cNvSpPr txBox="1"/>
          <p:nvPr/>
        </p:nvSpPr>
        <p:spPr>
          <a:xfrm>
            <a:off x="5458871" y="650799"/>
            <a:ext cx="368512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According to the CDC, patients can be categorized as;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less than 18.5: </a:t>
            </a: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Underweight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18.5 to 24.9: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Healthy 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25.0 to 29.9: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30.0 or higher: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Obese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There is a risk of having a stroke if the BMI beyond the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Roboto" panose="02000000000000000000" pitchFamily="2" charset="0"/>
              </a:rPr>
              <a:t>But there is also a chance of having a stroke even your BMI falls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</a:rPr>
              <a:t>healthy weight range</a:t>
            </a:r>
            <a:endParaRPr lang="en-US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E8A157D-CFFF-D1BC-5502-A9A700B7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" y="2336580"/>
            <a:ext cx="5678391" cy="42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506DF-EA45-5C73-1B88-553D91FFCD7D}"/>
              </a:ext>
            </a:extLst>
          </p:cNvPr>
          <p:cNvSpPr txBox="1"/>
          <p:nvPr/>
        </p:nvSpPr>
        <p:spPr>
          <a:xfrm>
            <a:off x="315156" y="161563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C13B-B259-38A4-6D48-F656EDA8EB1E}"/>
              </a:ext>
            </a:extLst>
          </p:cNvPr>
          <p:cNvSpPr txBox="1"/>
          <p:nvPr/>
        </p:nvSpPr>
        <p:spPr>
          <a:xfrm>
            <a:off x="457200" y="76255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According to CDC;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ea typeface="Roboto" panose="02000000000000000000" pitchFamily="2" charset="0"/>
              </a:rPr>
              <a:t>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above 126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Roboto" panose="02000000000000000000" pitchFamily="2" charset="0"/>
              </a:rPr>
              <a:t>Prediabetes: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100 – 125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Roboto" panose="02000000000000000000" pitchFamily="2" charset="0"/>
              </a:rPr>
              <a:t>Normal: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Below 99 mg/dL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E66F1-0930-B71B-3EF5-6F565930D74A}"/>
              </a:ext>
            </a:extLst>
          </p:cNvPr>
          <p:cNvSpPr txBox="1"/>
          <p:nvPr/>
        </p:nvSpPr>
        <p:spPr>
          <a:xfrm>
            <a:off x="6481191" y="2986484"/>
            <a:ext cx="2413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According this plot, the risk of having a stroke is not much dependent on the average glucose level in blood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20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27846-8BD0-B8FC-D9EC-992CF8468E22}"/>
              </a:ext>
            </a:extLst>
          </p:cNvPr>
          <p:cNvSpPr txBox="1"/>
          <p:nvPr/>
        </p:nvSpPr>
        <p:spPr>
          <a:xfrm>
            <a:off x="341789" y="117175"/>
            <a:ext cx="83849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Correlation between average glucose level and age of patients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90380E6-04BD-43D6-55EC-3CBA9FAEA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73" b="984"/>
          <a:stretch/>
        </p:blipFill>
        <p:spPr bwMode="auto">
          <a:xfrm>
            <a:off x="215977" y="1331369"/>
            <a:ext cx="6627713" cy="50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5BFF7-3886-41FB-E981-EE64FC7F1CD5}"/>
              </a:ext>
            </a:extLst>
          </p:cNvPr>
          <p:cNvSpPr txBox="1"/>
          <p:nvPr/>
        </p:nvSpPr>
        <p:spPr>
          <a:xfrm>
            <a:off x="7047345" y="2515075"/>
            <a:ext cx="1773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a high risk on the people above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~45 years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who suffering from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diabetes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 have a brain stroke</a:t>
            </a:r>
          </a:p>
        </p:txBody>
      </p:sp>
    </p:spTree>
    <p:extLst>
      <p:ext uri="{BB962C8B-B14F-4D97-AF65-F5344CB8AC3E}">
        <p14:creationId xmlns:p14="http://schemas.microsoft.com/office/powerpoint/2010/main" val="32135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1903101-44A1-1C0E-A0CC-DCCDAA995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3" b="-1170"/>
          <a:stretch/>
        </p:blipFill>
        <p:spPr bwMode="auto">
          <a:xfrm>
            <a:off x="483833" y="931788"/>
            <a:ext cx="6175585" cy="56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A406C-2A71-54AE-8AEB-35D28D70C0EB}"/>
              </a:ext>
            </a:extLst>
          </p:cNvPr>
          <p:cNvSpPr txBox="1"/>
          <p:nvPr/>
        </p:nvSpPr>
        <p:spPr>
          <a:xfrm>
            <a:off x="324034" y="188196"/>
            <a:ext cx="7293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Correlation between BMI and age of patients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68707-F34B-48B3-E6FB-CC26F5EEE5D0}"/>
              </a:ext>
            </a:extLst>
          </p:cNvPr>
          <p:cNvSpPr txBox="1"/>
          <p:nvPr/>
        </p:nvSpPr>
        <p:spPr>
          <a:xfrm>
            <a:off x="7001163" y="2124363"/>
            <a:ext cx="2068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a higher risk on the people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above ~ 45 years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who suffering from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overweight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 have a brain stroke</a:t>
            </a:r>
          </a:p>
        </p:txBody>
      </p:sp>
    </p:spTree>
    <p:extLst>
      <p:ext uri="{BB962C8B-B14F-4D97-AF65-F5344CB8AC3E}">
        <p14:creationId xmlns:p14="http://schemas.microsoft.com/office/powerpoint/2010/main" val="259335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1742</TotalTime>
  <Words>673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Calibri Light (Headings)</vt:lpstr>
      <vt:lpstr>Courier New</vt:lpstr>
      <vt:lpstr>Montserrat</vt:lpstr>
      <vt:lpstr>Roboto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Wetthasinghe, Shehani</dc:creator>
  <cp:lastModifiedBy>Wetthasinghe, Shehani</cp:lastModifiedBy>
  <cp:revision>14</cp:revision>
  <dcterms:created xsi:type="dcterms:W3CDTF">2022-12-06T02:46:26Z</dcterms:created>
  <dcterms:modified xsi:type="dcterms:W3CDTF">2022-12-08T17:09:46Z</dcterms:modified>
</cp:coreProperties>
</file>