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5"/>
  </p:notesMasterIdLst>
  <p:handoutMasterIdLst>
    <p:handoutMasterId r:id="rId16"/>
  </p:handoutMasterIdLst>
  <p:sldIdLst>
    <p:sldId id="256" r:id="rId4"/>
    <p:sldId id="268" r:id="rId5"/>
    <p:sldId id="334" r:id="rId6"/>
    <p:sldId id="339" r:id="rId7"/>
    <p:sldId id="340" r:id="rId8"/>
    <p:sldId id="337" r:id="rId9"/>
    <p:sldId id="335" r:id="rId10"/>
    <p:sldId id="267" r:id="rId11"/>
    <p:sldId id="285" r:id="rId12"/>
    <p:sldId id="276" r:id="rId13"/>
    <p:sldId id="262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8F8"/>
    <a:srgbClr val="179A9D"/>
    <a:srgbClr val="38D4CD"/>
    <a:srgbClr val="16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05" autoAdjust="0"/>
  </p:normalViewPr>
  <p:slideViewPr>
    <p:cSldViewPr>
      <p:cViewPr>
        <p:scale>
          <a:sx n="66" d="100"/>
          <a:sy n="66" d="100"/>
        </p:scale>
        <p:origin x="1280" y="50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79A9D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2-A30F-4E19-997C-AB1D053FC94B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0F-4E19-997C-AB1D053FC9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0F-4E19-997C-AB1D053FC9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135091328"/>
        <c:axId val="135092864"/>
      </c:barChart>
      <c:catAx>
        <c:axId val="13509132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35092864"/>
        <c:crosses val="autoZero"/>
        <c:auto val="1"/>
        <c:lblAlgn val="ctr"/>
        <c:lblOffset val="100"/>
        <c:noMultiLvlLbl val="0"/>
      </c:catAx>
      <c:valAx>
        <c:axId val="13509286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350913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79A9D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E33D-4E46-AE70-50C5E1B450C1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3D-4E46-AE70-50C5E1B450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33D-4E46-AE70-50C5E1B450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135091328"/>
        <c:axId val="135092864"/>
      </c:barChart>
      <c:catAx>
        <c:axId val="13509132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35092864"/>
        <c:crosses val="autoZero"/>
        <c:auto val="1"/>
        <c:lblAlgn val="ctr"/>
        <c:lblOffset val="100"/>
        <c:noMultiLvlLbl val="0"/>
      </c:catAx>
      <c:valAx>
        <c:axId val="13509286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350913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6BD4-4047-8B49-055A2C391162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D4-4047-8B49-055A2C3911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BD4-4047-8B49-055A2C3911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135091328"/>
        <c:axId val="135092864"/>
      </c:barChart>
      <c:catAx>
        <c:axId val="13509132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35092864"/>
        <c:crosses val="autoZero"/>
        <c:auto val="1"/>
        <c:lblAlgn val="ctr"/>
        <c:lblOffset val="100"/>
        <c:noMultiLvlLbl val="0"/>
      </c:catAx>
      <c:valAx>
        <c:axId val="13509286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350913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1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954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45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8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1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8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02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2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8452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84161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100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4722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3515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  <p:sldLayoutId id="2147483672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496" y="51470"/>
            <a:ext cx="5904656" cy="1440160"/>
          </a:xfrm>
        </p:spPr>
        <p:txBody>
          <a:bodyPr/>
          <a:lstStyle/>
          <a:p>
            <a:r>
              <a:rPr lang="en-US" altLang="ko-KR" sz="4800" dirty="0">
                <a:latin typeface="Dubai" panose="020B0503030403030204" pitchFamily="34" charset="-78"/>
                <a:ea typeface="맑은 고딕" pitchFamily="50" charset="-127"/>
                <a:cs typeface="Dubai" panose="020B0503030403030204" pitchFamily="34" charset="-78"/>
              </a:rPr>
              <a:t>What is Web development ?</a:t>
            </a:r>
            <a:endParaRPr lang="en-US" altLang="ko-KR" sz="48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D1C234-5FA1-B954-4C56-7532BFCBE2C7}"/>
              </a:ext>
            </a:extLst>
          </p:cNvPr>
          <p:cNvSpPr txBox="1"/>
          <p:nvPr/>
        </p:nvSpPr>
        <p:spPr>
          <a:xfrm>
            <a:off x="-70587" y="2061756"/>
            <a:ext cx="9132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01</a:t>
            </a:r>
            <a:r>
              <a:rPr lang="en-US" altLang="ko-KR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sz="21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Web development is the act of building, creating and maintaining websites.</a:t>
            </a:r>
          </a:p>
          <a:p>
            <a:pPr algn="ctr"/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424AF2-CE32-1104-D123-B2F93B31F71C}"/>
              </a:ext>
            </a:extLst>
          </p:cNvPr>
          <p:cNvSpPr txBox="1"/>
          <p:nvPr/>
        </p:nvSpPr>
        <p:spPr>
          <a:xfrm>
            <a:off x="-36512" y="3044758"/>
            <a:ext cx="918051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02</a:t>
            </a:r>
            <a:r>
              <a:rPr lang="en-US" altLang="ko-KR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sz="23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Web development consists of three main components:</a:t>
            </a:r>
            <a:endParaRPr lang="en-US" altLang="ko-KR" sz="23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3B5B85-1887-858D-3B7D-BDA4E0581C3C}"/>
              </a:ext>
            </a:extLst>
          </p:cNvPr>
          <p:cNvSpPr txBox="1"/>
          <p:nvPr/>
        </p:nvSpPr>
        <p:spPr>
          <a:xfrm>
            <a:off x="539552" y="3579862"/>
            <a:ext cx="7812360" cy="143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Front-end development (UI).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Back-end development (Logic, Database , APIs).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Full-Stack (Front-end , Back-end).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51470"/>
            <a:ext cx="9144000" cy="576064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M</a:t>
            </a:r>
            <a:r>
              <a:rPr lang="en-US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ost demand field in web development ?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1055B115-365F-026E-76CA-C492C5B0C3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987574"/>
            <a:ext cx="8604448" cy="360040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Front-End Development: Focuses on user experience and UI design, making websites attractive and easy to use. Some argue this is crucial for a website's success.</a:t>
            </a:r>
          </a:p>
          <a:p>
            <a:pPr algn="l"/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Back-End Development: Manages servers, databases, and logic to ensure smooth and efficient site performance. Demand may depend on market factors.</a:t>
            </a:r>
          </a:p>
          <a:p>
            <a:pPr algn="l"/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Full-Stack Development: Combines front-end and back-end skills, offering flexibility and cost-efficiency. Preferred by companies seeking comprehensive solutions.</a:t>
            </a:r>
          </a:p>
          <a:p>
            <a:pPr algn="l"/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Conclusion: The demand varies based on market needs, with some companies favoring specialized developers and others opting for flexible full-stack developers.</a:t>
            </a:r>
          </a:p>
        </p:txBody>
      </p:sp>
    </p:spTree>
    <p:extLst>
      <p:ext uri="{BB962C8B-B14F-4D97-AF65-F5344CB8AC3E}">
        <p14:creationId xmlns:p14="http://schemas.microsoft.com/office/powerpoint/2010/main" val="1490317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2C1F512A-282B-D085-A80C-9C024E99E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139702"/>
            <a:ext cx="9144000" cy="576064"/>
          </a:xfrm>
        </p:spPr>
        <p:txBody>
          <a:bodyPr/>
          <a:lstStyle/>
          <a:p>
            <a:r>
              <a:rPr lang="en-US" altLang="ko-K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Thank you</a:t>
            </a:r>
            <a:endParaRPr lang="ko-KR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51470"/>
            <a:ext cx="9144000" cy="527171"/>
          </a:xfrm>
        </p:spPr>
        <p:txBody>
          <a:bodyPr/>
          <a:lstStyle/>
          <a:p>
            <a:pPr algn="ctr"/>
            <a:r>
              <a:rPr lang="en-US" sz="2800" b="1" i="0" dirty="0">
                <a:effectLst/>
                <a:latin typeface="Dubai" panose="020B0503030403030204" pitchFamily="34" charset="-78"/>
                <a:cs typeface="Dubai" panose="020B0503030403030204" pitchFamily="34" charset="-78"/>
              </a:rPr>
              <a:t>what is the difference between the Internet and the web ?</a:t>
            </a:r>
            <a:endParaRPr lang="en-US" sz="2800" b="1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699542"/>
            <a:ext cx="7728709" cy="424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23135" y="672510"/>
            <a:ext cx="4080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Definition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09339" y="1126819"/>
            <a:ext cx="23770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Internet</a:t>
            </a:r>
            <a:r>
              <a:rPr lang="en-US" sz="1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: Hardware(servers, routers, </a:t>
            </a:r>
          </a:p>
          <a:p>
            <a:pPr algn="just"/>
            <a:r>
              <a:rPr lang="en-US" sz="1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devices), protocols(TCP/IP).</a:t>
            </a:r>
          </a:p>
          <a:p>
            <a:pPr algn="just"/>
            <a:r>
              <a:rPr lang="en-US" sz="1400" b="1" i="0" dirty="0">
                <a:effectLst/>
                <a:latin typeface="Dubai" panose="020B0503030403030204" pitchFamily="34" charset="-78"/>
                <a:cs typeface="Dubai" panose="020B0503030403030204" pitchFamily="34" charset="-78"/>
              </a:rPr>
              <a:t>web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Dubai" panose="020B0503030403030204" pitchFamily="34" charset="-78"/>
                <a:cs typeface="Dubai" panose="020B0503030403030204" pitchFamily="34" charset="-78"/>
              </a:rPr>
              <a:t>: Websites, web pages</a:t>
            </a:r>
            <a:endParaRPr lang="en-US" sz="1400" b="1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9951" y="1230542"/>
            <a:ext cx="2078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Internet: </a:t>
            </a:r>
            <a:r>
              <a:rPr lang="en-US" sz="16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TCP/IP, FTS, SMTP, </a:t>
            </a:r>
          </a:p>
          <a:p>
            <a:pPr algn="ctr"/>
            <a:r>
              <a:rPr lang="en-US" sz="16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IMAP and many more. </a:t>
            </a:r>
            <a:r>
              <a:rPr lang="en-US" sz="1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Web: </a:t>
            </a:r>
            <a:r>
              <a:rPr lang="en-US" sz="16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Mainly HTTP/HTTPS 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1126819"/>
            <a:ext cx="25922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i="0" dirty="0">
                <a:effectLst/>
                <a:latin typeface="Dubai" panose="020B0503030403030204" pitchFamily="34" charset="-78"/>
                <a:cs typeface="Dubai" panose="020B0503030403030204" pitchFamily="34" charset="-78"/>
              </a:rPr>
              <a:t>Internet : </a:t>
            </a:r>
            <a:r>
              <a:rPr lang="en-US" sz="11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A global system of </a:t>
            </a:r>
          </a:p>
          <a:p>
            <a:pPr algn="just"/>
            <a:r>
              <a:rPr lang="en-US" sz="11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interconnected</a:t>
            </a:r>
          </a:p>
          <a:p>
            <a:pPr algn="just"/>
            <a:r>
              <a:rPr lang="en-US" sz="11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 computer networks that use TCP/IP</a:t>
            </a:r>
          </a:p>
          <a:p>
            <a:pPr algn="just"/>
            <a:r>
              <a:rPr lang="en-US" sz="11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 protocol to link devices worldwide.</a:t>
            </a:r>
          </a:p>
          <a:p>
            <a:pPr algn="just"/>
            <a:r>
              <a:rPr lang="en-US" sz="1100" b="1" i="0" dirty="0">
                <a:effectLst/>
                <a:latin typeface="Dubai" panose="020B0503030403030204" pitchFamily="34" charset="-78"/>
                <a:cs typeface="Dubai" panose="020B0503030403030204" pitchFamily="34" charset="-78"/>
              </a:rPr>
              <a:t>web : </a:t>
            </a:r>
            <a:r>
              <a:rPr lang="en-US" sz="11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A system of interlinked hypertext</a:t>
            </a:r>
          </a:p>
          <a:p>
            <a:pPr algn="just"/>
            <a:r>
              <a:rPr lang="en-US" sz="11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 documents and multimedia </a:t>
            </a:r>
          </a:p>
          <a:p>
            <a:pPr algn="just"/>
            <a:r>
              <a:rPr lang="en-US" sz="11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content accessible via the Internet.. </a:t>
            </a:r>
            <a:br>
              <a:rPr 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</a:b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77607" y="3335206"/>
            <a:ext cx="1892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Internet: </a:t>
            </a:r>
            <a:r>
              <a:rPr lang="en-US" sz="12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Email services, VoIP, Online gaming, Cloud storage and more.</a:t>
            </a:r>
          </a:p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Web:</a:t>
            </a:r>
            <a:r>
              <a:rPr lang="en-US" sz="1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en-US" sz="12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Websites like </a:t>
            </a:r>
          </a:p>
          <a:p>
            <a:r>
              <a:rPr lang="en-US" sz="12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Google, </a:t>
            </a:r>
            <a:r>
              <a:rPr lang="en-US" sz="1200" b="1" i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Wikipidea</a:t>
            </a:r>
            <a:r>
              <a:rPr lang="en-US" sz="12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, </a:t>
            </a:r>
            <a:r>
              <a:rPr lang="en-US" sz="1200" b="1" i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Youtube</a:t>
            </a:r>
            <a:r>
              <a:rPr lang="en-US" sz="12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, Amazon, Facebook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2981" y="2758157"/>
            <a:ext cx="1830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Invention 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0475" y="3394480"/>
            <a:ext cx="1830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effectLst/>
                <a:latin typeface="Dubai" panose="020B0503030403030204" pitchFamily="34" charset="-78"/>
                <a:cs typeface="Dubai" panose="020B0503030403030204" pitchFamily="34" charset="-78"/>
              </a:rPr>
              <a:t>Internet : </a:t>
            </a:r>
            <a:r>
              <a:rPr lang="en-US" sz="12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Originated in the late 1960s and early 1970s as ARPANET.</a:t>
            </a:r>
          </a:p>
          <a:p>
            <a:r>
              <a:rPr lang="en-US" sz="12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en-US" sz="1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web</a:t>
            </a:r>
            <a:r>
              <a:rPr lang="en-US" sz="12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: 1989 by Tim </a:t>
            </a:r>
          </a:p>
          <a:p>
            <a:r>
              <a:rPr lang="en-US" sz="12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Berners-Lee </a:t>
            </a:r>
            <a:b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</a:b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C4AF69-5C09-FCD2-11C3-8BB4A537EB22}"/>
              </a:ext>
            </a:extLst>
          </p:cNvPr>
          <p:cNvSpPr txBox="1"/>
          <p:nvPr/>
        </p:nvSpPr>
        <p:spPr>
          <a:xfrm>
            <a:off x="3131839" y="678655"/>
            <a:ext cx="2318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Components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endParaRPr lang="ko-KR" altLang="en-US" sz="2400" b="1" dirty="0">
              <a:solidFill>
                <a:schemeClr val="bg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3B07BAB-12EB-4803-D708-C7B3712AC7FE}"/>
              </a:ext>
            </a:extLst>
          </p:cNvPr>
          <p:cNvCxnSpPr>
            <a:cxnSpLocks/>
          </p:cNvCxnSpPr>
          <p:nvPr/>
        </p:nvCxnSpPr>
        <p:spPr>
          <a:xfrm>
            <a:off x="3203845" y="710033"/>
            <a:ext cx="0" cy="42379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EAB440E-D28E-04A3-E370-F61424DAE7C0}"/>
              </a:ext>
            </a:extLst>
          </p:cNvPr>
          <p:cNvSpPr txBox="1"/>
          <p:nvPr/>
        </p:nvSpPr>
        <p:spPr>
          <a:xfrm>
            <a:off x="5786402" y="772020"/>
            <a:ext cx="264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Protocols used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5A47C37-BCDA-7CD3-2DEC-DCE4A4F4B913}"/>
              </a:ext>
            </a:extLst>
          </p:cNvPr>
          <p:cNvCxnSpPr>
            <a:cxnSpLocks/>
          </p:cNvCxnSpPr>
          <p:nvPr/>
        </p:nvCxnSpPr>
        <p:spPr>
          <a:xfrm>
            <a:off x="5724128" y="710033"/>
            <a:ext cx="0" cy="42379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2E598E-726A-9842-0FB8-7DB42AF8C0A1}"/>
              </a:ext>
            </a:extLst>
          </p:cNvPr>
          <p:cNvSpPr txBox="1"/>
          <p:nvPr/>
        </p:nvSpPr>
        <p:spPr>
          <a:xfrm>
            <a:off x="3350317" y="2752640"/>
            <a:ext cx="1830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Examples 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003219-B912-1584-B3A9-6172EDA89C14}"/>
              </a:ext>
            </a:extLst>
          </p:cNvPr>
          <p:cNvSpPr txBox="1"/>
          <p:nvPr/>
        </p:nvSpPr>
        <p:spPr>
          <a:xfrm>
            <a:off x="6033698" y="2751938"/>
            <a:ext cx="1830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Usage 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DEDCF8-3100-AFF1-C150-50C14925853D}"/>
              </a:ext>
            </a:extLst>
          </p:cNvPr>
          <p:cNvSpPr txBox="1"/>
          <p:nvPr/>
        </p:nvSpPr>
        <p:spPr>
          <a:xfrm>
            <a:off x="5998117" y="3382178"/>
            <a:ext cx="2290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Internet: </a:t>
            </a:r>
            <a:r>
              <a:rPr lang="en-US" sz="12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Used for all forms of digital communication and data exchange.</a:t>
            </a:r>
          </a:p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Web:</a:t>
            </a:r>
            <a:r>
              <a:rPr lang="en-US" sz="1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en-US" sz="12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Used mainly for accessing </a:t>
            </a:r>
          </a:p>
          <a:p>
            <a:r>
              <a:rPr lang="en-US" sz="12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information and multimedia </a:t>
            </a:r>
          </a:p>
          <a:p>
            <a:r>
              <a:rPr lang="en-US" sz="12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using web browsers.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80216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647" y="51470"/>
            <a:ext cx="8679898" cy="543185"/>
          </a:xfrm>
        </p:spPr>
        <p:txBody>
          <a:bodyPr/>
          <a:lstStyle/>
          <a:p>
            <a:r>
              <a:rPr lang="en-US" sz="4400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Jobs in web developments:</a:t>
            </a:r>
            <a:endParaRPr lang="en-US" sz="8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C14AD00-B6CF-4B35-AA3A-E036594E83C4}"/>
              </a:ext>
            </a:extLst>
          </p:cNvPr>
          <p:cNvGrpSpPr/>
          <p:nvPr/>
        </p:nvGrpSpPr>
        <p:grpSpPr>
          <a:xfrm rot="20222813">
            <a:off x="3036924" y="1395676"/>
            <a:ext cx="3070154" cy="3062738"/>
            <a:chOff x="3512816" y="2353309"/>
            <a:chExt cx="2978565" cy="2971371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B3346FA8-0376-4DC3-B844-3CF7B6864749}"/>
                </a:ext>
              </a:extLst>
            </p:cNvPr>
            <p:cNvSpPr/>
            <p:nvPr/>
          </p:nvSpPr>
          <p:spPr>
            <a:xfrm rot="5400000">
              <a:off x="4979213" y="3080572"/>
              <a:ext cx="1512168" cy="1512168"/>
            </a:xfrm>
            <a:prstGeom prst="blockArc">
              <a:avLst>
                <a:gd name="adj1" fmla="val 11310558"/>
                <a:gd name="adj2" fmla="val 1418851"/>
                <a:gd name="adj3" fmla="val 2582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4F145239-292C-4AA5-AAF6-5A78A56DD1F2}"/>
                </a:ext>
              </a:extLst>
            </p:cNvPr>
            <p:cNvSpPr/>
            <p:nvPr/>
          </p:nvSpPr>
          <p:spPr>
            <a:xfrm rot="10800000">
              <a:off x="4240657" y="3812512"/>
              <a:ext cx="1512168" cy="1512168"/>
            </a:xfrm>
            <a:prstGeom prst="blockArc">
              <a:avLst>
                <a:gd name="adj1" fmla="val 11340239"/>
                <a:gd name="adj2" fmla="val 1418851"/>
                <a:gd name="adj3" fmla="val 2582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42236ADB-0829-42FB-BCEE-039E36964210}"/>
                </a:ext>
              </a:extLst>
            </p:cNvPr>
            <p:cNvSpPr/>
            <p:nvPr/>
          </p:nvSpPr>
          <p:spPr>
            <a:xfrm rot="16200000">
              <a:off x="3512816" y="3080572"/>
              <a:ext cx="1512168" cy="1512168"/>
            </a:xfrm>
            <a:prstGeom prst="blockArc">
              <a:avLst>
                <a:gd name="adj1" fmla="val 11319132"/>
                <a:gd name="adj2" fmla="val 1418851"/>
                <a:gd name="adj3" fmla="val 2582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E2485B13-D8B6-4009-AE28-DA3E98BE30D5}"/>
                </a:ext>
              </a:extLst>
            </p:cNvPr>
            <p:cNvSpPr/>
            <p:nvPr/>
          </p:nvSpPr>
          <p:spPr>
            <a:xfrm>
              <a:off x="4240656" y="2353309"/>
              <a:ext cx="1512168" cy="1512168"/>
            </a:xfrm>
            <a:prstGeom prst="blockArc">
              <a:avLst>
                <a:gd name="adj1" fmla="val 11339965"/>
                <a:gd name="adj2" fmla="val 1418851"/>
                <a:gd name="adj3" fmla="val 2582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chemeClr val="tx1"/>
                </a:solidFill>
                <a:cs typeface="Arial" pitchFamily="34" charset="0"/>
              </a:endParaRPr>
            </a:p>
          </p:txBody>
        </p:sp>
      </p:grp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D91CABF0-4241-4852-9F47-CEB6274F5D2D}"/>
              </a:ext>
            </a:extLst>
          </p:cNvPr>
          <p:cNvSpPr/>
          <p:nvPr/>
        </p:nvSpPr>
        <p:spPr>
          <a:xfrm>
            <a:off x="4014576" y="2366088"/>
            <a:ext cx="1113209" cy="1131109"/>
          </a:xfrm>
          <a:prstGeom prst="roundRect">
            <a:avLst>
              <a:gd name="adj" fmla="val 17879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  <a:scene3d>
            <a:camera prst="orthographicFront"/>
            <a:lightRig rig="threePt" dir="t"/>
          </a:scene3d>
          <a:sp3d extrusionH="19050"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3B4270-7608-4A74-81D3-3867DDC04F0D}"/>
              </a:ext>
            </a:extLst>
          </p:cNvPr>
          <p:cNvSpPr txBox="1"/>
          <p:nvPr/>
        </p:nvSpPr>
        <p:spPr>
          <a:xfrm>
            <a:off x="35496" y="1532686"/>
            <a:ext cx="33973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Full-Stack Developer:</a:t>
            </a:r>
          </a:p>
          <a:p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Develops both client and server sides of a software application.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FA8BB7F6-6CCB-FF9A-4071-9D0EF1B1B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Front-End Development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Focuses on user experience and building elements for end-users.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5C02C30C-2D66-0D76-7F68-8C85F07EE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0" y="3335382"/>
            <a:ext cx="2968201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Front-End Development: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Focuses on user experience and building elements for end-users.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9AF02837-04C9-FDD4-F804-1CE6564C1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7765" y="1559682"/>
            <a:ext cx="2876723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Back-End Development: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Handles server-side code, databases, and functionality.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13973B50-38CF-B660-55E7-BAD5E9AF6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820" y="2968814"/>
            <a:ext cx="314189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UX vs UI Design: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UX solves user problems, while UI focuses on aesthetics and interface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1" name="Block Arc 41">
            <a:extLst>
              <a:ext uri="{FF2B5EF4-FFF2-40B4-BE49-F238E27FC236}">
                <a16:creationId xmlns:a16="http://schemas.microsoft.com/office/drawing/2014/main" id="{7926FD75-4C89-7540-CD94-116995E2DF3A}"/>
              </a:ext>
            </a:extLst>
          </p:cNvPr>
          <p:cNvSpPr/>
          <p:nvPr/>
        </p:nvSpPr>
        <p:spPr>
          <a:xfrm>
            <a:off x="4373401" y="273463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C7F82D-FD93-A8FB-4E6D-6744BBBBF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project manager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DDB43-7F6C-ACD7-8571-C85AB3C0A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20651" y="1008307"/>
            <a:ext cx="9144000" cy="1440160"/>
          </a:xfrm>
        </p:spPr>
        <p:txBody>
          <a:bodyPr/>
          <a:lstStyle/>
          <a:p>
            <a:r>
              <a:rPr lang="en-US" sz="1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A project manager, or PM, coordinates the elements of a project, aiming for timely completion within budget and with high standards.</a:t>
            </a:r>
            <a:endParaRPr lang="ar-JO" sz="18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F9449-A53A-33CD-1A47-A3E1A0E7BC62}"/>
              </a:ext>
            </a:extLst>
          </p:cNvPr>
          <p:cNvSpPr txBox="1"/>
          <p:nvPr/>
        </p:nvSpPr>
        <p:spPr>
          <a:xfrm>
            <a:off x="251520" y="2067694"/>
            <a:ext cx="55446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Their key responsibilities include:</a:t>
            </a:r>
            <a:endParaRPr kumimoji="0" lang="ar-JO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Project Planning</a:t>
            </a:r>
            <a:endParaRPr lang="ar-JO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Team Management</a:t>
            </a:r>
            <a:endParaRPr kumimoji="0" lang="ar-JO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Budgeting and Resource Allocation Risk</a:t>
            </a:r>
            <a:endParaRPr kumimoji="0" lang="ar-JO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CommunicationQuality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 Control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2E60BF-970B-FDDC-CC23-B01039B913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532" y="2258080"/>
            <a:ext cx="3719616" cy="249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79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E643E5-16CF-DFAB-79C2-9F0782A628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QA&amp;QC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A4B77F-F2A2-6D7F-2B7D-2250F530355C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0" y="1563280"/>
            <a:ext cx="9144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Quality Control: A reactive process focused on identifying and resolving issues in the final product after it reaches consumers.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Quality Assurance: A proactive process aimed at ensuring quality requirements are met before the product or service is released to the public.</a:t>
            </a:r>
          </a:p>
        </p:txBody>
      </p:sp>
    </p:spTree>
    <p:extLst>
      <p:ext uri="{BB962C8B-B14F-4D97-AF65-F5344CB8AC3E}">
        <p14:creationId xmlns:p14="http://schemas.microsoft.com/office/powerpoint/2010/main" val="53635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FCA79F-B7F6-D5CA-6012-66B08A3408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Mobile Developer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84DEB-F3E3-1EB9-A4C1-D5F2366E35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4208" y="1131590"/>
            <a:ext cx="2520280" cy="3672408"/>
          </a:xfrm>
        </p:spPr>
        <p:txBody>
          <a:bodyPr/>
          <a:lstStyle/>
          <a:p>
            <a:r>
              <a:rPr lang="en-US" sz="1800" b="0" i="0" dirty="0">
                <a:solidFill>
                  <a:srgbClr val="7030A0"/>
                </a:solidFill>
                <a:effectLst/>
                <a:latin typeface="inherit"/>
              </a:rPr>
              <a:t>A mobile developer is a professional software engineer who </a:t>
            </a:r>
            <a:r>
              <a:rPr lang="en-US" sz="1800" b="0" i="0" dirty="0" err="1">
                <a:solidFill>
                  <a:srgbClr val="7030A0"/>
                </a:solidFill>
                <a:effectLst/>
                <a:latin typeface="inherit"/>
              </a:rPr>
              <a:t>specialises</a:t>
            </a:r>
            <a:r>
              <a:rPr lang="en-US" sz="1800" b="0" i="0" dirty="0">
                <a:solidFill>
                  <a:srgbClr val="7030A0"/>
                </a:solidFill>
                <a:effectLst/>
                <a:latin typeface="inherit"/>
              </a:rPr>
              <a:t> in designing, building, and maintaining applications for mobile devices.</a:t>
            </a: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2F58B45-24A4-12B9-8651-0EDFCBEE5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7614"/>
            <a:ext cx="6192688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603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2A43893-6655-54A2-D265-ADEA41DB2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264" y="0"/>
            <a:ext cx="932452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64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D5F2507-D304-FAD0-E253-4B2B466ED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448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그룹 302">
            <a:extLst>
              <a:ext uri="{FF2B5EF4-FFF2-40B4-BE49-F238E27FC236}">
                <a16:creationId xmlns:a16="http://schemas.microsoft.com/office/drawing/2014/main" id="{E218689E-E9D7-48B5-8657-388D4CA9B61D}"/>
              </a:ext>
            </a:extLst>
          </p:cNvPr>
          <p:cNvGrpSpPr/>
          <p:nvPr/>
        </p:nvGrpSpPr>
        <p:grpSpPr>
          <a:xfrm>
            <a:off x="2269514" y="1113578"/>
            <a:ext cx="4394508" cy="2563687"/>
            <a:chOff x="635000" y="1382713"/>
            <a:chExt cx="7869238" cy="4572000"/>
          </a:xfrm>
          <a:solidFill>
            <a:schemeClr val="accent1"/>
          </a:solidFill>
        </p:grpSpPr>
        <p:sp>
          <p:nvSpPr>
            <p:cNvPr id="304" name="Freeform 8">
              <a:extLst>
                <a:ext uri="{FF2B5EF4-FFF2-40B4-BE49-F238E27FC236}">
                  <a16:creationId xmlns:a16="http://schemas.microsoft.com/office/drawing/2014/main" id="{434F9EB4-4C01-4568-BDC2-BC21253941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9">
              <a:extLst>
                <a:ext uri="{FF2B5EF4-FFF2-40B4-BE49-F238E27FC236}">
                  <a16:creationId xmlns:a16="http://schemas.microsoft.com/office/drawing/2014/main" id="{FCD4DA0A-A08F-4FC5-B347-D58E137699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Freeform 10">
              <a:extLst>
                <a:ext uri="{FF2B5EF4-FFF2-40B4-BE49-F238E27FC236}">
                  <a16:creationId xmlns:a16="http://schemas.microsoft.com/office/drawing/2014/main" id="{5FC5F2A2-74FA-42C8-8DA8-35DA991D59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Freeform 11">
              <a:extLst>
                <a:ext uri="{FF2B5EF4-FFF2-40B4-BE49-F238E27FC236}">
                  <a16:creationId xmlns:a16="http://schemas.microsoft.com/office/drawing/2014/main" id="{64ADF4D2-55BF-413F-B8A4-9F530A5E63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The estimated total pay for a Web Developer is :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088231633"/>
              </p:ext>
            </p:extLst>
          </p:nvPr>
        </p:nvGraphicFramePr>
        <p:xfrm>
          <a:off x="3285892" y="4321001"/>
          <a:ext cx="2376264" cy="44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509072" y="3539288"/>
            <a:ext cx="3139842" cy="788659"/>
            <a:chOff x="803640" y="2928136"/>
            <a:chExt cx="2559051" cy="1113391"/>
          </a:xfrm>
        </p:grpSpPr>
        <p:sp>
          <p:nvSpPr>
            <p:cNvPr id="21" name="TextBox 20"/>
            <p:cNvSpPr txBox="1"/>
            <p:nvPr/>
          </p:nvSpPr>
          <p:spPr>
            <a:xfrm>
              <a:off x="1235342" y="3520122"/>
              <a:ext cx="2127349" cy="52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ubai" panose="020B0503030403030204" pitchFamily="34" charset="-78"/>
                  <a:cs typeface="Dubai" panose="020B0503030403030204" pitchFamily="34" charset="-78"/>
                </a:rPr>
                <a:t>JD 7140 JD </a:t>
              </a:r>
              <a:r>
                <a:rPr lang="en-US" b="1" i="0" dirty="0">
                  <a:solidFill>
                    <a:schemeClr val="accent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ubai" panose="020B0503030403030204" pitchFamily="34" charset="-78"/>
                  <a:cs typeface="Dubai" panose="020B0503030403030204" pitchFamily="34" charset="-78"/>
                </a:rPr>
                <a:t>per year </a:t>
              </a:r>
              <a:endParaRPr lang="ko-KR" alt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2928136"/>
              <a:ext cx="2059657" cy="52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chemeClr val="accent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ubai" panose="020B0503030403030204" pitchFamily="34" charset="-78"/>
                  <a:cs typeface="Dubai" panose="020B0503030403030204" pitchFamily="34" charset="-78"/>
                </a:rPr>
                <a:t>JORDAN </a:t>
              </a:r>
              <a:endParaRPr lang="ko-KR" alt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57203" y="3649255"/>
            <a:ext cx="2983999" cy="679964"/>
            <a:chOff x="803640" y="3362835"/>
            <a:chExt cx="2432036" cy="679964"/>
          </a:xfrm>
        </p:grpSpPr>
        <p:sp>
          <p:nvSpPr>
            <p:cNvPr id="24" name="TextBox 23"/>
            <p:cNvSpPr txBox="1"/>
            <p:nvPr/>
          </p:nvSpPr>
          <p:spPr>
            <a:xfrm>
              <a:off x="1176019" y="3673467"/>
              <a:ext cx="205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ubai" panose="020B0503030403030204" pitchFamily="34" charset="-78"/>
                  <a:cs typeface="Dubai" panose="020B0503030403030204" pitchFamily="34" charset="-78"/>
                </a:rPr>
                <a:t> $69,328 </a:t>
              </a:r>
              <a:r>
                <a:rPr lang="en-US" b="1" i="0" dirty="0">
                  <a:solidFill>
                    <a:schemeClr val="accent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ubai" panose="020B0503030403030204" pitchFamily="34" charset="-78"/>
                  <a:cs typeface="Dubai" panose="020B0503030403030204" pitchFamily="34" charset="-78"/>
                </a:rPr>
                <a:t>per year </a:t>
              </a:r>
              <a:endParaRPr lang="ko-KR" alt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ubai" panose="020B0503030403030204" pitchFamily="34" charset="-78"/>
                  <a:cs typeface="Dubai" panose="020B0503030403030204" pitchFamily="34" charset="-78"/>
                </a:rPr>
                <a:t>US</a:t>
              </a:r>
              <a:endParaRPr lang="ko-KR" altLang="en-US" sz="1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</p:grpSp>
      <p:graphicFrame>
        <p:nvGraphicFramePr>
          <p:cNvPr id="302" name="Chart 9">
            <a:extLst>
              <a:ext uri="{FF2B5EF4-FFF2-40B4-BE49-F238E27FC236}">
                <a16:creationId xmlns:a16="http://schemas.microsoft.com/office/drawing/2014/main" id="{24AFCF48-3E15-4A99-A736-AC95045868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5965612"/>
              </p:ext>
            </p:extLst>
          </p:nvPr>
        </p:nvGraphicFramePr>
        <p:xfrm>
          <a:off x="5940152" y="4293281"/>
          <a:ext cx="2376264" cy="44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9">
            <a:extLst>
              <a:ext uri="{FF2B5EF4-FFF2-40B4-BE49-F238E27FC236}">
                <a16:creationId xmlns:a16="http://schemas.microsoft.com/office/drawing/2014/main" id="{E1D50F50-1720-4A77-A36A-8906088ED9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028668"/>
              </p:ext>
            </p:extLst>
          </p:nvPr>
        </p:nvGraphicFramePr>
        <p:xfrm>
          <a:off x="384932" y="4327088"/>
          <a:ext cx="2376264" cy="44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56F8BF03-AB0F-6E5D-77FD-8346AAE969DA}"/>
              </a:ext>
            </a:extLst>
          </p:cNvPr>
          <p:cNvGrpSpPr/>
          <p:nvPr/>
        </p:nvGrpSpPr>
        <p:grpSpPr>
          <a:xfrm>
            <a:off x="6004158" y="3564285"/>
            <a:ext cx="3139842" cy="788659"/>
            <a:chOff x="803640" y="2928136"/>
            <a:chExt cx="2559051" cy="111339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6615B5-AC6A-56CD-534C-9CF0F4872C5D}"/>
                </a:ext>
              </a:extLst>
            </p:cNvPr>
            <p:cNvSpPr txBox="1"/>
            <p:nvPr/>
          </p:nvSpPr>
          <p:spPr>
            <a:xfrm>
              <a:off x="1235342" y="3520122"/>
              <a:ext cx="2127349" cy="52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ubai" panose="020B0503030403030204" pitchFamily="34" charset="-78"/>
                  <a:cs typeface="Dubai" panose="020B0503030403030204" pitchFamily="34" charset="-78"/>
                </a:rPr>
                <a:t>$ 125,198 JD </a:t>
              </a:r>
              <a:r>
                <a:rPr lang="en-US" b="1" i="0" dirty="0">
                  <a:solidFill>
                    <a:schemeClr val="accent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ubai" panose="020B0503030403030204" pitchFamily="34" charset="-78"/>
                  <a:cs typeface="Dubai" panose="020B0503030403030204" pitchFamily="34" charset="-78"/>
                </a:rPr>
                <a:t>per year </a:t>
              </a:r>
              <a:endParaRPr lang="ko-KR" alt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9FA8418-2D59-AA29-C3ED-27809E07CA0D}"/>
                </a:ext>
              </a:extLst>
            </p:cNvPr>
            <p:cNvSpPr txBox="1"/>
            <p:nvPr/>
          </p:nvSpPr>
          <p:spPr>
            <a:xfrm>
              <a:off x="803640" y="2928136"/>
              <a:ext cx="2059657" cy="52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chemeClr val="accent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ubai" panose="020B0503030403030204" pitchFamily="34" charset="-78"/>
                  <a:cs typeface="Dubai" panose="020B0503030403030204" pitchFamily="34" charset="-78"/>
                </a:rPr>
                <a:t>Berlin </a:t>
              </a:r>
              <a:endParaRPr lang="ko-KR" alt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414996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2547</TotalTime>
  <Words>554</Words>
  <Application>Microsoft Office PowerPoint</Application>
  <PresentationFormat>On-screen Show (16:9)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맑은 고딕</vt:lpstr>
      <vt:lpstr>Arial</vt:lpstr>
      <vt:lpstr>Dubai</vt:lpstr>
      <vt:lpstr>inherit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hamza altal</cp:lastModifiedBy>
  <cp:revision>86</cp:revision>
  <dcterms:created xsi:type="dcterms:W3CDTF">2016-12-05T23:26:54Z</dcterms:created>
  <dcterms:modified xsi:type="dcterms:W3CDTF">2024-09-08T11:54:07Z</dcterms:modified>
</cp:coreProperties>
</file>