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3" r:id="rId4"/>
    <p:sldId id="278" r:id="rId5"/>
    <p:sldId id="275" r:id="rId6"/>
    <p:sldId id="277" r:id="rId7"/>
    <p:sldId id="2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B8046B"/>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3D340A-8C43-4515-AD43-66CA65F4AE8A}" v="2" dt="2022-02-19T11:56:16.914"/>
    <p1510:client id="{11A91294-FD6D-4D8D-8CBD-2ABDCF421518}" v="85" dt="2022-02-19T05:34:20.153"/>
    <p1510:client id="{5880659B-17F4-4863-BF7B-0ACB2DD1795F}" v="525" dt="2022-01-10T08:01:08.520"/>
    <p1510:client id="{D662696A-0D1C-44AD-9D5E-48C0A1CAD64B}" v="195" dt="2022-01-10T06:11:42.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82" d="100"/>
          <a:sy n="82"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5E5B-FA98-40D9-B2C2-A6D9FE31CC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48A488-E3D1-4B30-BCA8-762BA9ECF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199EDD-5E21-4738-A818-5BC00C19DD3B}"/>
              </a:ext>
            </a:extLst>
          </p:cNvPr>
          <p:cNvSpPr>
            <a:spLocks noGrp="1"/>
          </p:cNvSpPr>
          <p:nvPr>
            <p:ph type="dt" sz="half" idx="10"/>
          </p:nvPr>
        </p:nvSpPr>
        <p:spPr/>
        <p:txBody>
          <a:bodyPr/>
          <a:lstStyle/>
          <a:p>
            <a:fld id="{DA209B63-940C-46A8-9216-7B74F7A3F91A}" type="datetimeFigureOut">
              <a:rPr lang="en-US" smtClean="0"/>
              <a:t>3/8/2022</a:t>
            </a:fld>
            <a:endParaRPr lang="en-US"/>
          </a:p>
        </p:txBody>
      </p:sp>
      <p:sp>
        <p:nvSpPr>
          <p:cNvPr id="5" name="Footer Placeholder 4">
            <a:extLst>
              <a:ext uri="{FF2B5EF4-FFF2-40B4-BE49-F238E27FC236}">
                <a16:creationId xmlns:a16="http://schemas.microsoft.com/office/drawing/2014/main" id="{0EF492C0-FA1E-497F-9282-5111B0DF1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0ED69-41DB-49DF-AB6D-A008B06DC3BD}"/>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3684493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29A4-60BF-4F0A-9FAF-C4770745E8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3A9FD0-4A33-4A01-9A10-3BB0DB0006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02A50E-585B-4001-8F78-A4250EF08210}"/>
              </a:ext>
            </a:extLst>
          </p:cNvPr>
          <p:cNvSpPr>
            <a:spLocks noGrp="1"/>
          </p:cNvSpPr>
          <p:nvPr>
            <p:ph type="dt" sz="half" idx="10"/>
          </p:nvPr>
        </p:nvSpPr>
        <p:spPr/>
        <p:txBody>
          <a:bodyPr/>
          <a:lstStyle/>
          <a:p>
            <a:fld id="{DA209B63-940C-46A8-9216-7B74F7A3F91A}" type="datetimeFigureOut">
              <a:rPr lang="en-US" smtClean="0"/>
              <a:t>3/8/2022</a:t>
            </a:fld>
            <a:endParaRPr lang="en-US"/>
          </a:p>
        </p:txBody>
      </p:sp>
      <p:sp>
        <p:nvSpPr>
          <p:cNvPr id="5" name="Footer Placeholder 4">
            <a:extLst>
              <a:ext uri="{FF2B5EF4-FFF2-40B4-BE49-F238E27FC236}">
                <a16:creationId xmlns:a16="http://schemas.microsoft.com/office/drawing/2014/main" id="{B1F0B8DE-BB9E-4D07-B5E0-B649EF56D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8021A-CA71-4E42-85B7-30F6D81AC973}"/>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380193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FA1A1F-7000-42AC-80E4-980C26222F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602BE2-9420-4E23-A2F5-98A90B19EE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3F93F-F4B1-4CA4-A33D-1C3E9D3C2D31}"/>
              </a:ext>
            </a:extLst>
          </p:cNvPr>
          <p:cNvSpPr>
            <a:spLocks noGrp="1"/>
          </p:cNvSpPr>
          <p:nvPr>
            <p:ph type="dt" sz="half" idx="10"/>
          </p:nvPr>
        </p:nvSpPr>
        <p:spPr/>
        <p:txBody>
          <a:bodyPr/>
          <a:lstStyle/>
          <a:p>
            <a:fld id="{DA209B63-940C-46A8-9216-7B74F7A3F91A}" type="datetimeFigureOut">
              <a:rPr lang="en-US" smtClean="0"/>
              <a:t>3/8/2022</a:t>
            </a:fld>
            <a:endParaRPr lang="en-US"/>
          </a:p>
        </p:txBody>
      </p:sp>
      <p:sp>
        <p:nvSpPr>
          <p:cNvPr id="5" name="Footer Placeholder 4">
            <a:extLst>
              <a:ext uri="{FF2B5EF4-FFF2-40B4-BE49-F238E27FC236}">
                <a16:creationId xmlns:a16="http://schemas.microsoft.com/office/drawing/2014/main" id="{56882021-07DC-4C6C-AF85-3A6B86774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E9EC7-0FC6-4329-AAB2-93C35CAC27C5}"/>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270591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D4D3-C82D-4A62-8B10-1E8EDAD13B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133105-AE26-42D2-8052-17317C73FF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6F66DC-E542-4B68-8EAD-EBBADAD5600D}"/>
              </a:ext>
            </a:extLst>
          </p:cNvPr>
          <p:cNvSpPr>
            <a:spLocks noGrp="1"/>
          </p:cNvSpPr>
          <p:nvPr>
            <p:ph type="dt" sz="half" idx="10"/>
          </p:nvPr>
        </p:nvSpPr>
        <p:spPr/>
        <p:txBody>
          <a:bodyPr/>
          <a:lstStyle/>
          <a:p>
            <a:fld id="{DA209B63-940C-46A8-9216-7B74F7A3F91A}" type="datetimeFigureOut">
              <a:rPr lang="en-US" smtClean="0"/>
              <a:t>3/8/2022</a:t>
            </a:fld>
            <a:endParaRPr lang="en-US"/>
          </a:p>
        </p:txBody>
      </p:sp>
      <p:sp>
        <p:nvSpPr>
          <p:cNvPr id="5" name="Footer Placeholder 4">
            <a:extLst>
              <a:ext uri="{FF2B5EF4-FFF2-40B4-BE49-F238E27FC236}">
                <a16:creationId xmlns:a16="http://schemas.microsoft.com/office/drawing/2014/main" id="{136F6229-260B-45BC-818C-613899E6E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B0890-1F6E-47E1-AB66-583CC55B8695}"/>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316337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D4E51-4733-4E65-8D61-F77A3E239B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02EFF2-21A2-4935-9803-B9B14D804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44F0AD-D41E-414D-87A0-93EED19257A0}"/>
              </a:ext>
            </a:extLst>
          </p:cNvPr>
          <p:cNvSpPr>
            <a:spLocks noGrp="1"/>
          </p:cNvSpPr>
          <p:nvPr>
            <p:ph type="dt" sz="half" idx="10"/>
          </p:nvPr>
        </p:nvSpPr>
        <p:spPr/>
        <p:txBody>
          <a:bodyPr/>
          <a:lstStyle/>
          <a:p>
            <a:fld id="{DA209B63-940C-46A8-9216-7B74F7A3F91A}" type="datetimeFigureOut">
              <a:rPr lang="en-US" smtClean="0"/>
              <a:t>3/8/2022</a:t>
            </a:fld>
            <a:endParaRPr lang="en-US"/>
          </a:p>
        </p:txBody>
      </p:sp>
      <p:sp>
        <p:nvSpPr>
          <p:cNvPr id="5" name="Footer Placeholder 4">
            <a:extLst>
              <a:ext uri="{FF2B5EF4-FFF2-40B4-BE49-F238E27FC236}">
                <a16:creationId xmlns:a16="http://schemas.microsoft.com/office/drawing/2014/main" id="{4CD4D908-1CD6-40B4-B14F-94891FA11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CD495-5834-48E0-9583-8092204ECABE}"/>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254178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4F47C-0C65-4062-BD24-816EAB84C1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3AF9F0-B9FD-4996-82DE-DC9D9E4E05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FF7EB9-A97A-40A7-B6BD-B246BB3B60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AC948E-293A-444D-A164-3226CD6EE2A5}"/>
              </a:ext>
            </a:extLst>
          </p:cNvPr>
          <p:cNvSpPr>
            <a:spLocks noGrp="1"/>
          </p:cNvSpPr>
          <p:nvPr>
            <p:ph type="dt" sz="half" idx="10"/>
          </p:nvPr>
        </p:nvSpPr>
        <p:spPr/>
        <p:txBody>
          <a:bodyPr/>
          <a:lstStyle/>
          <a:p>
            <a:fld id="{DA209B63-940C-46A8-9216-7B74F7A3F91A}" type="datetimeFigureOut">
              <a:rPr lang="en-US" smtClean="0"/>
              <a:t>3/8/2022</a:t>
            </a:fld>
            <a:endParaRPr lang="en-US"/>
          </a:p>
        </p:txBody>
      </p:sp>
      <p:sp>
        <p:nvSpPr>
          <p:cNvPr id="6" name="Footer Placeholder 5">
            <a:extLst>
              <a:ext uri="{FF2B5EF4-FFF2-40B4-BE49-F238E27FC236}">
                <a16:creationId xmlns:a16="http://schemas.microsoft.com/office/drawing/2014/main" id="{0576CB0E-16B2-44D4-8790-9D73EC2DF8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738C7C-6A73-4E0C-80DC-FCDC3FD3236E}"/>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270663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40EA-739F-4B07-BB6D-EA71DB69D3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8832B9-48DE-4857-BF9A-584E15A445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A02845-8D46-46A3-9151-B804C79BB2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8CDBDE-B52E-42A5-8EF6-14A3CED1EC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532AAD-665E-4B86-9C42-5752E15336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102A44-54E2-47D2-B14E-89C5675FC821}"/>
              </a:ext>
            </a:extLst>
          </p:cNvPr>
          <p:cNvSpPr>
            <a:spLocks noGrp="1"/>
          </p:cNvSpPr>
          <p:nvPr>
            <p:ph type="dt" sz="half" idx="10"/>
          </p:nvPr>
        </p:nvSpPr>
        <p:spPr/>
        <p:txBody>
          <a:bodyPr/>
          <a:lstStyle/>
          <a:p>
            <a:fld id="{DA209B63-940C-46A8-9216-7B74F7A3F91A}" type="datetimeFigureOut">
              <a:rPr lang="en-US" smtClean="0"/>
              <a:t>3/8/2022</a:t>
            </a:fld>
            <a:endParaRPr lang="en-US"/>
          </a:p>
        </p:txBody>
      </p:sp>
      <p:sp>
        <p:nvSpPr>
          <p:cNvPr id="8" name="Footer Placeholder 7">
            <a:extLst>
              <a:ext uri="{FF2B5EF4-FFF2-40B4-BE49-F238E27FC236}">
                <a16:creationId xmlns:a16="http://schemas.microsoft.com/office/drawing/2014/main" id="{B5EDF750-D71A-4D20-A4C3-A584C14002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DDD684-D0D7-464E-9B67-647E7D61A7ED}"/>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110579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8B7B-99F1-4643-A31E-7E2C6D7EB6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A69402-A279-44C7-B3F3-E49EE090DDF7}"/>
              </a:ext>
            </a:extLst>
          </p:cNvPr>
          <p:cNvSpPr>
            <a:spLocks noGrp="1"/>
          </p:cNvSpPr>
          <p:nvPr>
            <p:ph type="dt" sz="half" idx="10"/>
          </p:nvPr>
        </p:nvSpPr>
        <p:spPr/>
        <p:txBody>
          <a:bodyPr/>
          <a:lstStyle/>
          <a:p>
            <a:fld id="{DA209B63-940C-46A8-9216-7B74F7A3F91A}" type="datetimeFigureOut">
              <a:rPr lang="en-US" smtClean="0"/>
              <a:t>3/8/2022</a:t>
            </a:fld>
            <a:endParaRPr lang="en-US"/>
          </a:p>
        </p:txBody>
      </p:sp>
      <p:sp>
        <p:nvSpPr>
          <p:cNvPr id="4" name="Footer Placeholder 3">
            <a:extLst>
              <a:ext uri="{FF2B5EF4-FFF2-40B4-BE49-F238E27FC236}">
                <a16:creationId xmlns:a16="http://schemas.microsoft.com/office/drawing/2014/main" id="{A26680C5-FC50-4231-938F-5F582482F7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643D1E-9B72-4597-8DD8-349E32421BEF}"/>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16088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C76B98-6131-4879-BC39-25BE426B7370}"/>
              </a:ext>
            </a:extLst>
          </p:cNvPr>
          <p:cNvSpPr>
            <a:spLocks noGrp="1"/>
          </p:cNvSpPr>
          <p:nvPr>
            <p:ph type="dt" sz="half" idx="10"/>
          </p:nvPr>
        </p:nvSpPr>
        <p:spPr/>
        <p:txBody>
          <a:bodyPr/>
          <a:lstStyle/>
          <a:p>
            <a:fld id="{DA209B63-940C-46A8-9216-7B74F7A3F91A}" type="datetimeFigureOut">
              <a:rPr lang="en-US" smtClean="0"/>
              <a:t>3/8/2022</a:t>
            </a:fld>
            <a:endParaRPr lang="en-US"/>
          </a:p>
        </p:txBody>
      </p:sp>
      <p:sp>
        <p:nvSpPr>
          <p:cNvPr id="3" name="Footer Placeholder 2">
            <a:extLst>
              <a:ext uri="{FF2B5EF4-FFF2-40B4-BE49-F238E27FC236}">
                <a16:creationId xmlns:a16="http://schemas.microsoft.com/office/drawing/2014/main" id="{8FB2AB19-F48E-414A-8A59-2BF341A4DB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299BF5-4847-4E97-8808-EAF0FCC35822}"/>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387264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3C4F-89FC-4A23-89E4-64B797041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04B39E-F3C6-42F6-9622-79DE60C68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10A4E2-2E2D-4BDB-9543-361D628F2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4F18C5-8660-403E-9FD1-B0E2826A294C}"/>
              </a:ext>
            </a:extLst>
          </p:cNvPr>
          <p:cNvSpPr>
            <a:spLocks noGrp="1"/>
          </p:cNvSpPr>
          <p:nvPr>
            <p:ph type="dt" sz="half" idx="10"/>
          </p:nvPr>
        </p:nvSpPr>
        <p:spPr/>
        <p:txBody>
          <a:bodyPr/>
          <a:lstStyle/>
          <a:p>
            <a:fld id="{DA209B63-940C-46A8-9216-7B74F7A3F91A}" type="datetimeFigureOut">
              <a:rPr lang="en-US" smtClean="0"/>
              <a:t>3/8/2022</a:t>
            </a:fld>
            <a:endParaRPr lang="en-US"/>
          </a:p>
        </p:txBody>
      </p:sp>
      <p:sp>
        <p:nvSpPr>
          <p:cNvPr id="6" name="Footer Placeholder 5">
            <a:extLst>
              <a:ext uri="{FF2B5EF4-FFF2-40B4-BE49-F238E27FC236}">
                <a16:creationId xmlns:a16="http://schemas.microsoft.com/office/drawing/2014/main" id="{AEEABA07-8D2A-406D-AE65-54A9AE1FF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2BDB13-B64E-4403-B2EF-B77A963BAE97}"/>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2869398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CCCF-6B4F-4AA9-8918-5A2037311B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E33184-C17C-46A2-9EAE-CDCF91B56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17D1D1-C5F8-48EA-9FB7-418DA92BE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4958E2-2029-4ABD-950C-4B86FCC42C00}"/>
              </a:ext>
            </a:extLst>
          </p:cNvPr>
          <p:cNvSpPr>
            <a:spLocks noGrp="1"/>
          </p:cNvSpPr>
          <p:nvPr>
            <p:ph type="dt" sz="half" idx="10"/>
          </p:nvPr>
        </p:nvSpPr>
        <p:spPr/>
        <p:txBody>
          <a:bodyPr/>
          <a:lstStyle/>
          <a:p>
            <a:fld id="{DA209B63-940C-46A8-9216-7B74F7A3F91A}" type="datetimeFigureOut">
              <a:rPr lang="en-US" smtClean="0"/>
              <a:t>3/8/2022</a:t>
            </a:fld>
            <a:endParaRPr lang="en-US"/>
          </a:p>
        </p:txBody>
      </p:sp>
      <p:sp>
        <p:nvSpPr>
          <p:cNvPr id="6" name="Footer Placeholder 5">
            <a:extLst>
              <a:ext uri="{FF2B5EF4-FFF2-40B4-BE49-F238E27FC236}">
                <a16:creationId xmlns:a16="http://schemas.microsoft.com/office/drawing/2014/main" id="{AC5E8A91-5216-46FA-8A3B-5C2373D9A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D6C5F1-8998-4BBE-9DBD-F4D12EF5BD52}"/>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1015001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680D80-1ECF-42A9-93EF-03A482409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684A60-24F7-40CE-B9E8-C99443C1FF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C394D-74C2-4BAB-AFAF-BB568E7F48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09B63-940C-46A8-9216-7B74F7A3F91A}" type="datetimeFigureOut">
              <a:rPr lang="en-US" smtClean="0"/>
              <a:t>3/8/2022</a:t>
            </a:fld>
            <a:endParaRPr lang="en-US"/>
          </a:p>
        </p:txBody>
      </p:sp>
      <p:sp>
        <p:nvSpPr>
          <p:cNvPr id="5" name="Footer Placeholder 4">
            <a:extLst>
              <a:ext uri="{FF2B5EF4-FFF2-40B4-BE49-F238E27FC236}">
                <a16:creationId xmlns:a16="http://schemas.microsoft.com/office/drawing/2014/main" id="{21675E80-A7A8-4AB2-B4D4-DF6379956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D5692-1953-438F-9518-A2AD1B3FFF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81018-81B8-482E-9DF6-CDCE74AC9133}" type="slidenum">
              <a:rPr lang="en-US" smtClean="0"/>
              <a:t>‹#›</a:t>
            </a:fld>
            <a:endParaRPr lang="en-US"/>
          </a:p>
        </p:txBody>
      </p:sp>
    </p:spTree>
    <p:extLst>
      <p:ext uri="{BB962C8B-B14F-4D97-AF65-F5344CB8AC3E}">
        <p14:creationId xmlns:p14="http://schemas.microsoft.com/office/powerpoint/2010/main" val="3464574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codataset.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juletx/image-caption-generation" TargetMode="External"/><Relationship Id="rId2" Type="http://schemas.openxmlformats.org/officeDocument/2006/relationships/hyperlink" Target="https://data-flair.training/blogs/python-based-project-image-caption-generator-cnn/" TargetMode="External"/><Relationship Id="rId1" Type="http://schemas.openxmlformats.org/officeDocument/2006/relationships/slideLayout" Target="../slideLayouts/slideLayout7.xml"/><Relationship Id="rId5" Type="http://schemas.openxmlformats.org/officeDocument/2006/relationships/hyperlink" Target="https://ieeexplore.ieee.org/abstract/document/8978293" TargetMode="External"/><Relationship Id="rId4" Type="http://schemas.openxmlformats.org/officeDocument/2006/relationships/hyperlink" Target="https://www.analyticsvidhya.com/blog/2018/04/solving-an-image-captioning-task-using-deep-learn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Placeholder 8">
            <a:extLst>
              <a:ext uri="{FF2B5EF4-FFF2-40B4-BE49-F238E27FC236}">
                <a16:creationId xmlns:a16="http://schemas.microsoft.com/office/drawing/2014/main" id="{9D614F27-A72D-4C29-B683-197A9AE2B50E}"/>
              </a:ext>
            </a:extLst>
          </p:cNvPr>
          <p:cNvSpPr txBox="1">
            <a:spLocks/>
          </p:cNvSpPr>
          <p:nvPr/>
        </p:nvSpPr>
        <p:spPr>
          <a:xfrm>
            <a:off x="571500" y="290915"/>
            <a:ext cx="11150600" cy="996378"/>
          </a:xfrm>
          <a:prstGeom prst="rect">
            <a:avLst/>
          </a:prstGeom>
          <a:noFill/>
        </p:spPr>
        <p:txBody>
          <a:bodyPr lIns="0" tIns="0" rIns="0" bIns="0" anchor="t"/>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Raleway" panose="020B00030301010600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Raleway" panose="020B00030301010600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Raleway" panose="020B00030301010600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Raleway" panose="020B00030301010600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Raleway" panose="020B0003030101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solidFill>
                  <a:schemeClr val="tx1">
                    <a:lumMod val="75000"/>
                    <a:lumOff val="25000"/>
                  </a:schemeClr>
                </a:solidFill>
                <a:latin typeface="Broadway"/>
                <a:ea typeface="Fira Sans ExtraBold Italic" panose="00000900000000000000" pitchFamily="50" charset="0"/>
              </a:rPr>
              <a:t>Welcome to the CSE 465 Project  Proposal Presentation</a:t>
            </a:r>
            <a:endParaRPr lang="en-AU" sz="3200" b="1" dirty="0">
              <a:solidFill>
                <a:schemeClr val="tx1">
                  <a:lumMod val="75000"/>
                  <a:lumOff val="25000"/>
                </a:schemeClr>
              </a:solidFill>
              <a:latin typeface="Broadway"/>
              <a:ea typeface="Fira Sans ExtraBold Italic" panose="00000900000000000000" pitchFamily="50" charset="0"/>
            </a:endParaRPr>
          </a:p>
        </p:txBody>
      </p:sp>
      <p:sp>
        <p:nvSpPr>
          <p:cNvPr id="66" name="Cross 65">
            <a:extLst>
              <a:ext uri="{FF2B5EF4-FFF2-40B4-BE49-F238E27FC236}">
                <a16:creationId xmlns:a16="http://schemas.microsoft.com/office/drawing/2014/main" id="{93269B73-5659-4387-BDEB-04293C088CD0}"/>
              </a:ext>
            </a:extLst>
          </p:cNvPr>
          <p:cNvSpPr/>
          <p:nvPr/>
        </p:nvSpPr>
        <p:spPr>
          <a:xfrm>
            <a:off x="5793234" y="1602915"/>
            <a:ext cx="707132" cy="729177"/>
          </a:xfrm>
          <a:prstGeom prst="plus">
            <a:avLst>
              <a:gd name="adj" fmla="val 35085"/>
            </a:avLst>
          </a:prstGeom>
          <a:gradFill>
            <a:gsLst>
              <a:gs pos="16000">
                <a:srgbClr val="FF0000"/>
              </a:gs>
              <a:gs pos="44000">
                <a:srgbClr val="7030A0"/>
              </a:gs>
              <a:gs pos="73000">
                <a:srgbClr val="00B0F0"/>
              </a:gs>
              <a:gs pos="100000">
                <a:schemeClr val="accent1">
                  <a:lumMod val="30000"/>
                  <a:lumOff val="70000"/>
                </a:schemeClr>
              </a:gs>
            </a:gsLst>
            <a:lin ang="5400000" scaled="1"/>
          </a:gra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67" name="Text Placeholder 8">
            <a:extLst>
              <a:ext uri="{FF2B5EF4-FFF2-40B4-BE49-F238E27FC236}">
                <a16:creationId xmlns:a16="http://schemas.microsoft.com/office/drawing/2014/main" id="{E763C5B3-045B-4D38-9E07-6D142886D45F}"/>
              </a:ext>
            </a:extLst>
          </p:cNvPr>
          <p:cNvSpPr txBox="1">
            <a:spLocks/>
          </p:cNvSpPr>
          <p:nvPr/>
        </p:nvSpPr>
        <p:spPr>
          <a:xfrm>
            <a:off x="0" y="2604095"/>
            <a:ext cx="11887200" cy="2120582"/>
          </a:xfrm>
          <a:prstGeom prst="rect">
            <a:avLst/>
          </a:prstGeom>
          <a:noFill/>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Raleway" panose="020B00030301010600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Raleway" panose="020B00030301010600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Raleway" panose="020B00030301010600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Raleway" panose="020B00030301010600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Raleway" panose="020B0003030101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br>
              <a:rPr lang="en-AU" b="1" dirty="0">
                <a:solidFill>
                  <a:schemeClr val="tx1">
                    <a:lumMod val="75000"/>
                    <a:lumOff val="25000"/>
                  </a:schemeClr>
                </a:solidFill>
                <a:latin typeface="Bahnschrift" panose="020B0502040204020203" pitchFamily="34" charset="0"/>
                <a:ea typeface="Fira Sans ExtraBold Italic" panose="00000900000000000000" pitchFamily="50" charset="0"/>
              </a:rPr>
            </a:br>
            <a:r>
              <a:rPr lang="en-AU" b="1" dirty="0">
                <a:solidFill>
                  <a:schemeClr val="tx1">
                    <a:lumMod val="75000"/>
                    <a:lumOff val="25000"/>
                  </a:schemeClr>
                </a:solidFill>
                <a:latin typeface="Bahnschrift" panose="020B0502040204020203" pitchFamily="34" charset="0"/>
                <a:ea typeface="Fira Sans ExtraBold Italic" panose="00000900000000000000" pitchFamily="50" charset="0"/>
              </a:rPr>
              <a:t>Project Title: </a:t>
            </a:r>
            <a:r>
              <a:rPr lang="en-US" b="1" dirty="0">
                <a:solidFill>
                  <a:schemeClr val="tx1">
                    <a:lumMod val="75000"/>
                    <a:lumOff val="25000"/>
                  </a:schemeClr>
                </a:solidFill>
                <a:latin typeface="Bahnschrift" panose="020B0502040204020203" pitchFamily="34" charset="0"/>
                <a:ea typeface="Fira Sans ExtraBold Italic" panose="00000900000000000000" pitchFamily="50" charset="0"/>
              </a:rPr>
              <a:t>Automatic Image Caption using CNN and LSTM​</a:t>
            </a:r>
            <a:br>
              <a:rPr lang="en-AU" b="1" dirty="0">
                <a:solidFill>
                  <a:schemeClr val="tx1">
                    <a:lumMod val="75000"/>
                    <a:lumOff val="25000"/>
                  </a:schemeClr>
                </a:solidFill>
                <a:latin typeface="Bahnschrift" panose="020B0502040204020203" pitchFamily="34" charset="0"/>
                <a:ea typeface="Fira Sans ExtraBold Italic" panose="00000900000000000000" pitchFamily="50" charset="0"/>
              </a:rPr>
            </a:br>
            <a:r>
              <a:rPr lang="en-AU" b="1" dirty="0">
                <a:solidFill>
                  <a:schemeClr val="tx1">
                    <a:lumMod val="75000"/>
                    <a:lumOff val="25000"/>
                  </a:schemeClr>
                </a:solidFill>
                <a:latin typeface="Bahnschrift" panose="020B0502040204020203" pitchFamily="34" charset="0"/>
                <a:ea typeface="Fira Sans ExtraBold Italic" panose="00000900000000000000" pitchFamily="50" charset="0"/>
              </a:rPr>
              <a:t>Course: CSE-465</a:t>
            </a:r>
            <a:br>
              <a:rPr lang="en-AU" b="1" dirty="0">
                <a:solidFill>
                  <a:schemeClr val="tx1">
                    <a:lumMod val="75000"/>
                    <a:lumOff val="25000"/>
                  </a:schemeClr>
                </a:solidFill>
                <a:latin typeface="Bahnschrift" panose="020B0502040204020203" pitchFamily="34" charset="0"/>
                <a:ea typeface="Fira Sans ExtraBold Italic" panose="00000900000000000000" pitchFamily="50" charset="0"/>
              </a:rPr>
            </a:br>
            <a:r>
              <a:rPr lang="en-AU" b="1" dirty="0">
                <a:solidFill>
                  <a:schemeClr val="tx1">
                    <a:lumMod val="75000"/>
                    <a:lumOff val="25000"/>
                  </a:schemeClr>
                </a:solidFill>
                <a:latin typeface="Bahnschrift" panose="020B0502040204020203" pitchFamily="34" charset="0"/>
                <a:ea typeface="Fira Sans ExtraBold Italic" panose="00000900000000000000" pitchFamily="50" charset="0"/>
              </a:rPr>
              <a:t>Section: 02</a:t>
            </a:r>
            <a:br>
              <a:rPr lang="en-AU" b="1" dirty="0">
                <a:solidFill>
                  <a:schemeClr val="tx1">
                    <a:lumMod val="75000"/>
                    <a:lumOff val="25000"/>
                  </a:schemeClr>
                </a:solidFill>
                <a:latin typeface="Bahnschrift" panose="020B0502040204020203" pitchFamily="34" charset="0"/>
                <a:ea typeface="Fira Sans ExtraBold Italic" panose="00000900000000000000" pitchFamily="50" charset="0"/>
              </a:rPr>
            </a:br>
            <a:br>
              <a:rPr lang="en-AU" b="1" dirty="0">
                <a:solidFill>
                  <a:schemeClr val="tx1">
                    <a:lumMod val="75000"/>
                    <a:lumOff val="25000"/>
                  </a:schemeClr>
                </a:solidFill>
                <a:latin typeface="Bahnschrift" panose="020B0502040204020203" pitchFamily="34" charset="0"/>
                <a:ea typeface="Fira Sans ExtraBold Italic" panose="00000900000000000000" pitchFamily="50" charset="0"/>
              </a:rPr>
            </a:br>
            <a:r>
              <a:rPr lang="en-AU" b="1" dirty="0">
                <a:solidFill>
                  <a:schemeClr val="tx1">
                    <a:lumMod val="75000"/>
                    <a:lumOff val="25000"/>
                  </a:schemeClr>
                </a:solidFill>
                <a:latin typeface="Bahnschrift" panose="020B0502040204020203" pitchFamily="34" charset="0"/>
                <a:ea typeface="Fira Sans ExtraBold Italic" panose="00000900000000000000" pitchFamily="50" charset="0"/>
              </a:rPr>
              <a:t>Submitted to: Dr. Mohammad </a:t>
            </a:r>
            <a:r>
              <a:rPr lang="en-AU" b="1" dirty="0" err="1">
                <a:solidFill>
                  <a:schemeClr val="tx1">
                    <a:lumMod val="75000"/>
                    <a:lumOff val="25000"/>
                  </a:schemeClr>
                </a:solidFill>
                <a:latin typeface="Bahnschrift" panose="020B0502040204020203" pitchFamily="34" charset="0"/>
                <a:ea typeface="Fira Sans ExtraBold Italic" panose="00000900000000000000" pitchFamily="50" charset="0"/>
              </a:rPr>
              <a:t>Ashrafuzzaman</a:t>
            </a:r>
            <a:r>
              <a:rPr lang="en-AU" b="1" dirty="0">
                <a:solidFill>
                  <a:schemeClr val="tx1">
                    <a:lumMod val="75000"/>
                    <a:lumOff val="25000"/>
                  </a:schemeClr>
                </a:solidFill>
                <a:latin typeface="Bahnschrift" panose="020B0502040204020203" pitchFamily="34" charset="0"/>
                <a:ea typeface="Fira Sans ExtraBold Italic" panose="00000900000000000000" pitchFamily="50" charset="0"/>
              </a:rPr>
              <a:t> Khan(</a:t>
            </a:r>
            <a:r>
              <a:rPr lang="en-AU" b="1" dirty="0" err="1">
                <a:solidFill>
                  <a:schemeClr val="tx1">
                    <a:lumMod val="75000"/>
                    <a:lumOff val="25000"/>
                  </a:schemeClr>
                </a:solidFill>
                <a:latin typeface="Bahnschrift" panose="020B0502040204020203" pitchFamily="34" charset="0"/>
                <a:ea typeface="Fira Sans ExtraBold Italic" panose="00000900000000000000" pitchFamily="50" charset="0"/>
              </a:rPr>
              <a:t>Azk</a:t>
            </a:r>
            <a:r>
              <a:rPr lang="en-AU" b="1" dirty="0">
                <a:solidFill>
                  <a:schemeClr val="tx1">
                    <a:lumMod val="75000"/>
                    <a:lumOff val="25000"/>
                  </a:schemeClr>
                </a:solidFill>
                <a:latin typeface="Bahnschrift" panose="020B0502040204020203" pitchFamily="34" charset="0"/>
                <a:ea typeface="Fira Sans ExtraBold Italic" panose="00000900000000000000" pitchFamily="50" charset="0"/>
              </a:rPr>
              <a:t>)</a:t>
            </a:r>
          </a:p>
        </p:txBody>
      </p:sp>
      <p:graphicFrame>
        <p:nvGraphicFramePr>
          <p:cNvPr id="71" name="Table 12">
            <a:extLst>
              <a:ext uri="{FF2B5EF4-FFF2-40B4-BE49-F238E27FC236}">
                <a16:creationId xmlns:a16="http://schemas.microsoft.com/office/drawing/2014/main" id="{405A3784-B6B3-4279-B574-CD638C2EBFFE}"/>
              </a:ext>
            </a:extLst>
          </p:cNvPr>
          <p:cNvGraphicFramePr>
            <a:graphicFrameLocks noGrp="1"/>
          </p:cNvGraphicFramePr>
          <p:nvPr>
            <p:extLst>
              <p:ext uri="{D42A27DB-BD31-4B8C-83A1-F6EECF244321}">
                <p14:modId xmlns:p14="http://schemas.microsoft.com/office/powerpoint/2010/main" val="2347003375"/>
              </p:ext>
            </p:extLst>
          </p:nvPr>
        </p:nvGraphicFramePr>
        <p:xfrm>
          <a:off x="3302000" y="4884889"/>
          <a:ext cx="5689600" cy="1478280"/>
        </p:xfrm>
        <a:graphic>
          <a:graphicData uri="http://schemas.openxmlformats.org/drawingml/2006/table">
            <a:tbl>
              <a:tblPr firstRow="1" bandRow="1">
                <a:tableStyleId>{7DF18680-E054-41AD-8BC1-D1AEF772440D}</a:tableStyleId>
              </a:tblPr>
              <a:tblGrid>
                <a:gridCol w="2844800">
                  <a:extLst>
                    <a:ext uri="{9D8B030D-6E8A-4147-A177-3AD203B41FA5}">
                      <a16:colId xmlns:a16="http://schemas.microsoft.com/office/drawing/2014/main" val="1750296807"/>
                    </a:ext>
                  </a:extLst>
                </a:gridCol>
                <a:gridCol w="2844800">
                  <a:extLst>
                    <a:ext uri="{9D8B030D-6E8A-4147-A177-3AD203B41FA5}">
                      <a16:colId xmlns:a16="http://schemas.microsoft.com/office/drawing/2014/main" val="3088628674"/>
                    </a:ext>
                  </a:extLst>
                </a:gridCol>
              </a:tblGrid>
              <a:tr h="331097">
                <a:tc>
                  <a:txBody>
                    <a:bodyPr/>
                    <a:lstStyle/>
                    <a:p>
                      <a:pPr algn="ctr"/>
                      <a:r>
                        <a:rPr lang="en-US" dirty="0"/>
                        <a:t>Name</a:t>
                      </a:r>
                    </a:p>
                  </a:txBody>
                  <a:tcPr>
                    <a:solidFill>
                      <a:srgbClr val="002060"/>
                    </a:solidFill>
                  </a:tcPr>
                </a:tc>
                <a:tc>
                  <a:txBody>
                    <a:bodyPr/>
                    <a:lstStyle/>
                    <a:p>
                      <a:pPr algn="ctr"/>
                      <a:r>
                        <a:rPr lang="en-US" dirty="0"/>
                        <a:t>Student ID</a:t>
                      </a:r>
                    </a:p>
                  </a:txBody>
                  <a:tcPr>
                    <a:solidFill>
                      <a:srgbClr val="002060"/>
                    </a:solidFill>
                  </a:tcPr>
                </a:tc>
                <a:extLst>
                  <a:ext uri="{0D108BD9-81ED-4DB2-BD59-A6C34878D82A}">
                    <a16:rowId xmlns:a16="http://schemas.microsoft.com/office/drawing/2014/main" val="3079964848"/>
                  </a:ext>
                </a:extLst>
              </a:tr>
              <a:tr h="370840">
                <a:tc>
                  <a:txBody>
                    <a:bodyPr/>
                    <a:lstStyle/>
                    <a:p>
                      <a:pPr algn="ctr"/>
                      <a:r>
                        <a:rPr lang="en-US" dirty="0"/>
                        <a:t>S M Gazzali Arafat Nishan</a:t>
                      </a:r>
                    </a:p>
                  </a:txBody>
                  <a:tcPr>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1831513642</a:t>
                      </a:r>
                    </a:p>
                  </a:txBody>
                  <a:tcPr>
                    <a:solidFill>
                      <a:schemeClr val="accent5">
                        <a:lumMod val="60000"/>
                        <a:lumOff val="40000"/>
                      </a:schemeClr>
                    </a:solidFill>
                  </a:tcPr>
                </a:tc>
                <a:extLst>
                  <a:ext uri="{0D108BD9-81ED-4DB2-BD59-A6C34878D82A}">
                    <a16:rowId xmlns:a16="http://schemas.microsoft.com/office/drawing/2014/main" val="98862067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Rofiqul</a:t>
                      </a:r>
                      <a:r>
                        <a:rPr lang="en-US" dirty="0"/>
                        <a:t> </a:t>
                      </a:r>
                      <a:r>
                        <a:rPr lang="en-US" dirty="0" err="1"/>
                        <a:t>Alam</a:t>
                      </a:r>
                      <a:r>
                        <a:rPr lang="en-US" dirty="0"/>
                        <a:t> Shehab</a:t>
                      </a:r>
                    </a:p>
                  </a:txBody>
                  <a:tcPr>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1831185042</a:t>
                      </a:r>
                      <a:endParaRPr lang="en-US" dirty="0"/>
                    </a:p>
                  </a:txBody>
                  <a:tcPr>
                    <a:solidFill>
                      <a:schemeClr val="accent5">
                        <a:lumMod val="60000"/>
                        <a:lumOff val="40000"/>
                      </a:schemeClr>
                    </a:solidFill>
                  </a:tcPr>
                </a:tc>
                <a:extLst>
                  <a:ext uri="{0D108BD9-81ED-4DB2-BD59-A6C34878D82A}">
                    <a16:rowId xmlns:a16="http://schemas.microsoft.com/office/drawing/2014/main" val="2561612905"/>
                  </a:ext>
                </a:extLst>
              </a:tr>
              <a:tr h="370840">
                <a:tc>
                  <a:txBody>
                    <a:bodyPr/>
                    <a:lstStyle/>
                    <a:p>
                      <a:pPr algn="ctr"/>
                      <a:r>
                        <a:rPr lang="en-US" dirty="0"/>
                        <a:t>Shafiul Bashar</a:t>
                      </a:r>
                    </a:p>
                  </a:txBody>
                  <a:tcPr>
                    <a:solidFill>
                      <a:schemeClr val="accent5">
                        <a:lumMod val="60000"/>
                        <a:lumOff val="40000"/>
                      </a:schemeClr>
                    </a:solidFill>
                  </a:tcPr>
                </a:tc>
                <a:tc>
                  <a:txBody>
                    <a:bodyPr/>
                    <a:lstStyle/>
                    <a:p>
                      <a:pPr algn="ctr"/>
                      <a:r>
                        <a:rPr lang="en-US" sz="1800" b="0" i="0" kern="1200" dirty="0">
                          <a:solidFill>
                            <a:schemeClr val="dk1"/>
                          </a:solidFill>
                          <a:effectLst/>
                          <a:latin typeface="+mn-lt"/>
                          <a:ea typeface="+mn-ea"/>
                          <a:cs typeface="+mn-cs"/>
                        </a:rPr>
                        <a:t>1831446642</a:t>
                      </a:r>
                      <a:endParaRPr lang="en-US" dirty="0"/>
                    </a:p>
                  </a:txBody>
                  <a:tcPr>
                    <a:solidFill>
                      <a:schemeClr val="accent5">
                        <a:lumMod val="60000"/>
                        <a:lumOff val="40000"/>
                      </a:schemeClr>
                    </a:solidFill>
                  </a:tcPr>
                </a:tc>
                <a:extLst>
                  <a:ext uri="{0D108BD9-81ED-4DB2-BD59-A6C34878D82A}">
                    <a16:rowId xmlns:a16="http://schemas.microsoft.com/office/drawing/2014/main" val="968935920"/>
                  </a:ext>
                </a:extLst>
              </a:tr>
            </a:tbl>
          </a:graphicData>
        </a:graphic>
      </p:graphicFrame>
      <p:pic>
        <p:nvPicPr>
          <p:cNvPr id="5" name="Picture 4">
            <a:extLst>
              <a:ext uri="{FF2B5EF4-FFF2-40B4-BE49-F238E27FC236}">
                <a16:creationId xmlns:a16="http://schemas.microsoft.com/office/drawing/2014/main" id="{C874E1F2-E264-44EE-A7A6-A4480A1D1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8017" y="1228811"/>
            <a:ext cx="1690257" cy="1533693"/>
          </a:xfrm>
          <a:prstGeom prst="rect">
            <a:avLst/>
          </a:prstGeom>
        </p:spPr>
      </p:pic>
      <p:pic>
        <p:nvPicPr>
          <p:cNvPr id="2" name="Picture 2">
            <a:extLst>
              <a:ext uri="{FF2B5EF4-FFF2-40B4-BE49-F238E27FC236}">
                <a16:creationId xmlns:a16="http://schemas.microsoft.com/office/drawing/2014/main" id="{D586E2F6-F9CB-40BA-98E6-0A5F38D5FD48}"/>
              </a:ext>
            </a:extLst>
          </p:cNvPr>
          <p:cNvPicPr>
            <a:picLocks noChangeAspect="1"/>
          </p:cNvPicPr>
          <p:nvPr/>
        </p:nvPicPr>
        <p:blipFill>
          <a:blip r:embed="rId3"/>
          <a:stretch>
            <a:fillRect/>
          </a:stretch>
        </p:blipFill>
        <p:spPr>
          <a:xfrm>
            <a:off x="6728407" y="1066692"/>
            <a:ext cx="1765935" cy="1845310"/>
          </a:xfrm>
          <a:prstGeom prst="rect">
            <a:avLst/>
          </a:prstGeom>
        </p:spPr>
      </p:pic>
    </p:spTree>
    <p:extLst>
      <p:ext uri="{BB962C8B-B14F-4D97-AF65-F5344CB8AC3E}">
        <p14:creationId xmlns:p14="http://schemas.microsoft.com/office/powerpoint/2010/main" val="41182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fltVal val="0"/>
                                          </p:val>
                                        </p:tav>
                                        <p:tav tm="100000">
                                          <p:val>
                                            <p:strVal val="#ppt_w"/>
                                          </p:val>
                                        </p:tav>
                                      </p:tavLst>
                                    </p:anim>
                                    <p:anim calcmode="lin" valueType="num">
                                      <p:cBhvr>
                                        <p:cTn id="8" dur="500" fill="hold"/>
                                        <p:tgtEl>
                                          <p:spTgt spid="63"/>
                                        </p:tgtEl>
                                        <p:attrNameLst>
                                          <p:attrName>ppt_h</p:attrName>
                                        </p:attrNameLst>
                                      </p:cBhvr>
                                      <p:tavLst>
                                        <p:tav tm="0">
                                          <p:val>
                                            <p:fltVal val="0"/>
                                          </p:val>
                                        </p:tav>
                                        <p:tav tm="100000">
                                          <p:val>
                                            <p:strVal val="#ppt_h"/>
                                          </p:val>
                                        </p:tav>
                                      </p:tavLst>
                                    </p:anim>
                                    <p:animEffect transition="in" filter="fade">
                                      <p:cBhvr>
                                        <p:cTn id="9" dur="500"/>
                                        <p:tgtEl>
                                          <p:spTgt spid="6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7"/>
                                        </p:tgtEl>
                                        <p:attrNameLst>
                                          <p:attrName>style.visibility</p:attrName>
                                        </p:attrNameLst>
                                      </p:cBhvr>
                                      <p:to>
                                        <p:strVal val="visible"/>
                                      </p:to>
                                    </p:set>
                                    <p:anim calcmode="lin" valueType="num">
                                      <p:cBhvr>
                                        <p:cTn id="13" dur="500" fill="hold"/>
                                        <p:tgtEl>
                                          <p:spTgt spid="67"/>
                                        </p:tgtEl>
                                        <p:attrNameLst>
                                          <p:attrName>ppt_w</p:attrName>
                                        </p:attrNameLst>
                                      </p:cBhvr>
                                      <p:tavLst>
                                        <p:tav tm="0">
                                          <p:val>
                                            <p:fltVal val="0"/>
                                          </p:val>
                                        </p:tav>
                                        <p:tav tm="100000">
                                          <p:val>
                                            <p:strVal val="#ppt_w"/>
                                          </p:val>
                                        </p:tav>
                                      </p:tavLst>
                                    </p:anim>
                                    <p:anim calcmode="lin" valueType="num">
                                      <p:cBhvr>
                                        <p:cTn id="14" dur="500" fill="hold"/>
                                        <p:tgtEl>
                                          <p:spTgt spid="67"/>
                                        </p:tgtEl>
                                        <p:attrNameLst>
                                          <p:attrName>ppt_h</p:attrName>
                                        </p:attrNameLst>
                                      </p:cBhvr>
                                      <p:tavLst>
                                        <p:tav tm="0">
                                          <p:val>
                                            <p:fltVal val="0"/>
                                          </p:val>
                                        </p:tav>
                                        <p:tav tm="100000">
                                          <p:val>
                                            <p:strVal val="#ppt_h"/>
                                          </p:val>
                                        </p:tav>
                                      </p:tavLst>
                                    </p:anim>
                                    <p:animEffect transition="in" filter="fade">
                                      <p:cBhvr>
                                        <p:cTn id="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5311CD-2C97-4B79-8476-B0179A8C3F29}"/>
              </a:ext>
            </a:extLst>
          </p:cNvPr>
          <p:cNvSpPr txBox="1">
            <a:spLocks/>
          </p:cNvSpPr>
          <p:nvPr/>
        </p:nvSpPr>
        <p:spPr>
          <a:xfrm>
            <a:off x="1524000" y="702192"/>
            <a:ext cx="9144000" cy="629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Background  of  Image Caption &amp; LSTM</a:t>
            </a:r>
          </a:p>
          <a:p>
            <a:pPr algn="ctr"/>
            <a:r>
              <a:rPr lang="en-GB" sz="32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(What is the idea?)</a:t>
            </a:r>
          </a:p>
          <a:p>
            <a:pPr algn="ctr"/>
            <a:endParaRPr lang="en-GB" sz="3200" b="1"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endParaRPr>
          </a:p>
        </p:txBody>
      </p:sp>
      <p:grpSp>
        <p:nvGrpSpPr>
          <p:cNvPr id="15" name="Group 14">
            <a:extLst>
              <a:ext uri="{FF2B5EF4-FFF2-40B4-BE49-F238E27FC236}">
                <a16:creationId xmlns:a16="http://schemas.microsoft.com/office/drawing/2014/main" id="{ECDF005E-7E09-4DE3-8616-C44503836408}"/>
              </a:ext>
            </a:extLst>
          </p:cNvPr>
          <p:cNvGrpSpPr/>
          <p:nvPr/>
        </p:nvGrpSpPr>
        <p:grpSpPr>
          <a:xfrm>
            <a:off x="3894882" y="3479838"/>
            <a:ext cx="3286429" cy="523220"/>
            <a:chOff x="8689522" y="2412324"/>
            <a:chExt cx="3286429" cy="523220"/>
          </a:xfrm>
        </p:grpSpPr>
        <p:sp>
          <p:nvSpPr>
            <p:cNvPr id="16" name="TextBox 15">
              <a:extLst>
                <a:ext uri="{FF2B5EF4-FFF2-40B4-BE49-F238E27FC236}">
                  <a16:creationId xmlns:a16="http://schemas.microsoft.com/office/drawing/2014/main" id="{F4744284-AD74-419F-AE23-AE12ADF772DF}"/>
                </a:ext>
              </a:extLst>
            </p:cNvPr>
            <p:cNvSpPr txBox="1"/>
            <p:nvPr/>
          </p:nvSpPr>
          <p:spPr>
            <a:xfrm>
              <a:off x="8689522" y="2412324"/>
              <a:ext cx="184731" cy="338554"/>
            </a:xfrm>
            <a:prstGeom prst="rect">
              <a:avLst/>
            </a:prstGeom>
            <a:noFill/>
          </p:spPr>
          <p:txBody>
            <a:bodyPr wrap="none" rtlCol="0">
              <a:spAutoFit/>
            </a:bodyPr>
            <a:lstStyle/>
            <a:p>
              <a:pPr fontAlgn="base">
                <a:spcBef>
                  <a:spcPct val="0"/>
                </a:spcBef>
                <a:spcAft>
                  <a:spcPct val="0"/>
                </a:spcAft>
              </a:pPr>
              <a:endParaRPr lang="en-US" sz="1600" b="1" dirty="0">
                <a:solidFill>
                  <a:schemeClr val="tx1">
                    <a:lumMod val="65000"/>
                    <a:lumOff val="35000"/>
                  </a:schemeClr>
                </a:solidFill>
                <a:latin typeface="Clear Sans" panose="020B0503030202020304" pitchFamily="34" charset="0"/>
                <a:cs typeface="Clear Sans" panose="020B0503030202020304" pitchFamily="34" charset="0"/>
              </a:endParaRPr>
            </a:p>
          </p:txBody>
        </p:sp>
        <p:sp>
          <p:nvSpPr>
            <p:cNvPr id="17" name="Rectangle 16">
              <a:extLst>
                <a:ext uri="{FF2B5EF4-FFF2-40B4-BE49-F238E27FC236}">
                  <a16:creationId xmlns:a16="http://schemas.microsoft.com/office/drawing/2014/main" id="{D983718B-6BFF-40BB-B1F4-5E69384E8C62}"/>
                </a:ext>
              </a:extLst>
            </p:cNvPr>
            <p:cNvSpPr/>
            <p:nvPr/>
          </p:nvSpPr>
          <p:spPr>
            <a:xfrm>
              <a:off x="8701739" y="2566212"/>
              <a:ext cx="3274212" cy="369332"/>
            </a:xfrm>
            <a:prstGeom prst="rect">
              <a:avLst/>
            </a:prstGeom>
          </p:spPr>
          <p:txBody>
            <a:bodyPr wrap="square" lIns="91440" tIns="45720" rIns="91440" bIns="45720" anchor="t">
              <a:spAutoFit/>
            </a:bodyPr>
            <a:lstStyle/>
            <a:p>
              <a:r>
                <a:rPr lang="en-US" b="1" dirty="0">
                  <a:solidFill>
                    <a:schemeClr val="tx1">
                      <a:lumMod val="65000"/>
                      <a:lumOff val="35000"/>
                    </a:schemeClr>
                  </a:solidFill>
                  <a:latin typeface="Lato Light"/>
                  <a:ea typeface="Lato Light"/>
                  <a:cs typeface="Clear Sans Light" panose="020B0303030202020304" pitchFamily="34" charset="0"/>
                </a:rPr>
                <a:t>What LSTM?.</a:t>
              </a:r>
            </a:p>
          </p:txBody>
        </p:sp>
      </p:grpSp>
      <p:grpSp>
        <p:nvGrpSpPr>
          <p:cNvPr id="18" name="Group 17">
            <a:extLst>
              <a:ext uri="{FF2B5EF4-FFF2-40B4-BE49-F238E27FC236}">
                <a16:creationId xmlns:a16="http://schemas.microsoft.com/office/drawing/2014/main" id="{BA5C6418-1706-458B-B41A-3CFCB520A410}"/>
              </a:ext>
            </a:extLst>
          </p:cNvPr>
          <p:cNvGrpSpPr/>
          <p:nvPr/>
        </p:nvGrpSpPr>
        <p:grpSpPr>
          <a:xfrm>
            <a:off x="3907099" y="1811660"/>
            <a:ext cx="3274212" cy="563464"/>
            <a:chOff x="8689521" y="2412324"/>
            <a:chExt cx="3274212" cy="563464"/>
          </a:xfrm>
        </p:grpSpPr>
        <p:sp>
          <p:nvSpPr>
            <p:cNvPr id="19" name="TextBox 18">
              <a:extLst>
                <a:ext uri="{FF2B5EF4-FFF2-40B4-BE49-F238E27FC236}">
                  <a16:creationId xmlns:a16="http://schemas.microsoft.com/office/drawing/2014/main" id="{ED67C9CC-0D77-4812-A160-507D0525A01B}"/>
                </a:ext>
              </a:extLst>
            </p:cNvPr>
            <p:cNvSpPr txBox="1"/>
            <p:nvPr/>
          </p:nvSpPr>
          <p:spPr>
            <a:xfrm>
              <a:off x="8689522" y="2412324"/>
              <a:ext cx="184731" cy="338554"/>
            </a:xfrm>
            <a:prstGeom prst="rect">
              <a:avLst/>
            </a:prstGeom>
            <a:noFill/>
          </p:spPr>
          <p:txBody>
            <a:bodyPr wrap="none" rtlCol="0">
              <a:spAutoFit/>
            </a:bodyPr>
            <a:lstStyle/>
            <a:p>
              <a:pPr fontAlgn="base">
                <a:spcBef>
                  <a:spcPct val="0"/>
                </a:spcBef>
                <a:spcAft>
                  <a:spcPct val="0"/>
                </a:spcAft>
              </a:pPr>
              <a:endParaRPr lang="en-US" sz="1600" b="1" dirty="0">
                <a:solidFill>
                  <a:schemeClr val="tx1">
                    <a:lumMod val="65000"/>
                    <a:lumOff val="35000"/>
                  </a:schemeClr>
                </a:solidFill>
                <a:latin typeface="Clear Sans" panose="020B0503030202020304" pitchFamily="34" charset="0"/>
                <a:cs typeface="Clear Sans" panose="020B0503030202020304" pitchFamily="34" charset="0"/>
              </a:endParaRPr>
            </a:p>
          </p:txBody>
        </p:sp>
        <p:sp>
          <p:nvSpPr>
            <p:cNvPr id="20" name="Rectangle 19">
              <a:extLst>
                <a:ext uri="{FF2B5EF4-FFF2-40B4-BE49-F238E27FC236}">
                  <a16:creationId xmlns:a16="http://schemas.microsoft.com/office/drawing/2014/main" id="{1E20B25D-9DB6-4D07-948E-5D02BBAC8A06}"/>
                </a:ext>
              </a:extLst>
            </p:cNvPr>
            <p:cNvSpPr/>
            <p:nvPr/>
          </p:nvSpPr>
          <p:spPr>
            <a:xfrm>
              <a:off x="8689521" y="2606456"/>
              <a:ext cx="3274212" cy="369332"/>
            </a:xfrm>
            <a:prstGeom prst="rect">
              <a:avLst/>
            </a:prstGeom>
          </p:spPr>
          <p:txBody>
            <a:bodyPr wrap="square" lIns="91440" tIns="45720" rIns="91440" bIns="45720" anchor="t">
              <a:spAutoFit/>
            </a:bodyPr>
            <a:lstStyle/>
            <a:p>
              <a:r>
                <a:rPr lang="en-US" b="1" dirty="0">
                  <a:solidFill>
                    <a:schemeClr val="tx1">
                      <a:lumMod val="65000"/>
                      <a:lumOff val="35000"/>
                    </a:schemeClr>
                  </a:solidFill>
                  <a:latin typeface="Lato Light"/>
                  <a:ea typeface="Lato Light"/>
                  <a:cs typeface="Clear Sans Light" panose="020B0303030202020304" pitchFamily="34" charset="0"/>
                </a:rPr>
                <a:t>What is an image caption?</a:t>
              </a:r>
            </a:p>
          </p:txBody>
        </p:sp>
      </p:grpSp>
      <p:grpSp>
        <p:nvGrpSpPr>
          <p:cNvPr id="89" name="Group 541">
            <a:extLst>
              <a:ext uri="{FF2B5EF4-FFF2-40B4-BE49-F238E27FC236}">
                <a16:creationId xmlns:a16="http://schemas.microsoft.com/office/drawing/2014/main" id="{C8C4C5EA-5C06-41A4-8423-B6E781FCA629}"/>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90" name="AutoShape 538">
              <a:extLst>
                <a:ext uri="{FF2B5EF4-FFF2-40B4-BE49-F238E27FC236}">
                  <a16:creationId xmlns:a16="http://schemas.microsoft.com/office/drawing/2014/main" id="{43847646-33CB-4220-82EB-E8441A184EC4}"/>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91" name="AutoShape 539">
              <a:extLst>
                <a:ext uri="{FF2B5EF4-FFF2-40B4-BE49-F238E27FC236}">
                  <a16:creationId xmlns:a16="http://schemas.microsoft.com/office/drawing/2014/main" id="{0402326E-0C0A-45A4-B97C-C65BAF5FC2BE}"/>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92" name="AutoShape 540">
              <a:extLst>
                <a:ext uri="{FF2B5EF4-FFF2-40B4-BE49-F238E27FC236}">
                  <a16:creationId xmlns:a16="http://schemas.microsoft.com/office/drawing/2014/main" id="{8A1D9285-0C73-4E29-9CAB-5B7CECCBEAF9}"/>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93" name="Group 92">
            <a:extLst>
              <a:ext uri="{FF2B5EF4-FFF2-40B4-BE49-F238E27FC236}">
                <a16:creationId xmlns:a16="http://schemas.microsoft.com/office/drawing/2014/main" id="{16EBDF92-E685-4D75-A51F-985A2FFE11D8}"/>
              </a:ext>
            </a:extLst>
          </p:cNvPr>
          <p:cNvGrpSpPr/>
          <p:nvPr/>
        </p:nvGrpSpPr>
        <p:grpSpPr>
          <a:xfrm>
            <a:off x="2940142" y="3474301"/>
            <a:ext cx="753808" cy="753808"/>
            <a:chOff x="6591299" y="2939550"/>
            <a:chExt cx="753808" cy="753808"/>
          </a:xfrm>
        </p:grpSpPr>
        <p:sp>
          <p:nvSpPr>
            <p:cNvPr id="94" name="Oval 93">
              <a:extLst>
                <a:ext uri="{FF2B5EF4-FFF2-40B4-BE49-F238E27FC236}">
                  <a16:creationId xmlns:a16="http://schemas.microsoft.com/office/drawing/2014/main" id="{FAF8618C-49C9-4AA1-B01A-9B586B2C7053}"/>
                </a:ext>
              </a:extLst>
            </p:cNvPr>
            <p:cNvSpPr/>
            <p:nvPr/>
          </p:nvSpPr>
          <p:spPr>
            <a:xfrm>
              <a:off x="6591299" y="2939550"/>
              <a:ext cx="753808" cy="7538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5" name="AutoShape 15">
              <a:extLst>
                <a:ext uri="{FF2B5EF4-FFF2-40B4-BE49-F238E27FC236}">
                  <a16:creationId xmlns:a16="http://schemas.microsoft.com/office/drawing/2014/main" id="{AFD33354-DF38-4283-BE50-81E7301156EA}"/>
                </a:ext>
              </a:extLst>
            </p:cNvPr>
            <p:cNvSpPr>
              <a:spLocks/>
            </p:cNvSpPr>
            <p:nvPr/>
          </p:nvSpPr>
          <p:spPr bwMode="auto">
            <a:xfrm>
              <a:off x="6804448" y="3158454"/>
              <a:ext cx="322928" cy="322928"/>
            </a:xfrm>
            <a:custGeom>
              <a:avLst/>
              <a:gdLst>
                <a:gd name="T0" fmla="*/ 197635 w 21459"/>
                <a:gd name="T1" fmla="*/ 198350 h 21561"/>
                <a:gd name="T2" fmla="*/ 197635 w 21459"/>
                <a:gd name="T3" fmla="*/ 198350 h 21561"/>
                <a:gd name="T4" fmla="*/ 197635 w 21459"/>
                <a:gd name="T5" fmla="*/ 198350 h 21561"/>
                <a:gd name="T6" fmla="*/ 197635 w 21459"/>
                <a:gd name="T7" fmla="*/ 198350 h 215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59" h="21561">
                  <a:moveTo>
                    <a:pt x="20359" y="4319"/>
                  </a:moveTo>
                  <a:cubicBezTo>
                    <a:pt x="20703" y="4451"/>
                    <a:pt x="20960" y="4653"/>
                    <a:pt x="21125" y="4923"/>
                  </a:cubicBezTo>
                  <a:cubicBezTo>
                    <a:pt x="21468" y="5418"/>
                    <a:pt x="21546" y="6025"/>
                    <a:pt x="21363" y="6735"/>
                  </a:cubicBezTo>
                  <a:lnTo>
                    <a:pt x="17812" y="19432"/>
                  </a:lnTo>
                  <a:cubicBezTo>
                    <a:pt x="17663" y="20051"/>
                    <a:pt x="17338" y="20561"/>
                    <a:pt x="16840" y="20960"/>
                  </a:cubicBezTo>
                  <a:cubicBezTo>
                    <a:pt x="16342" y="21361"/>
                    <a:pt x="15810" y="21560"/>
                    <a:pt x="15242" y="21560"/>
                  </a:cubicBezTo>
                  <a:lnTo>
                    <a:pt x="3374" y="21560"/>
                  </a:lnTo>
                  <a:cubicBezTo>
                    <a:pt x="3031" y="21560"/>
                    <a:pt x="2698" y="21496"/>
                    <a:pt x="2378" y="21358"/>
                  </a:cubicBezTo>
                  <a:cubicBezTo>
                    <a:pt x="2056" y="21223"/>
                    <a:pt x="1747" y="21042"/>
                    <a:pt x="1456" y="20810"/>
                  </a:cubicBezTo>
                  <a:cubicBezTo>
                    <a:pt x="1162" y="20581"/>
                    <a:pt x="906" y="20312"/>
                    <a:pt x="683" y="19998"/>
                  </a:cubicBezTo>
                  <a:cubicBezTo>
                    <a:pt x="463" y="19685"/>
                    <a:pt x="287" y="19345"/>
                    <a:pt x="161" y="18978"/>
                  </a:cubicBezTo>
                  <a:cubicBezTo>
                    <a:pt x="-46" y="18345"/>
                    <a:pt x="-53" y="17750"/>
                    <a:pt x="138" y="17199"/>
                  </a:cubicBezTo>
                  <a:cubicBezTo>
                    <a:pt x="156" y="17049"/>
                    <a:pt x="172" y="16900"/>
                    <a:pt x="188" y="16759"/>
                  </a:cubicBezTo>
                  <a:cubicBezTo>
                    <a:pt x="206" y="16613"/>
                    <a:pt x="222" y="16449"/>
                    <a:pt x="237" y="16273"/>
                  </a:cubicBezTo>
                  <a:cubicBezTo>
                    <a:pt x="237" y="16179"/>
                    <a:pt x="222" y="16082"/>
                    <a:pt x="188" y="15985"/>
                  </a:cubicBezTo>
                  <a:cubicBezTo>
                    <a:pt x="156" y="15889"/>
                    <a:pt x="146" y="15792"/>
                    <a:pt x="161" y="15695"/>
                  </a:cubicBezTo>
                  <a:cubicBezTo>
                    <a:pt x="180" y="15549"/>
                    <a:pt x="245" y="15402"/>
                    <a:pt x="358" y="15256"/>
                  </a:cubicBezTo>
                  <a:cubicBezTo>
                    <a:pt x="471" y="15109"/>
                    <a:pt x="578" y="14942"/>
                    <a:pt x="678" y="14757"/>
                  </a:cubicBezTo>
                  <a:cubicBezTo>
                    <a:pt x="872" y="14411"/>
                    <a:pt x="1060" y="13986"/>
                    <a:pt x="1249" y="13485"/>
                  </a:cubicBezTo>
                  <a:cubicBezTo>
                    <a:pt x="1438" y="12987"/>
                    <a:pt x="1574" y="12553"/>
                    <a:pt x="1655" y="12190"/>
                  </a:cubicBezTo>
                  <a:cubicBezTo>
                    <a:pt x="1689" y="12040"/>
                    <a:pt x="1686" y="11896"/>
                    <a:pt x="1642" y="11762"/>
                  </a:cubicBezTo>
                  <a:cubicBezTo>
                    <a:pt x="1603" y="11627"/>
                    <a:pt x="1597" y="11504"/>
                    <a:pt x="1631" y="11389"/>
                  </a:cubicBezTo>
                  <a:cubicBezTo>
                    <a:pt x="1665" y="11240"/>
                    <a:pt x="1734" y="11111"/>
                    <a:pt x="1838" y="11005"/>
                  </a:cubicBezTo>
                  <a:cubicBezTo>
                    <a:pt x="1943" y="10897"/>
                    <a:pt x="2027" y="10788"/>
                    <a:pt x="2095" y="10671"/>
                  </a:cubicBezTo>
                  <a:cubicBezTo>
                    <a:pt x="2179" y="10507"/>
                    <a:pt x="2268" y="10308"/>
                    <a:pt x="2365" y="10082"/>
                  </a:cubicBezTo>
                  <a:cubicBezTo>
                    <a:pt x="2459" y="9859"/>
                    <a:pt x="2551" y="9628"/>
                    <a:pt x="2635" y="9390"/>
                  </a:cubicBezTo>
                  <a:cubicBezTo>
                    <a:pt x="2719" y="9150"/>
                    <a:pt x="2784" y="8918"/>
                    <a:pt x="2837" y="8690"/>
                  </a:cubicBezTo>
                  <a:cubicBezTo>
                    <a:pt x="2887" y="8461"/>
                    <a:pt x="2918" y="8271"/>
                    <a:pt x="2936" y="8118"/>
                  </a:cubicBezTo>
                  <a:cubicBezTo>
                    <a:pt x="2952" y="7972"/>
                    <a:pt x="2944" y="7816"/>
                    <a:pt x="2910" y="7655"/>
                  </a:cubicBezTo>
                  <a:cubicBezTo>
                    <a:pt x="2876" y="7497"/>
                    <a:pt x="2876" y="7365"/>
                    <a:pt x="2910" y="7248"/>
                  </a:cubicBezTo>
                  <a:cubicBezTo>
                    <a:pt x="2960" y="7101"/>
                    <a:pt x="3046" y="6978"/>
                    <a:pt x="3167" y="6878"/>
                  </a:cubicBezTo>
                  <a:cubicBezTo>
                    <a:pt x="3288" y="6778"/>
                    <a:pt x="3390" y="6664"/>
                    <a:pt x="3476" y="6532"/>
                  </a:cubicBezTo>
                  <a:cubicBezTo>
                    <a:pt x="3557" y="6421"/>
                    <a:pt x="3649" y="6263"/>
                    <a:pt x="3746" y="6049"/>
                  </a:cubicBezTo>
                  <a:cubicBezTo>
                    <a:pt x="3840" y="5841"/>
                    <a:pt x="3937" y="5609"/>
                    <a:pt x="4034" y="5354"/>
                  </a:cubicBezTo>
                  <a:cubicBezTo>
                    <a:pt x="4129" y="5102"/>
                    <a:pt x="4210" y="4856"/>
                    <a:pt x="4278" y="4618"/>
                  </a:cubicBezTo>
                  <a:cubicBezTo>
                    <a:pt x="4344" y="4381"/>
                    <a:pt x="4385" y="4170"/>
                    <a:pt x="4404" y="3979"/>
                  </a:cubicBezTo>
                  <a:cubicBezTo>
                    <a:pt x="4420" y="3868"/>
                    <a:pt x="4404" y="3754"/>
                    <a:pt x="4354" y="3636"/>
                  </a:cubicBezTo>
                  <a:cubicBezTo>
                    <a:pt x="4304" y="3519"/>
                    <a:pt x="4294" y="3390"/>
                    <a:pt x="4328" y="3249"/>
                  </a:cubicBezTo>
                  <a:cubicBezTo>
                    <a:pt x="4362" y="3120"/>
                    <a:pt x="4438" y="2980"/>
                    <a:pt x="4561" y="2836"/>
                  </a:cubicBezTo>
                  <a:cubicBezTo>
                    <a:pt x="4682" y="2692"/>
                    <a:pt x="4792" y="2543"/>
                    <a:pt x="4894" y="2393"/>
                  </a:cubicBezTo>
                  <a:cubicBezTo>
                    <a:pt x="5025" y="2159"/>
                    <a:pt x="5145" y="1886"/>
                    <a:pt x="5250" y="1573"/>
                  </a:cubicBezTo>
                  <a:cubicBezTo>
                    <a:pt x="5355" y="1262"/>
                    <a:pt x="5481" y="975"/>
                    <a:pt x="5625" y="717"/>
                  </a:cubicBezTo>
                  <a:cubicBezTo>
                    <a:pt x="5772" y="462"/>
                    <a:pt x="5966" y="259"/>
                    <a:pt x="6204" y="116"/>
                  </a:cubicBezTo>
                  <a:cubicBezTo>
                    <a:pt x="6440" y="-31"/>
                    <a:pt x="6767" y="-39"/>
                    <a:pt x="7176" y="92"/>
                  </a:cubicBezTo>
                  <a:lnTo>
                    <a:pt x="7150" y="151"/>
                  </a:lnTo>
                  <a:cubicBezTo>
                    <a:pt x="7409" y="54"/>
                    <a:pt x="7635" y="10"/>
                    <a:pt x="7829" y="10"/>
                  </a:cubicBezTo>
                  <a:lnTo>
                    <a:pt x="17613" y="10"/>
                  </a:lnTo>
                  <a:cubicBezTo>
                    <a:pt x="18266" y="10"/>
                    <a:pt x="18764" y="277"/>
                    <a:pt x="19107" y="805"/>
                  </a:cubicBezTo>
                  <a:cubicBezTo>
                    <a:pt x="19448" y="1303"/>
                    <a:pt x="19524" y="1904"/>
                    <a:pt x="19330" y="2616"/>
                  </a:cubicBezTo>
                  <a:lnTo>
                    <a:pt x="15782" y="15329"/>
                  </a:lnTo>
                  <a:cubicBezTo>
                    <a:pt x="15630" y="15918"/>
                    <a:pt x="15307" y="16419"/>
                    <a:pt x="14809" y="16829"/>
                  </a:cubicBezTo>
                  <a:cubicBezTo>
                    <a:pt x="14312" y="17243"/>
                    <a:pt x="13782" y="17448"/>
                    <a:pt x="13221" y="17448"/>
                  </a:cubicBezTo>
                  <a:lnTo>
                    <a:pt x="2019" y="17448"/>
                  </a:lnTo>
                  <a:cubicBezTo>
                    <a:pt x="1935" y="17448"/>
                    <a:pt x="1852" y="17460"/>
                    <a:pt x="1762" y="17477"/>
                  </a:cubicBezTo>
                  <a:cubicBezTo>
                    <a:pt x="1676" y="17495"/>
                    <a:pt x="1597" y="17551"/>
                    <a:pt x="1529" y="17644"/>
                  </a:cubicBezTo>
                  <a:cubicBezTo>
                    <a:pt x="1430" y="17832"/>
                    <a:pt x="1430" y="18096"/>
                    <a:pt x="1529" y="18430"/>
                  </a:cubicBezTo>
                  <a:cubicBezTo>
                    <a:pt x="1665" y="18834"/>
                    <a:pt x="1914" y="19186"/>
                    <a:pt x="2284" y="19488"/>
                  </a:cubicBezTo>
                  <a:cubicBezTo>
                    <a:pt x="2651" y="19796"/>
                    <a:pt x="3015" y="19945"/>
                    <a:pt x="3374" y="19945"/>
                  </a:cubicBezTo>
                  <a:lnTo>
                    <a:pt x="15242" y="19945"/>
                  </a:lnTo>
                  <a:cubicBezTo>
                    <a:pt x="15485" y="19945"/>
                    <a:pt x="15724" y="19846"/>
                    <a:pt x="15962" y="19643"/>
                  </a:cubicBezTo>
                  <a:cubicBezTo>
                    <a:pt x="16201" y="19444"/>
                    <a:pt x="16358" y="19221"/>
                    <a:pt x="16434" y="18975"/>
                  </a:cubicBezTo>
                  <a:lnTo>
                    <a:pt x="20310" y="5128"/>
                  </a:lnTo>
                  <a:cubicBezTo>
                    <a:pt x="20344" y="4979"/>
                    <a:pt x="20365" y="4841"/>
                    <a:pt x="20373" y="4715"/>
                  </a:cubicBezTo>
                  <a:cubicBezTo>
                    <a:pt x="20378" y="4592"/>
                    <a:pt x="20373" y="4460"/>
                    <a:pt x="20359" y="4319"/>
                  </a:cubicBezTo>
                  <a:moveTo>
                    <a:pt x="6285" y="8083"/>
                  </a:moveTo>
                  <a:cubicBezTo>
                    <a:pt x="6201" y="8446"/>
                    <a:pt x="6311" y="8628"/>
                    <a:pt x="6610" y="8628"/>
                  </a:cubicBezTo>
                  <a:lnTo>
                    <a:pt x="14325" y="8628"/>
                  </a:lnTo>
                  <a:cubicBezTo>
                    <a:pt x="14461" y="8628"/>
                    <a:pt x="14587" y="8578"/>
                    <a:pt x="14707" y="8473"/>
                  </a:cubicBezTo>
                  <a:cubicBezTo>
                    <a:pt x="14830" y="8370"/>
                    <a:pt x="14906" y="8238"/>
                    <a:pt x="14940" y="8083"/>
                  </a:cubicBezTo>
                  <a:lnTo>
                    <a:pt x="15242" y="7028"/>
                  </a:lnTo>
                  <a:cubicBezTo>
                    <a:pt x="15276" y="6881"/>
                    <a:pt x="15263" y="6752"/>
                    <a:pt x="15205" y="6641"/>
                  </a:cubicBezTo>
                  <a:cubicBezTo>
                    <a:pt x="15145" y="6535"/>
                    <a:pt x="15051" y="6483"/>
                    <a:pt x="14914" y="6483"/>
                  </a:cubicBezTo>
                  <a:lnTo>
                    <a:pt x="7202" y="6483"/>
                  </a:lnTo>
                  <a:cubicBezTo>
                    <a:pt x="7066" y="6483"/>
                    <a:pt x="6935" y="6532"/>
                    <a:pt x="6807" y="6638"/>
                  </a:cubicBezTo>
                  <a:cubicBezTo>
                    <a:pt x="6676" y="6740"/>
                    <a:pt x="6594" y="6869"/>
                    <a:pt x="6560" y="7028"/>
                  </a:cubicBezTo>
                  <a:lnTo>
                    <a:pt x="6285" y="8083"/>
                  </a:lnTo>
                  <a:close/>
                  <a:moveTo>
                    <a:pt x="7150" y="4867"/>
                  </a:moveTo>
                  <a:cubicBezTo>
                    <a:pt x="7116" y="5017"/>
                    <a:pt x="7132" y="5140"/>
                    <a:pt x="7195" y="5240"/>
                  </a:cubicBezTo>
                  <a:cubicBezTo>
                    <a:pt x="7257" y="5336"/>
                    <a:pt x="7354" y="5386"/>
                    <a:pt x="7488" y="5386"/>
                  </a:cubicBezTo>
                  <a:lnTo>
                    <a:pt x="15192" y="5386"/>
                  </a:lnTo>
                  <a:cubicBezTo>
                    <a:pt x="15326" y="5386"/>
                    <a:pt x="15451" y="5336"/>
                    <a:pt x="15575" y="5240"/>
                  </a:cubicBezTo>
                  <a:cubicBezTo>
                    <a:pt x="15695" y="5140"/>
                    <a:pt x="15784" y="5017"/>
                    <a:pt x="15845" y="4867"/>
                  </a:cubicBezTo>
                  <a:lnTo>
                    <a:pt x="16120" y="3771"/>
                  </a:lnTo>
                  <a:cubicBezTo>
                    <a:pt x="16154" y="3622"/>
                    <a:pt x="16141" y="3493"/>
                    <a:pt x="16083" y="3387"/>
                  </a:cubicBezTo>
                  <a:cubicBezTo>
                    <a:pt x="16023" y="3279"/>
                    <a:pt x="15923" y="3223"/>
                    <a:pt x="15782" y="3223"/>
                  </a:cubicBezTo>
                  <a:lnTo>
                    <a:pt x="8078" y="3223"/>
                  </a:lnTo>
                  <a:cubicBezTo>
                    <a:pt x="7944" y="3223"/>
                    <a:pt x="7818" y="3279"/>
                    <a:pt x="7695" y="3387"/>
                  </a:cubicBezTo>
                  <a:cubicBezTo>
                    <a:pt x="7575" y="3493"/>
                    <a:pt x="7488" y="3622"/>
                    <a:pt x="7438" y="3771"/>
                  </a:cubicBezTo>
                  <a:lnTo>
                    <a:pt x="7150" y="4867"/>
                  </a:lnTo>
                  <a:close/>
                </a:path>
              </a:pathLst>
            </a:custGeom>
            <a:solidFill>
              <a:schemeClr val="bg1"/>
            </a:solidFill>
            <a:ln>
              <a:noFill/>
            </a:ln>
            <a:effectLst/>
          </p:spPr>
          <p:txBody>
            <a:bodyPr lIns="38100" tIns="38100" rIns="38100" bIns="38100" anchor="ctr"/>
            <a:lstStyle/>
            <a:p>
              <a:endParaRPr lang="en-US"/>
            </a:p>
          </p:txBody>
        </p:sp>
      </p:grpSp>
      <p:grpSp>
        <p:nvGrpSpPr>
          <p:cNvPr id="96" name="Group 95">
            <a:extLst>
              <a:ext uri="{FF2B5EF4-FFF2-40B4-BE49-F238E27FC236}">
                <a16:creationId xmlns:a16="http://schemas.microsoft.com/office/drawing/2014/main" id="{7EDBB392-7D59-4C92-A673-0A58F937EAAC}"/>
              </a:ext>
            </a:extLst>
          </p:cNvPr>
          <p:cNvGrpSpPr/>
          <p:nvPr/>
        </p:nvGrpSpPr>
        <p:grpSpPr>
          <a:xfrm>
            <a:off x="2952360" y="1806576"/>
            <a:ext cx="753808" cy="753808"/>
            <a:chOff x="6591299" y="1947957"/>
            <a:chExt cx="753808" cy="753808"/>
          </a:xfrm>
        </p:grpSpPr>
        <p:sp>
          <p:nvSpPr>
            <p:cNvPr id="97" name="Oval 96">
              <a:extLst>
                <a:ext uri="{FF2B5EF4-FFF2-40B4-BE49-F238E27FC236}">
                  <a16:creationId xmlns:a16="http://schemas.microsoft.com/office/drawing/2014/main" id="{72A6827E-88D3-4DB8-936E-AA633151C030}"/>
                </a:ext>
              </a:extLst>
            </p:cNvPr>
            <p:cNvSpPr/>
            <p:nvPr/>
          </p:nvSpPr>
          <p:spPr>
            <a:xfrm>
              <a:off x="6591299" y="1947957"/>
              <a:ext cx="753808" cy="7538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8" name="AutoShape 66">
              <a:extLst>
                <a:ext uri="{FF2B5EF4-FFF2-40B4-BE49-F238E27FC236}">
                  <a16:creationId xmlns:a16="http://schemas.microsoft.com/office/drawing/2014/main" id="{109842EE-0754-43A2-9C3F-914FC83CCB9B}"/>
                </a:ext>
              </a:extLst>
            </p:cNvPr>
            <p:cNvSpPr>
              <a:spLocks noChangeAspect="1"/>
            </p:cNvSpPr>
            <p:nvPr/>
          </p:nvSpPr>
          <p:spPr bwMode="auto">
            <a:xfrm>
              <a:off x="6788880" y="2145171"/>
              <a:ext cx="372847" cy="372944"/>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p:spPr>
          <p:txBody>
            <a:bodyPr lIns="50789" tIns="50789" rIns="50789" bIns="50789" anchor="ctr"/>
            <a:lstStyle/>
            <a:p>
              <a:pPr defTabSz="457098">
                <a:defRPr/>
              </a:pPr>
              <a:endParaRPr lang="es-ES" sz="3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34" name="Group 33">
            <a:extLst>
              <a:ext uri="{FF2B5EF4-FFF2-40B4-BE49-F238E27FC236}">
                <a16:creationId xmlns:a16="http://schemas.microsoft.com/office/drawing/2014/main" id="{DD203C7E-A128-48A4-A1D7-1CE25578D2EE}"/>
              </a:ext>
            </a:extLst>
          </p:cNvPr>
          <p:cNvGrpSpPr/>
          <p:nvPr/>
        </p:nvGrpSpPr>
        <p:grpSpPr>
          <a:xfrm>
            <a:off x="3894882" y="2304102"/>
            <a:ext cx="4447013" cy="1117462"/>
            <a:chOff x="8689521" y="2412324"/>
            <a:chExt cx="3274212" cy="1117462"/>
          </a:xfrm>
        </p:grpSpPr>
        <p:sp>
          <p:nvSpPr>
            <p:cNvPr id="35" name="TextBox 34">
              <a:extLst>
                <a:ext uri="{FF2B5EF4-FFF2-40B4-BE49-F238E27FC236}">
                  <a16:creationId xmlns:a16="http://schemas.microsoft.com/office/drawing/2014/main" id="{7721EDA3-FB16-48E4-84C2-83A355BA3317}"/>
                </a:ext>
              </a:extLst>
            </p:cNvPr>
            <p:cNvSpPr txBox="1"/>
            <p:nvPr/>
          </p:nvSpPr>
          <p:spPr>
            <a:xfrm>
              <a:off x="8689522" y="2412324"/>
              <a:ext cx="184731" cy="338554"/>
            </a:xfrm>
            <a:prstGeom prst="rect">
              <a:avLst/>
            </a:prstGeom>
            <a:noFill/>
          </p:spPr>
          <p:txBody>
            <a:bodyPr wrap="none" rtlCol="0">
              <a:spAutoFit/>
            </a:bodyPr>
            <a:lstStyle/>
            <a:p>
              <a:pPr fontAlgn="base">
                <a:spcBef>
                  <a:spcPct val="0"/>
                </a:spcBef>
                <a:spcAft>
                  <a:spcPct val="0"/>
                </a:spcAft>
              </a:pPr>
              <a:endParaRPr lang="en-US" sz="1600" b="1" dirty="0">
                <a:solidFill>
                  <a:schemeClr val="tx1">
                    <a:lumMod val="65000"/>
                    <a:lumOff val="35000"/>
                  </a:schemeClr>
                </a:solidFill>
                <a:latin typeface="Clear Sans" panose="020B0503030202020304" pitchFamily="34" charset="0"/>
                <a:cs typeface="Clear Sans" panose="020B0503030202020304" pitchFamily="34" charset="0"/>
              </a:endParaRPr>
            </a:p>
          </p:txBody>
        </p:sp>
        <p:sp>
          <p:nvSpPr>
            <p:cNvPr id="36" name="Rectangle 35">
              <a:extLst>
                <a:ext uri="{FF2B5EF4-FFF2-40B4-BE49-F238E27FC236}">
                  <a16:creationId xmlns:a16="http://schemas.microsoft.com/office/drawing/2014/main" id="{3B86DFCD-51D0-4EC4-8493-9169A9C9A2F3}"/>
                </a:ext>
              </a:extLst>
            </p:cNvPr>
            <p:cNvSpPr/>
            <p:nvPr/>
          </p:nvSpPr>
          <p:spPr>
            <a:xfrm>
              <a:off x="8689521" y="2606456"/>
              <a:ext cx="3274212" cy="923330"/>
            </a:xfrm>
            <a:prstGeom prst="rect">
              <a:avLst/>
            </a:prstGeom>
          </p:spPr>
          <p:txBody>
            <a:bodyPr wrap="square" lIns="91440" tIns="45720" rIns="91440" bIns="45720" anchor="t">
              <a:spAutoFit/>
            </a:bodyPr>
            <a:lstStyle/>
            <a:p>
              <a:pPr algn="just"/>
              <a:r>
                <a:rPr lang="en-US" b="1" dirty="0">
                  <a:solidFill>
                    <a:schemeClr val="tx1">
                      <a:lumMod val="65000"/>
                      <a:lumOff val="35000"/>
                    </a:schemeClr>
                  </a:solidFill>
                  <a:latin typeface="Lato Light"/>
                  <a:ea typeface="Lato Light"/>
                  <a:cs typeface="Clear Sans Light" panose="020B0303030202020304" pitchFamily="34" charset="0"/>
                </a:rPr>
                <a:t>Image captions are composed of few sentences that are used to describe or explain the published photographs.</a:t>
              </a:r>
            </a:p>
          </p:txBody>
        </p:sp>
      </p:grpSp>
      <p:grpSp>
        <p:nvGrpSpPr>
          <p:cNvPr id="40" name="Group 39">
            <a:extLst>
              <a:ext uri="{FF2B5EF4-FFF2-40B4-BE49-F238E27FC236}">
                <a16:creationId xmlns:a16="http://schemas.microsoft.com/office/drawing/2014/main" id="{5D691CC6-A707-4F52-852D-BE6AC515CBAC}"/>
              </a:ext>
            </a:extLst>
          </p:cNvPr>
          <p:cNvGrpSpPr/>
          <p:nvPr/>
        </p:nvGrpSpPr>
        <p:grpSpPr>
          <a:xfrm>
            <a:off x="3907099" y="3954258"/>
            <a:ext cx="4447013" cy="2225457"/>
            <a:chOff x="8689521" y="2412324"/>
            <a:chExt cx="3274212" cy="2225457"/>
          </a:xfrm>
        </p:grpSpPr>
        <p:sp>
          <p:nvSpPr>
            <p:cNvPr id="41" name="TextBox 40">
              <a:extLst>
                <a:ext uri="{FF2B5EF4-FFF2-40B4-BE49-F238E27FC236}">
                  <a16:creationId xmlns:a16="http://schemas.microsoft.com/office/drawing/2014/main" id="{996AFBBE-D5D3-4ED2-B5D3-97D5DDB65C2F}"/>
                </a:ext>
              </a:extLst>
            </p:cNvPr>
            <p:cNvSpPr txBox="1"/>
            <p:nvPr/>
          </p:nvSpPr>
          <p:spPr>
            <a:xfrm>
              <a:off x="8689522" y="2412324"/>
              <a:ext cx="184731" cy="338554"/>
            </a:xfrm>
            <a:prstGeom prst="rect">
              <a:avLst/>
            </a:prstGeom>
            <a:noFill/>
          </p:spPr>
          <p:txBody>
            <a:bodyPr wrap="none" rtlCol="0">
              <a:spAutoFit/>
            </a:bodyPr>
            <a:lstStyle/>
            <a:p>
              <a:pPr fontAlgn="base">
                <a:spcBef>
                  <a:spcPct val="0"/>
                </a:spcBef>
                <a:spcAft>
                  <a:spcPct val="0"/>
                </a:spcAft>
              </a:pPr>
              <a:endParaRPr lang="en-US" sz="1600" b="1" dirty="0">
                <a:solidFill>
                  <a:schemeClr val="tx1">
                    <a:lumMod val="65000"/>
                    <a:lumOff val="35000"/>
                  </a:schemeClr>
                </a:solidFill>
                <a:latin typeface="Clear Sans" panose="020B0503030202020304" pitchFamily="34" charset="0"/>
                <a:cs typeface="Clear Sans" panose="020B0503030202020304" pitchFamily="34" charset="0"/>
              </a:endParaRPr>
            </a:p>
          </p:txBody>
        </p:sp>
        <p:sp>
          <p:nvSpPr>
            <p:cNvPr id="42" name="Rectangle 41">
              <a:extLst>
                <a:ext uri="{FF2B5EF4-FFF2-40B4-BE49-F238E27FC236}">
                  <a16:creationId xmlns:a16="http://schemas.microsoft.com/office/drawing/2014/main" id="{ABA02E76-8413-4701-8AFF-54E3BE5723AE}"/>
                </a:ext>
              </a:extLst>
            </p:cNvPr>
            <p:cNvSpPr/>
            <p:nvPr/>
          </p:nvSpPr>
          <p:spPr>
            <a:xfrm>
              <a:off x="8689521" y="2606456"/>
              <a:ext cx="3274212" cy="2031325"/>
            </a:xfrm>
            <a:prstGeom prst="rect">
              <a:avLst/>
            </a:prstGeom>
          </p:spPr>
          <p:txBody>
            <a:bodyPr wrap="square" lIns="91440" tIns="45720" rIns="91440" bIns="45720" anchor="t">
              <a:spAutoFit/>
            </a:bodyPr>
            <a:lstStyle/>
            <a:p>
              <a:pPr algn="just"/>
              <a:r>
                <a:rPr lang="en-US" b="1" dirty="0">
                  <a:solidFill>
                    <a:schemeClr val="tx1">
                      <a:lumMod val="65000"/>
                      <a:lumOff val="35000"/>
                    </a:schemeClr>
                  </a:solidFill>
                  <a:latin typeface="Lato Light"/>
                  <a:ea typeface="Lato Light"/>
                  <a:cs typeface="Clear Sans Light" panose="020B0303030202020304" pitchFamily="34" charset="0"/>
                </a:rPr>
                <a:t>Long short-term memory (LSTM) is a deep learning architecture that uses an artificial recurrent neural network (RNN). In many cases, LSTM has an advantage over RNNs, hidden Markov models, and other sequence learning approaches due to its relative insensitivity to gap length.</a:t>
              </a:r>
            </a:p>
          </p:txBody>
        </p:sp>
      </p:grpSp>
    </p:spTree>
    <p:extLst>
      <p:ext uri="{BB962C8B-B14F-4D97-AF65-F5344CB8AC3E}">
        <p14:creationId xmlns:p14="http://schemas.microsoft.com/office/powerpoint/2010/main" val="136162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fade">
                                      <p:cBhvr>
                                        <p:cTn id="13" dur="500"/>
                                        <p:tgtEl>
                                          <p:spTgt spid="96"/>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fade">
                                      <p:cBhvr>
                                        <p:cTn id="21" dur="500"/>
                                        <p:tgtEl>
                                          <p:spTgt spid="93"/>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childTnLst>
                          </p:cTn>
                        </p:par>
                        <p:par>
                          <p:cTn id="30" fill="hold">
                            <p:stCondLst>
                              <p:cond delay="3500"/>
                            </p:stCondLst>
                            <p:childTnLst>
                              <p:par>
                                <p:cTn id="31" presetID="22" presetClass="entr" presetSubtype="8" fill="hold" nodeType="after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left)">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8E017C3-A291-446C-A955-A48F7D89F27B}"/>
              </a:ext>
            </a:extLst>
          </p:cNvPr>
          <p:cNvSpPr txBox="1">
            <a:spLocks/>
          </p:cNvSpPr>
          <p:nvPr/>
        </p:nvSpPr>
        <p:spPr>
          <a:xfrm>
            <a:off x="1519519" y="426148"/>
            <a:ext cx="9144000" cy="629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 Objective &amp; Motivation</a:t>
            </a:r>
          </a:p>
        </p:txBody>
      </p:sp>
      <p:grpSp>
        <p:nvGrpSpPr>
          <p:cNvPr id="29" name="Group 541">
            <a:extLst>
              <a:ext uri="{FF2B5EF4-FFF2-40B4-BE49-F238E27FC236}">
                <a16:creationId xmlns:a16="http://schemas.microsoft.com/office/drawing/2014/main" id="{C984B95F-E097-43DF-BD0E-20C5EF271416}"/>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30" name="AutoShape 538">
              <a:extLst>
                <a:ext uri="{FF2B5EF4-FFF2-40B4-BE49-F238E27FC236}">
                  <a16:creationId xmlns:a16="http://schemas.microsoft.com/office/drawing/2014/main" id="{50B347F4-E383-4A61-8BD5-AB353D5DE2B0}"/>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31" name="AutoShape 539">
              <a:extLst>
                <a:ext uri="{FF2B5EF4-FFF2-40B4-BE49-F238E27FC236}">
                  <a16:creationId xmlns:a16="http://schemas.microsoft.com/office/drawing/2014/main" id="{833E6A8D-DDF1-45F7-BF5F-9F325EF009D7}"/>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32" name="AutoShape 540">
              <a:extLst>
                <a:ext uri="{FF2B5EF4-FFF2-40B4-BE49-F238E27FC236}">
                  <a16:creationId xmlns:a16="http://schemas.microsoft.com/office/drawing/2014/main" id="{452AAC37-35FA-42E8-8EA1-A6E3F277CA96}"/>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43" name="Group 42">
            <a:extLst>
              <a:ext uri="{FF2B5EF4-FFF2-40B4-BE49-F238E27FC236}">
                <a16:creationId xmlns:a16="http://schemas.microsoft.com/office/drawing/2014/main" id="{CEB3447B-8339-478B-96B2-981EF99BB10D}"/>
              </a:ext>
            </a:extLst>
          </p:cNvPr>
          <p:cNvGrpSpPr/>
          <p:nvPr/>
        </p:nvGrpSpPr>
        <p:grpSpPr>
          <a:xfrm>
            <a:off x="11338559" y="6402760"/>
            <a:ext cx="361569" cy="337216"/>
            <a:chOff x="11338559" y="6428160"/>
            <a:chExt cx="361569" cy="337216"/>
          </a:xfrm>
        </p:grpSpPr>
        <p:sp>
          <p:nvSpPr>
            <p:cNvPr id="44" name="Oval 43">
              <a:extLst>
                <a:ext uri="{FF2B5EF4-FFF2-40B4-BE49-F238E27FC236}">
                  <a16:creationId xmlns:a16="http://schemas.microsoft.com/office/drawing/2014/main" id="{0D59FD0F-ACEA-494C-9F49-EF0FC29DC194}"/>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4D233C0-0EA0-4264-9CB2-C510D113445B}"/>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3</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grpSp>
        <p:nvGrpSpPr>
          <p:cNvPr id="10" name="Group 9">
            <a:extLst>
              <a:ext uri="{FF2B5EF4-FFF2-40B4-BE49-F238E27FC236}">
                <a16:creationId xmlns:a16="http://schemas.microsoft.com/office/drawing/2014/main" id="{3AA575A4-F830-4C28-AC4B-353512619526}"/>
              </a:ext>
            </a:extLst>
          </p:cNvPr>
          <p:cNvGrpSpPr/>
          <p:nvPr/>
        </p:nvGrpSpPr>
        <p:grpSpPr>
          <a:xfrm>
            <a:off x="1519519" y="2229727"/>
            <a:ext cx="2018801" cy="635819"/>
            <a:chOff x="5320858" y="2140088"/>
            <a:chExt cx="2018801" cy="635819"/>
          </a:xfrm>
        </p:grpSpPr>
        <p:sp>
          <p:nvSpPr>
            <p:cNvPr id="11" name="Rounded Rectangle 2">
              <a:extLst>
                <a:ext uri="{FF2B5EF4-FFF2-40B4-BE49-F238E27FC236}">
                  <a16:creationId xmlns:a16="http://schemas.microsoft.com/office/drawing/2014/main" id="{B093C68A-2F7E-4095-B36F-46B6D02E527A}"/>
                </a:ext>
              </a:extLst>
            </p:cNvPr>
            <p:cNvSpPr/>
            <p:nvPr/>
          </p:nvSpPr>
          <p:spPr>
            <a:xfrm>
              <a:off x="5320858" y="2140088"/>
              <a:ext cx="2018801" cy="635819"/>
            </a:xfrm>
            <a:prstGeom prst="roundRect">
              <a:avLst>
                <a:gd name="adj" fmla="val 726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grpSp>
          <p:nvGrpSpPr>
            <p:cNvPr id="12" name="Group 11">
              <a:extLst>
                <a:ext uri="{FF2B5EF4-FFF2-40B4-BE49-F238E27FC236}">
                  <a16:creationId xmlns:a16="http://schemas.microsoft.com/office/drawing/2014/main" id="{52DC0604-B855-4A1E-B45A-25B87F86BCDB}"/>
                </a:ext>
              </a:extLst>
            </p:cNvPr>
            <p:cNvGrpSpPr/>
            <p:nvPr/>
          </p:nvGrpSpPr>
          <p:grpSpPr>
            <a:xfrm>
              <a:off x="5466273" y="2178180"/>
              <a:ext cx="1743075" cy="541241"/>
              <a:chOff x="2463840" y="3168046"/>
              <a:chExt cx="1743075" cy="541241"/>
            </a:xfrm>
          </p:grpSpPr>
          <p:sp>
            <p:nvSpPr>
              <p:cNvPr id="13" name="TextBox 12">
                <a:extLst>
                  <a:ext uri="{FF2B5EF4-FFF2-40B4-BE49-F238E27FC236}">
                    <a16:creationId xmlns:a16="http://schemas.microsoft.com/office/drawing/2014/main" id="{3D130F7E-D2FD-444A-88BB-BB641D0F41DD}"/>
                  </a:ext>
                </a:extLst>
              </p:cNvPr>
              <p:cNvSpPr txBox="1"/>
              <p:nvPr/>
            </p:nvSpPr>
            <p:spPr>
              <a:xfrm>
                <a:off x="2833940" y="3168046"/>
                <a:ext cx="987771" cy="423449"/>
              </a:xfrm>
              <a:prstGeom prst="rect">
                <a:avLst/>
              </a:prstGeom>
              <a:noFill/>
            </p:spPr>
            <p:txBody>
              <a:bodyPr wrap="none" rtlCol="0">
                <a:spAutoFit/>
              </a:bodyPr>
              <a:lstStyle/>
              <a:p>
                <a:pPr algn="ctr">
                  <a:lnSpc>
                    <a:spcPct val="150000"/>
                  </a:lnSpc>
                </a:pPr>
                <a:r>
                  <a:rPr lang="en-US" sz="1600" b="1" i="1" dirty="0">
                    <a:solidFill>
                      <a:schemeClr val="bg1"/>
                    </a:solidFill>
                    <a:latin typeface="Clear Sans" panose="020B0503030202020304" pitchFamily="34" charset="0"/>
                    <a:ea typeface="Fira Sans SemiBold Italic" panose="00000700000000000000" pitchFamily="50" charset="0"/>
                    <a:cs typeface="Clear Sans" panose="020B0503030202020304" pitchFamily="34" charset="0"/>
                  </a:rPr>
                  <a:t>Objective</a:t>
                </a:r>
              </a:p>
            </p:txBody>
          </p:sp>
          <p:sp>
            <p:nvSpPr>
              <p:cNvPr id="14" name="TextBox 13">
                <a:extLst>
                  <a:ext uri="{FF2B5EF4-FFF2-40B4-BE49-F238E27FC236}">
                    <a16:creationId xmlns:a16="http://schemas.microsoft.com/office/drawing/2014/main" id="{EFAA8E50-5783-49F1-8F42-BA2FBE75AC00}"/>
                  </a:ext>
                </a:extLst>
              </p:cNvPr>
              <p:cNvSpPr txBox="1"/>
              <p:nvPr/>
            </p:nvSpPr>
            <p:spPr>
              <a:xfrm>
                <a:off x="2463840" y="3376439"/>
                <a:ext cx="1743075" cy="332848"/>
              </a:xfrm>
              <a:prstGeom prst="rect">
                <a:avLst/>
              </a:prstGeom>
              <a:noFill/>
            </p:spPr>
            <p:txBody>
              <a:bodyPr wrap="square" rtlCol="0" anchor="ctr">
                <a:spAutoFit/>
              </a:bodyPr>
              <a:lstStyle/>
              <a:p>
                <a:pPr algn="ctr">
                  <a:lnSpc>
                    <a:spcPct val="150000"/>
                  </a:lnSpc>
                </a:pPr>
                <a:endParaRPr lang="en-US" sz="1200" dirty="0">
                  <a:solidFill>
                    <a:schemeClr val="bg1"/>
                  </a:solidFill>
                  <a:latin typeface="Lato Light" panose="020F0302020204030203" pitchFamily="34" charset="0"/>
                  <a:ea typeface="Open Sans" panose="020B0606030504020204" pitchFamily="34" charset="0"/>
                  <a:cs typeface="Open Sans" panose="020B0606030504020204" pitchFamily="34" charset="0"/>
                </a:endParaRPr>
              </a:p>
            </p:txBody>
          </p:sp>
        </p:grpSp>
      </p:grpSp>
      <p:grpSp>
        <p:nvGrpSpPr>
          <p:cNvPr id="18" name="Group 17">
            <a:extLst>
              <a:ext uri="{FF2B5EF4-FFF2-40B4-BE49-F238E27FC236}">
                <a16:creationId xmlns:a16="http://schemas.microsoft.com/office/drawing/2014/main" id="{D8B9DF91-FF0F-4615-9A6F-B2A709AC01CF}"/>
              </a:ext>
            </a:extLst>
          </p:cNvPr>
          <p:cNvGrpSpPr/>
          <p:nvPr/>
        </p:nvGrpSpPr>
        <p:grpSpPr>
          <a:xfrm>
            <a:off x="1519519" y="4004745"/>
            <a:ext cx="2018801" cy="635819"/>
            <a:chOff x="5320858" y="2140088"/>
            <a:chExt cx="2018801" cy="635819"/>
          </a:xfrm>
        </p:grpSpPr>
        <p:sp>
          <p:nvSpPr>
            <p:cNvPr id="19" name="Rounded Rectangle 2">
              <a:extLst>
                <a:ext uri="{FF2B5EF4-FFF2-40B4-BE49-F238E27FC236}">
                  <a16:creationId xmlns:a16="http://schemas.microsoft.com/office/drawing/2014/main" id="{2E5DC260-9BA8-4571-903E-999965ED96C8}"/>
                </a:ext>
              </a:extLst>
            </p:cNvPr>
            <p:cNvSpPr/>
            <p:nvPr/>
          </p:nvSpPr>
          <p:spPr>
            <a:xfrm>
              <a:off x="5320858" y="2140088"/>
              <a:ext cx="2018801" cy="635819"/>
            </a:xfrm>
            <a:prstGeom prst="roundRect">
              <a:avLst>
                <a:gd name="adj" fmla="val 726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grpSp>
          <p:nvGrpSpPr>
            <p:cNvPr id="20" name="Group 19">
              <a:extLst>
                <a:ext uri="{FF2B5EF4-FFF2-40B4-BE49-F238E27FC236}">
                  <a16:creationId xmlns:a16="http://schemas.microsoft.com/office/drawing/2014/main" id="{63A869B3-71F6-45A7-A036-A8C5DA7E7B9B}"/>
                </a:ext>
              </a:extLst>
            </p:cNvPr>
            <p:cNvGrpSpPr/>
            <p:nvPr/>
          </p:nvGrpSpPr>
          <p:grpSpPr>
            <a:xfrm>
              <a:off x="5466273" y="2178180"/>
              <a:ext cx="1743075" cy="541241"/>
              <a:chOff x="2463840" y="3168046"/>
              <a:chExt cx="1743075" cy="541241"/>
            </a:xfrm>
          </p:grpSpPr>
          <p:sp>
            <p:nvSpPr>
              <p:cNvPr id="21" name="TextBox 20">
                <a:extLst>
                  <a:ext uri="{FF2B5EF4-FFF2-40B4-BE49-F238E27FC236}">
                    <a16:creationId xmlns:a16="http://schemas.microsoft.com/office/drawing/2014/main" id="{3283354A-9658-46C9-97AF-0E4B7481A0DC}"/>
                  </a:ext>
                </a:extLst>
              </p:cNvPr>
              <p:cNvSpPr txBox="1"/>
              <p:nvPr/>
            </p:nvSpPr>
            <p:spPr>
              <a:xfrm>
                <a:off x="2759401" y="3168046"/>
                <a:ext cx="1136851" cy="423449"/>
              </a:xfrm>
              <a:prstGeom prst="rect">
                <a:avLst/>
              </a:prstGeom>
              <a:noFill/>
            </p:spPr>
            <p:txBody>
              <a:bodyPr wrap="none" rtlCol="0">
                <a:spAutoFit/>
              </a:bodyPr>
              <a:lstStyle/>
              <a:p>
                <a:pPr algn="ctr">
                  <a:lnSpc>
                    <a:spcPct val="150000"/>
                  </a:lnSpc>
                </a:pPr>
                <a:r>
                  <a:rPr lang="en-US" sz="1600" b="1" i="1" dirty="0">
                    <a:solidFill>
                      <a:schemeClr val="bg1"/>
                    </a:solidFill>
                    <a:latin typeface="Clear Sans" panose="020B0503030202020304" pitchFamily="34" charset="0"/>
                    <a:ea typeface="Fira Sans SemiBold Italic" panose="00000700000000000000" pitchFamily="50" charset="0"/>
                    <a:cs typeface="Clear Sans" panose="020B0503030202020304" pitchFamily="34" charset="0"/>
                  </a:rPr>
                  <a:t>Motivation</a:t>
                </a:r>
              </a:p>
            </p:txBody>
          </p:sp>
          <p:sp>
            <p:nvSpPr>
              <p:cNvPr id="22" name="TextBox 21">
                <a:extLst>
                  <a:ext uri="{FF2B5EF4-FFF2-40B4-BE49-F238E27FC236}">
                    <a16:creationId xmlns:a16="http://schemas.microsoft.com/office/drawing/2014/main" id="{29391E18-40F9-4D50-B150-00869BF7B617}"/>
                  </a:ext>
                </a:extLst>
              </p:cNvPr>
              <p:cNvSpPr txBox="1"/>
              <p:nvPr/>
            </p:nvSpPr>
            <p:spPr>
              <a:xfrm>
                <a:off x="2463840" y="3376439"/>
                <a:ext cx="1743075" cy="332848"/>
              </a:xfrm>
              <a:prstGeom prst="rect">
                <a:avLst/>
              </a:prstGeom>
              <a:noFill/>
            </p:spPr>
            <p:txBody>
              <a:bodyPr wrap="square" rtlCol="0" anchor="ctr">
                <a:spAutoFit/>
              </a:bodyPr>
              <a:lstStyle/>
              <a:p>
                <a:pPr algn="ctr">
                  <a:lnSpc>
                    <a:spcPct val="150000"/>
                  </a:lnSpc>
                </a:pPr>
                <a:endParaRPr lang="en-US" sz="1200" dirty="0">
                  <a:solidFill>
                    <a:schemeClr val="bg1"/>
                  </a:solidFill>
                  <a:latin typeface="Lato Light" panose="020F0302020204030203" pitchFamily="34" charset="0"/>
                  <a:ea typeface="Open Sans" panose="020B0606030504020204" pitchFamily="34" charset="0"/>
                  <a:cs typeface="Open Sans" panose="020B0606030504020204" pitchFamily="34" charset="0"/>
                </a:endParaRPr>
              </a:p>
            </p:txBody>
          </p:sp>
        </p:grpSp>
      </p:grpSp>
      <p:grpSp>
        <p:nvGrpSpPr>
          <p:cNvPr id="28" name="Group 27">
            <a:extLst>
              <a:ext uri="{FF2B5EF4-FFF2-40B4-BE49-F238E27FC236}">
                <a16:creationId xmlns:a16="http://schemas.microsoft.com/office/drawing/2014/main" id="{9C3A32AC-82B0-46B5-A6D7-AE2560AA5370}"/>
              </a:ext>
            </a:extLst>
          </p:cNvPr>
          <p:cNvGrpSpPr/>
          <p:nvPr/>
        </p:nvGrpSpPr>
        <p:grpSpPr>
          <a:xfrm>
            <a:off x="4411299" y="1872735"/>
            <a:ext cx="6223001" cy="1386866"/>
            <a:chOff x="5320858" y="2140088"/>
            <a:chExt cx="1689775" cy="463950"/>
          </a:xfrm>
        </p:grpSpPr>
        <p:sp>
          <p:nvSpPr>
            <p:cNvPr id="33" name="Rounded Rectangle 2">
              <a:extLst>
                <a:ext uri="{FF2B5EF4-FFF2-40B4-BE49-F238E27FC236}">
                  <a16:creationId xmlns:a16="http://schemas.microsoft.com/office/drawing/2014/main" id="{866D30D8-6F46-4D12-B8F7-BDA561317319}"/>
                </a:ext>
              </a:extLst>
            </p:cNvPr>
            <p:cNvSpPr/>
            <p:nvPr/>
          </p:nvSpPr>
          <p:spPr>
            <a:xfrm>
              <a:off x="5320858" y="2140088"/>
              <a:ext cx="1689775" cy="463950"/>
            </a:xfrm>
            <a:prstGeom prst="roundRect">
              <a:avLst>
                <a:gd name="adj" fmla="val 726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dirty="0"/>
            </a:p>
          </p:txBody>
        </p:sp>
        <p:sp>
          <p:nvSpPr>
            <p:cNvPr id="35" name="TextBox 34">
              <a:extLst>
                <a:ext uri="{FF2B5EF4-FFF2-40B4-BE49-F238E27FC236}">
                  <a16:creationId xmlns:a16="http://schemas.microsoft.com/office/drawing/2014/main" id="{EDC0ADE1-426E-40FC-BBA5-3E66E9BB6FF6}"/>
                </a:ext>
              </a:extLst>
            </p:cNvPr>
            <p:cNvSpPr txBox="1"/>
            <p:nvPr/>
          </p:nvSpPr>
          <p:spPr>
            <a:xfrm>
              <a:off x="5394945" y="2200420"/>
              <a:ext cx="1541601" cy="277994"/>
            </a:xfrm>
            <a:prstGeom prst="rect">
              <a:avLst/>
            </a:prstGeom>
            <a:noFill/>
          </p:spPr>
          <p:txBody>
            <a:bodyPr wrap="square" lIns="91440" tIns="45720" rIns="91440" bIns="45720" rtlCol="0" anchor="t">
              <a:spAutoFit/>
            </a:bodyPr>
            <a:lstStyle/>
            <a:p>
              <a:pPr algn="just"/>
              <a:r>
                <a:rPr lang="en-US" sz="1600" dirty="0">
                  <a:solidFill>
                    <a:srgbClr val="000000"/>
                  </a:solidFill>
                  <a:effectLst/>
                  <a:latin typeface="Arial"/>
                  <a:ea typeface="Times New Roman" panose="02020603050405020304" pitchFamily="18" charset="0"/>
                  <a:cs typeface="Arial"/>
                </a:rPr>
                <a:t>The objective of this project is to develop an Automatic Image Caption which is integrated with CNN and LSTM to make it reliable </a:t>
              </a:r>
              <a:r>
                <a:rPr lang="en-US" sz="1600" dirty="0">
                  <a:solidFill>
                    <a:srgbClr val="000000"/>
                  </a:solidFill>
                  <a:latin typeface="Arial"/>
                  <a:ea typeface="Times New Roman" panose="02020603050405020304" pitchFamily="18" charset="0"/>
                  <a:cs typeface="Arial"/>
                </a:rPr>
                <a:t>image caption generator</a:t>
              </a:r>
              <a:r>
                <a:rPr lang="en-US" sz="1600" dirty="0">
                  <a:solidFill>
                    <a:srgbClr val="000000"/>
                  </a:solidFill>
                  <a:effectLst/>
                  <a:latin typeface="Arial"/>
                  <a:ea typeface="Times New Roman" panose="02020603050405020304" pitchFamily="18" charset="0"/>
                  <a:cs typeface="Arial"/>
                </a:rPr>
                <a:t>.</a:t>
              </a:r>
            </a:p>
          </p:txBody>
        </p:sp>
      </p:grpSp>
      <p:grpSp>
        <p:nvGrpSpPr>
          <p:cNvPr id="37" name="Group 36">
            <a:extLst>
              <a:ext uri="{FF2B5EF4-FFF2-40B4-BE49-F238E27FC236}">
                <a16:creationId xmlns:a16="http://schemas.microsoft.com/office/drawing/2014/main" id="{6B08A9C7-E13A-4D20-91EF-ADAEA1FFADE8}"/>
              </a:ext>
            </a:extLst>
          </p:cNvPr>
          <p:cNvGrpSpPr/>
          <p:nvPr/>
        </p:nvGrpSpPr>
        <p:grpSpPr>
          <a:xfrm>
            <a:off x="4376246" y="3841113"/>
            <a:ext cx="6258054" cy="979640"/>
            <a:chOff x="7226544" y="3048978"/>
            <a:chExt cx="2018801" cy="635819"/>
          </a:xfrm>
        </p:grpSpPr>
        <p:sp>
          <p:nvSpPr>
            <p:cNvPr id="38" name="Rounded Rectangle 2">
              <a:extLst>
                <a:ext uri="{FF2B5EF4-FFF2-40B4-BE49-F238E27FC236}">
                  <a16:creationId xmlns:a16="http://schemas.microsoft.com/office/drawing/2014/main" id="{4B813CC6-B6AB-4C93-A79B-EB18C7424567}"/>
                </a:ext>
              </a:extLst>
            </p:cNvPr>
            <p:cNvSpPr/>
            <p:nvPr/>
          </p:nvSpPr>
          <p:spPr>
            <a:xfrm>
              <a:off x="7226544" y="3048978"/>
              <a:ext cx="2018801" cy="635819"/>
            </a:xfrm>
            <a:prstGeom prst="roundRect">
              <a:avLst>
                <a:gd name="adj" fmla="val 726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40" name="TextBox 39">
              <a:extLst>
                <a:ext uri="{FF2B5EF4-FFF2-40B4-BE49-F238E27FC236}">
                  <a16:creationId xmlns:a16="http://schemas.microsoft.com/office/drawing/2014/main" id="{577AFEF5-8380-4C51-AB68-A23171FA8D33}"/>
                </a:ext>
              </a:extLst>
            </p:cNvPr>
            <p:cNvSpPr txBox="1"/>
            <p:nvPr/>
          </p:nvSpPr>
          <p:spPr>
            <a:xfrm>
              <a:off x="7304949" y="3092268"/>
              <a:ext cx="1850683" cy="379538"/>
            </a:xfrm>
            <a:prstGeom prst="rect">
              <a:avLst/>
            </a:prstGeom>
            <a:noFill/>
          </p:spPr>
          <p:txBody>
            <a:bodyPr wrap="square" rtlCol="0">
              <a:spAutoFit/>
            </a:bodyPr>
            <a:lstStyle/>
            <a:p>
              <a:pPr algn="just"/>
              <a:r>
                <a:rPr lang="en-US" sz="1600" dirty="0">
                  <a:solidFill>
                    <a:srgbClr val="000000"/>
                  </a:solidFill>
                  <a:effectLst/>
                  <a:latin typeface="Arial" panose="020B0604020202020204" pitchFamily="34" charset="0"/>
                  <a:ea typeface="Times New Roman" panose="02020603050405020304" pitchFamily="18" charset="0"/>
                </a:rPr>
                <a:t>Automatic image caption applications make the services more accessible.</a:t>
              </a:r>
              <a:endParaRPr lang="en-US" sz="1600" dirty="0"/>
            </a:p>
          </p:txBody>
        </p:sp>
      </p:grpSp>
    </p:spTree>
    <p:extLst>
      <p:ext uri="{BB962C8B-B14F-4D97-AF65-F5344CB8AC3E}">
        <p14:creationId xmlns:p14="http://schemas.microsoft.com/office/powerpoint/2010/main" val="73955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imeline&#10;&#10;Description automatically generated">
            <a:extLst>
              <a:ext uri="{FF2B5EF4-FFF2-40B4-BE49-F238E27FC236}">
                <a16:creationId xmlns:a16="http://schemas.microsoft.com/office/drawing/2014/main" id="{0F667F69-5746-49DE-8773-E01CECE6DB8C}"/>
              </a:ext>
            </a:extLst>
          </p:cNvPr>
          <p:cNvPicPr>
            <a:picLocks noChangeAspect="1"/>
          </p:cNvPicPr>
          <p:nvPr/>
        </p:nvPicPr>
        <p:blipFill>
          <a:blip r:embed="rId2"/>
          <a:stretch>
            <a:fillRect/>
          </a:stretch>
        </p:blipFill>
        <p:spPr>
          <a:xfrm>
            <a:off x="639116" y="444048"/>
            <a:ext cx="11326905" cy="5960811"/>
          </a:xfrm>
          <a:prstGeom prst="rect">
            <a:avLst/>
          </a:prstGeom>
        </p:spPr>
      </p:pic>
      <p:grpSp>
        <p:nvGrpSpPr>
          <p:cNvPr id="9" name="Group 541">
            <a:extLst>
              <a:ext uri="{FF2B5EF4-FFF2-40B4-BE49-F238E27FC236}">
                <a16:creationId xmlns:a16="http://schemas.microsoft.com/office/drawing/2014/main" id="{933956B1-4D9E-44AA-90F1-EDB93C75F436}"/>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6" name="AutoShape 538">
              <a:extLst>
                <a:ext uri="{FF2B5EF4-FFF2-40B4-BE49-F238E27FC236}">
                  <a16:creationId xmlns:a16="http://schemas.microsoft.com/office/drawing/2014/main" id="{882E18E1-5EE4-41F5-A195-F1EA368CD620}"/>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7" name="AutoShape 539">
              <a:extLst>
                <a:ext uri="{FF2B5EF4-FFF2-40B4-BE49-F238E27FC236}">
                  <a16:creationId xmlns:a16="http://schemas.microsoft.com/office/drawing/2014/main" id="{5895A136-8734-4F77-ABE3-171B80AF0F46}"/>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8" name="AutoShape 540">
              <a:extLst>
                <a:ext uri="{FF2B5EF4-FFF2-40B4-BE49-F238E27FC236}">
                  <a16:creationId xmlns:a16="http://schemas.microsoft.com/office/drawing/2014/main" id="{EC5967DA-2208-4599-ADE3-C2D1ADCF647C}"/>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13" name="Group 12">
            <a:extLst>
              <a:ext uri="{FF2B5EF4-FFF2-40B4-BE49-F238E27FC236}">
                <a16:creationId xmlns:a16="http://schemas.microsoft.com/office/drawing/2014/main" id="{C4D1C54A-3ABE-49F5-B709-247004800D8C}"/>
              </a:ext>
            </a:extLst>
          </p:cNvPr>
          <p:cNvGrpSpPr/>
          <p:nvPr/>
        </p:nvGrpSpPr>
        <p:grpSpPr>
          <a:xfrm>
            <a:off x="11338559" y="6402760"/>
            <a:ext cx="361569" cy="337216"/>
            <a:chOff x="11338559" y="6428160"/>
            <a:chExt cx="361569" cy="337216"/>
          </a:xfrm>
        </p:grpSpPr>
        <p:sp>
          <p:nvSpPr>
            <p:cNvPr id="11" name="Oval 10">
              <a:extLst>
                <a:ext uri="{FF2B5EF4-FFF2-40B4-BE49-F238E27FC236}">
                  <a16:creationId xmlns:a16="http://schemas.microsoft.com/office/drawing/2014/main" id="{453FF19E-AD8E-461B-9335-FC07259E86BA}"/>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918E031-C1E0-47B5-81AA-F53F814174F0}"/>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4</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spTree>
    <p:extLst>
      <p:ext uri="{BB962C8B-B14F-4D97-AF65-F5344CB8AC3E}">
        <p14:creationId xmlns:p14="http://schemas.microsoft.com/office/powerpoint/2010/main" val="300453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a:extLst>
              <a:ext uri="{FF2B5EF4-FFF2-40B4-BE49-F238E27FC236}">
                <a16:creationId xmlns:a16="http://schemas.microsoft.com/office/drawing/2014/main" id="{E346C46E-F867-47DC-8292-0C36CCBC8A92}"/>
              </a:ext>
            </a:extLst>
          </p:cNvPr>
          <p:cNvSpPr txBox="1">
            <a:spLocks/>
          </p:cNvSpPr>
          <p:nvPr/>
        </p:nvSpPr>
        <p:spPr>
          <a:xfrm>
            <a:off x="1519519" y="426148"/>
            <a:ext cx="9144000" cy="629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 Required Software &amp; Datasets </a:t>
            </a:r>
          </a:p>
        </p:txBody>
      </p:sp>
      <p:sp>
        <p:nvSpPr>
          <p:cNvPr id="108" name="Subtitle 2">
            <a:extLst>
              <a:ext uri="{FF2B5EF4-FFF2-40B4-BE49-F238E27FC236}">
                <a16:creationId xmlns:a16="http://schemas.microsoft.com/office/drawing/2014/main" id="{6785CF29-9EEC-41BF-AB77-3C2E6838BB39}"/>
              </a:ext>
            </a:extLst>
          </p:cNvPr>
          <p:cNvSpPr txBox="1">
            <a:spLocks/>
          </p:cNvSpPr>
          <p:nvPr/>
        </p:nvSpPr>
        <p:spPr>
          <a:xfrm>
            <a:off x="2444750" y="946710"/>
            <a:ext cx="7308850" cy="369332"/>
          </a:xfrm>
          <a:prstGeom prst="rect">
            <a:avLst/>
          </a:prstGeom>
        </p:spPr>
        <p:txBody>
          <a:bodyPr vert="horz" wrap="square" lIns="121920" tIns="60960" rIns="121920" bIns="60960" rtlCol="0">
            <a:spAutoFit/>
          </a:bodyPr>
          <a:lstStyle/>
          <a:p>
            <a:pPr algn="ctr" defTabSz="1219050">
              <a:spcBef>
                <a:spcPct val="20000"/>
              </a:spcBef>
              <a:defRPr/>
            </a:pPr>
            <a:r>
              <a:rPr lang="en-US" sz="1600" dirty="0">
                <a:solidFill>
                  <a:schemeClr val="tx1">
                    <a:lumMod val="65000"/>
                    <a:lumOff val="35000"/>
                  </a:schemeClr>
                </a:solidFill>
                <a:latin typeface="Lato Light" panose="020F0302020204030203" pitchFamily="34" charset="0"/>
                <a:ea typeface="Open Sans" panose="020B0606030504020204" pitchFamily="34" charset="0"/>
                <a:cs typeface="Open Sans" panose="020B0606030504020204" pitchFamily="34" charset="0"/>
              </a:rPr>
              <a:t>.</a:t>
            </a:r>
          </a:p>
        </p:txBody>
      </p:sp>
      <p:grpSp>
        <p:nvGrpSpPr>
          <p:cNvPr id="109" name="Group 108">
            <a:extLst>
              <a:ext uri="{FF2B5EF4-FFF2-40B4-BE49-F238E27FC236}">
                <a16:creationId xmlns:a16="http://schemas.microsoft.com/office/drawing/2014/main" id="{E04FFD52-DD4C-4A29-B365-7374DC7FBBB1}"/>
              </a:ext>
            </a:extLst>
          </p:cNvPr>
          <p:cNvGrpSpPr/>
          <p:nvPr/>
        </p:nvGrpSpPr>
        <p:grpSpPr>
          <a:xfrm>
            <a:off x="11338559" y="6402760"/>
            <a:ext cx="361569" cy="337216"/>
            <a:chOff x="11338559" y="6428160"/>
            <a:chExt cx="361569" cy="337216"/>
          </a:xfrm>
        </p:grpSpPr>
        <p:sp>
          <p:nvSpPr>
            <p:cNvPr id="110" name="Oval 109">
              <a:extLst>
                <a:ext uri="{FF2B5EF4-FFF2-40B4-BE49-F238E27FC236}">
                  <a16:creationId xmlns:a16="http://schemas.microsoft.com/office/drawing/2014/main" id="{7AB815C5-2BA5-44DA-9579-908D16DFDE98}"/>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C83C99AC-E213-40C2-B3AC-5B37A9C61192}"/>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5</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grpSp>
        <p:nvGrpSpPr>
          <p:cNvPr id="115" name="Group 541">
            <a:extLst>
              <a:ext uri="{FF2B5EF4-FFF2-40B4-BE49-F238E27FC236}">
                <a16:creationId xmlns:a16="http://schemas.microsoft.com/office/drawing/2014/main" id="{0F91A282-B72E-4C7D-A46C-82F4AD682EEF}"/>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116" name="AutoShape 538">
              <a:extLst>
                <a:ext uri="{FF2B5EF4-FFF2-40B4-BE49-F238E27FC236}">
                  <a16:creationId xmlns:a16="http://schemas.microsoft.com/office/drawing/2014/main" id="{90BB1BF4-02FB-4AD7-A89B-4EE8F15BE4F0}"/>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117" name="AutoShape 539">
              <a:extLst>
                <a:ext uri="{FF2B5EF4-FFF2-40B4-BE49-F238E27FC236}">
                  <a16:creationId xmlns:a16="http://schemas.microsoft.com/office/drawing/2014/main" id="{18825E78-6AF6-4264-85EE-709F3751598E}"/>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118" name="AutoShape 540">
              <a:extLst>
                <a:ext uri="{FF2B5EF4-FFF2-40B4-BE49-F238E27FC236}">
                  <a16:creationId xmlns:a16="http://schemas.microsoft.com/office/drawing/2014/main" id="{DA2C442D-1608-4AB3-B680-2369CF25DDD5}"/>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sp>
        <p:nvSpPr>
          <p:cNvPr id="38" name="TextBox 37">
            <a:extLst>
              <a:ext uri="{FF2B5EF4-FFF2-40B4-BE49-F238E27FC236}">
                <a16:creationId xmlns:a16="http://schemas.microsoft.com/office/drawing/2014/main" id="{8F193AD6-F9ED-40A9-A609-60094CC5C4BD}"/>
              </a:ext>
            </a:extLst>
          </p:cNvPr>
          <p:cNvSpPr txBox="1"/>
          <p:nvPr/>
        </p:nvSpPr>
        <p:spPr>
          <a:xfrm>
            <a:off x="2293329" y="1316042"/>
            <a:ext cx="6456971" cy="1394997"/>
          </a:xfrm>
          <a:prstGeom prst="rect">
            <a:avLst/>
          </a:prstGeom>
          <a:noFill/>
        </p:spPr>
        <p:txBody>
          <a:bodyPr wrap="square" lIns="91440" tIns="45720" rIns="91440" bIns="45720" anchor="t">
            <a:spAutoFit/>
          </a:bodyPr>
          <a:lstStyle/>
          <a:p>
            <a:pPr marL="0" marR="0" algn="just">
              <a:lnSpc>
                <a:spcPct val="107000"/>
              </a:lnSpc>
              <a:spcBef>
                <a:spcPts val="0"/>
              </a:spcBef>
              <a:spcAft>
                <a:spcPts val="0"/>
              </a:spcAft>
            </a:pPr>
            <a:r>
              <a:rPr lang="en-US" sz="2000" dirty="0">
                <a:effectLst/>
                <a:latin typeface="Arial" panose="020B0604020202020204" pitchFamily="34" charset="0"/>
                <a:ea typeface="Arial" panose="020B0604020202020204" pitchFamily="34" charset="0"/>
              </a:rPr>
              <a:t>The Software specifications </a:t>
            </a:r>
            <a:r>
              <a:rPr lang="en-US" sz="2000" dirty="0">
                <a:latin typeface="Arial" panose="020B0604020202020204" pitchFamily="34" charset="0"/>
                <a:ea typeface="Arial" panose="020B0604020202020204" pitchFamily="34" charset="0"/>
              </a:rPr>
              <a:t>will be</a:t>
            </a:r>
            <a:r>
              <a:rPr lang="en-US" sz="2000" dirty="0">
                <a:effectLst/>
                <a:latin typeface="Arial" panose="020B0604020202020204" pitchFamily="34" charset="0"/>
                <a:ea typeface="Arial" panose="020B0604020202020204" pitchFamily="34" charset="0"/>
              </a:rPr>
              <a:t> used in this study are as follows:</a:t>
            </a:r>
            <a:endParaRPr lang="en-US" dirty="0">
              <a:effectLst/>
              <a:latin typeface="Calibri" panose="020F0502020204030204" pitchFamily="34" charset="0"/>
              <a:ea typeface="Calibri" panose="020F0502020204030204" pitchFamily="34" charset="0"/>
            </a:endParaRPr>
          </a:p>
          <a:p>
            <a:pPr marL="342900" marR="0" lvl="0" indent="-342900" algn="just">
              <a:lnSpc>
                <a:spcPct val="107000"/>
              </a:lnSpc>
              <a:spcBef>
                <a:spcPts val="0"/>
              </a:spcBef>
              <a:spcAft>
                <a:spcPts val="0"/>
              </a:spcAft>
              <a:buFont typeface="Arial" panose="020B0604020202020204" pitchFamily="34" charset="0"/>
              <a:buChar char="●"/>
            </a:pPr>
            <a:r>
              <a:rPr lang="en-US" sz="2000" u="none" strike="noStrike" dirty="0">
                <a:effectLst/>
                <a:latin typeface="Calibri" panose="020F0502020204030204" pitchFamily="34" charset="0"/>
                <a:ea typeface="Calibri" panose="020F0502020204030204" pitchFamily="34" charset="0"/>
              </a:rPr>
              <a:t>Python 3</a:t>
            </a:r>
          </a:p>
          <a:p>
            <a:pPr marL="342900" indent="-342900" algn="just">
              <a:lnSpc>
                <a:spcPct val="107000"/>
              </a:lnSpc>
              <a:buFont typeface="Arial" panose="020B0604020202020204" pitchFamily="34" charset="0"/>
              <a:buChar char="●"/>
            </a:pPr>
            <a:r>
              <a:rPr lang="en-US" sz="2000" dirty="0">
                <a:latin typeface="Calibri"/>
                <a:ea typeface="Calibri" panose="020F0502020204030204" pitchFamily="34" charset="0"/>
                <a:cs typeface="Calibri"/>
              </a:rPr>
              <a:t>Py Torch</a:t>
            </a:r>
            <a:endParaRPr lang="en-US" sz="2000" u="none" strike="noStrike" dirty="0">
              <a:effectLst/>
              <a:latin typeface="Calibri"/>
              <a:ea typeface="Calibri" panose="020F0502020204030204" pitchFamily="34" charset="0"/>
            </a:endParaRPr>
          </a:p>
        </p:txBody>
      </p:sp>
      <p:sp>
        <p:nvSpPr>
          <p:cNvPr id="13" name="TextBox 12">
            <a:extLst>
              <a:ext uri="{FF2B5EF4-FFF2-40B4-BE49-F238E27FC236}">
                <a16:creationId xmlns:a16="http://schemas.microsoft.com/office/drawing/2014/main" id="{A0BFA4CD-1777-440B-BCC2-5B5EA8E6D009}"/>
              </a:ext>
            </a:extLst>
          </p:cNvPr>
          <p:cNvSpPr txBox="1"/>
          <p:nvPr/>
        </p:nvSpPr>
        <p:spPr>
          <a:xfrm>
            <a:off x="2293329" y="2971521"/>
            <a:ext cx="7998336" cy="3675814"/>
          </a:xfrm>
          <a:prstGeom prst="rect">
            <a:avLst/>
          </a:prstGeom>
          <a:noFill/>
        </p:spPr>
        <p:txBody>
          <a:bodyPr wrap="square" lIns="91440" tIns="45720" rIns="91440" bIns="45720" anchor="t">
            <a:spAutoFit/>
          </a:bodyPr>
          <a:lstStyle/>
          <a:p>
            <a:pPr algn="just"/>
            <a:r>
              <a:rPr lang="en-US" sz="2000" b="1" dirty="0">
                <a:effectLst/>
                <a:latin typeface="Arial" panose="020B0604020202020204" pitchFamily="34" charset="0"/>
                <a:ea typeface="Arial" panose="020B0604020202020204" pitchFamily="34" charset="0"/>
              </a:rPr>
              <a:t>COCO dataset: </a:t>
            </a:r>
            <a:r>
              <a:rPr lang="en-US" sz="2000" dirty="0">
                <a:latin typeface="Arial" panose="020B0604020202020204" pitchFamily="34" charset="0"/>
                <a:ea typeface="Arial" panose="020B0604020202020204" pitchFamily="34" charset="0"/>
                <a:cs typeface="Arial" panose="020B0604020202020204" pitchFamily="34" charset="0"/>
              </a:rPr>
              <a:t>L</a:t>
            </a:r>
            <a:r>
              <a:rPr lang="en-US" sz="2000" b="0" i="0" dirty="0">
                <a:effectLst/>
                <a:latin typeface="Arial" panose="020B0604020202020204" pitchFamily="34" charset="0"/>
                <a:cs typeface="Arial" panose="020B0604020202020204" pitchFamily="34" charset="0"/>
              </a:rPr>
              <a:t>arge-scale object detection, segmentation, and captioning dataset. COCO has several features:</a:t>
            </a:r>
          </a:p>
          <a:p>
            <a:pPr algn="just"/>
            <a:endParaRPr lang="en-US" sz="2000" b="0" i="0" dirty="0">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500" i="0" dirty="0">
                <a:effectLst/>
                <a:latin typeface="Arial" panose="020B0604020202020204" pitchFamily="34" charset="0"/>
                <a:cs typeface="Arial" panose="020B0604020202020204" pitchFamily="34" charset="0"/>
              </a:rPr>
              <a:t>Recognition in context</a:t>
            </a:r>
          </a:p>
          <a:p>
            <a:pPr algn="just">
              <a:buFont typeface="Arial" panose="020B0604020202020204" pitchFamily="34" charset="0"/>
              <a:buChar char="•"/>
            </a:pPr>
            <a:r>
              <a:rPr lang="en-US" sz="1500" dirty="0">
                <a:latin typeface="Arial"/>
                <a:cs typeface="Arial"/>
              </a:rPr>
              <a:t>Super pixel</a:t>
            </a:r>
            <a:r>
              <a:rPr lang="en-US" sz="1500" i="0" dirty="0">
                <a:effectLst/>
                <a:latin typeface="Arial"/>
                <a:cs typeface="Arial"/>
              </a:rPr>
              <a:t> stuff segmentation</a:t>
            </a:r>
          </a:p>
          <a:p>
            <a:pPr algn="just">
              <a:buFont typeface="Arial" panose="020B0604020202020204" pitchFamily="34" charset="0"/>
              <a:buChar char="•"/>
            </a:pPr>
            <a:r>
              <a:rPr lang="en-US" sz="1500" i="0" dirty="0">
                <a:effectLst/>
                <a:latin typeface="Arial" panose="020B0604020202020204" pitchFamily="34" charset="0"/>
                <a:cs typeface="Arial" panose="020B0604020202020204" pitchFamily="34" charset="0"/>
              </a:rPr>
              <a:t>330K images (&gt;200K labeled)</a:t>
            </a:r>
          </a:p>
          <a:p>
            <a:pPr algn="just">
              <a:buFont typeface="Arial" panose="020B0604020202020204" pitchFamily="34" charset="0"/>
              <a:buChar char="•"/>
            </a:pPr>
            <a:r>
              <a:rPr lang="en-US" sz="1500" i="0" dirty="0">
                <a:effectLst/>
                <a:latin typeface="Arial" panose="020B0604020202020204" pitchFamily="34" charset="0"/>
                <a:cs typeface="Arial" panose="020B0604020202020204" pitchFamily="34" charset="0"/>
              </a:rPr>
              <a:t>1.5 million object instances</a:t>
            </a:r>
          </a:p>
          <a:p>
            <a:pPr algn="just">
              <a:buFont typeface="Arial" panose="020B0604020202020204" pitchFamily="34" charset="0"/>
              <a:buChar char="•"/>
            </a:pPr>
            <a:r>
              <a:rPr lang="en-US" sz="1500" i="0" dirty="0">
                <a:effectLst/>
                <a:latin typeface="Arial" panose="020B0604020202020204" pitchFamily="34" charset="0"/>
                <a:cs typeface="Arial" panose="020B0604020202020204" pitchFamily="34" charset="0"/>
              </a:rPr>
              <a:t>80 object categories</a:t>
            </a:r>
          </a:p>
          <a:p>
            <a:pPr algn="just">
              <a:buFont typeface="Arial" panose="020B0604020202020204" pitchFamily="34" charset="0"/>
              <a:buChar char="•"/>
            </a:pPr>
            <a:r>
              <a:rPr lang="en-US" sz="1500" i="0" dirty="0">
                <a:effectLst/>
                <a:latin typeface="Arial" panose="020B0604020202020204" pitchFamily="34" charset="0"/>
                <a:cs typeface="Arial" panose="020B0604020202020204" pitchFamily="34" charset="0"/>
              </a:rPr>
              <a:t>91 stuff categories</a:t>
            </a:r>
          </a:p>
          <a:p>
            <a:pPr algn="just">
              <a:buFont typeface="Arial" panose="020B0604020202020204" pitchFamily="34" charset="0"/>
              <a:buChar char="•"/>
            </a:pPr>
            <a:r>
              <a:rPr lang="en-US" sz="1500" i="0" dirty="0">
                <a:effectLst/>
                <a:latin typeface="Arial"/>
                <a:cs typeface="Arial"/>
              </a:rPr>
              <a:t>250,000 people with </a:t>
            </a:r>
            <a:r>
              <a:rPr lang="en-US" sz="1500" dirty="0">
                <a:latin typeface="Arial"/>
                <a:cs typeface="Arial"/>
              </a:rPr>
              <a:t>key points</a:t>
            </a:r>
            <a:endParaRPr lang="en-US" sz="1500" i="0" dirty="0">
              <a:effectLst/>
              <a:latin typeface="Arial" panose="020B0604020202020204" pitchFamily="34" charset="0"/>
              <a:cs typeface="Arial" panose="020B0604020202020204" pitchFamily="34" charset="0"/>
            </a:endParaRPr>
          </a:p>
          <a:p>
            <a:pPr algn="just">
              <a:buFont typeface="Arial" panose="020B0604020202020204" pitchFamily="34" charset="0"/>
              <a:buChar char="•"/>
            </a:pPr>
            <a:endParaRPr lang="en-US" sz="1500" i="0" dirty="0">
              <a:effectLst/>
              <a:latin typeface="Arial" panose="020B0604020202020204" pitchFamily="34" charset="0"/>
              <a:cs typeface="Arial" panose="020B0604020202020204" pitchFamily="34" charset="0"/>
            </a:endParaRPr>
          </a:p>
          <a:p>
            <a:pPr algn="just"/>
            <a:r>
              <a:rPr lang="en-US" sz="2000" i="0" dirty="0">
                <a:effectLst/>
                <a:latin typeface="Arial" panose="020B0604020202020204" pitchFamily="34" charset="0"/>
                <a:cs typeface="Arial" panose="020B0604020202020204" pitchFamily="34" charset="0"/>
                <a:hlinkClick r:id="rId2"/>
              </a:rPr>
              <a:t>https://cocodataset.org/</a:t>
            </a:r>
            <a:endParaRPr lang="en-US" sz="2000" i="0" dirty="0">
              <a:effectLst/>
              <a:latin typeface="Arial" panose="020B0604020202020204" pitchFamily="34" charset="0"/>
              <a:cs typeface="Arial" panose="020B0604020202020204" pitchFamily="34" charset="0"/>
            </a:endParaRPr>
          </a:p>
          <a:p>
            <a:pPr algn="just"/>
            <a:endParaRPr lang="en-US" sz="1500" i="0" dirty="0">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b="1" dirty="0">
                <a:effectLst/>
                <a:latin typeface="Arial" panose="020B0604020202020204" pitchFamily="34" charset="0"/>
                <a:ea typeface="Arial" panose="020B0604020202020204" pitchFamily="34" charset="0"/>
              </a:rPr>
              <a:t> </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41873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anim calcmode="lin" valueType="num">
                                      <p:cBhvr>
                                        <p:cTn id="8" dur="1000" fill="hold"/>
                                        <p:tgtEl>
                                          <p:spTgt spid="107"/>
                                        </p:tgtEl>
                                        <p:attrNameLst>
                                          <p:attrName>ppt_x</p:attrName>
                                        </p:attrNameLst>
                                      </p:cBhvr>
                                      <p:tavLst>
                                        <p:tav tm="0">
                                          <p:val>
                                            <p:strVal val="#ppt_x"/>
                                          </p:val>
                                        </p:tav>
                                        <p:tav tm="100000">
                                          <p:val>
                                            <p:strVal val="#ppt_x"/>
                                          </p:val>
                                        </p:tav>
                                      </p:tavLst>
                                    </p:anim>
                                    <p:anim calcmode="lin" valueType="num">
                                      <p:cBhvr>
                                        <p:cTn id="9" dur="1000" fill="hold"/>
                                        <p:tgtEl>
                                          <p:spTgt spid="10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barn(outVertical)">
                                      <p:cBhvr>
                                        <p:cTn id="1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817AE9-064B-47D4-9A94-4044B395053E}"/>
              </a:ext>
            </a:extLst>
          </p:cNvPr>
          <p:cNvSpPr txBox="1"/>
          <p:nvPr/>
        </p:nvSpPr>
        <p:spPr>
          <a:xfrm>
            <a:off x="2514600" y="1645426"/>
            <a:ext cx="7912100" cy="4524315"/>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b="1" dirty="0"/>
              <a:t>Learn to Build Image Caption Generator with CNN &amp; LSTM: </a:t>
            </a:r>
            <a:r>
              <a:rPr lang="en-US" dirty="0">
                <a:hlinkClick r:id="rId2"/>
              </a:rPr>
              <a:t>https://data-flair.training/blogs/python-based-project-image-caption-generator-cnn/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Automatic Image Caption Generation: </a:t>
            </a:r>
            <a:r>
              <a:rPr lang="en-US" dirty="0">
                <a:hlinkClick r:id="rId3"/>
              </a:rPr>
              <a:t>https://github.com/juletx/image-caption-generation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Automatic Image Captioning using Deep Learning (CNN and LSTM) in </a:t>
            </a:r>
            <a:r>
              <a:rPr lang="en-US" b="1" dirty="0" err="1"/>
              <a:t>PyTorch</a:t>
            </a:r>
            <a:r>
              <a:rPr lang="en-US" b="1" dirty="0"/>
              <a:t>: </a:t>
            </a:r>
            <a:r>
              <a:rPr lang="en-US" dirty="0">
                <a:hlinkClick r:id="rId4"/>
              </a:rPr>
              <a:t>https://www.analyticsvidhya.com/blog/2018/04/solving-an-image-captioning-task-using-deep-learning/</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Deep Learning based Automatic Image Caption Generation:</a:t>
            </a:r>
            <a:r>
              <a:rPr lang="en-US" dirty="0"/>
              <a:t> </a:t>
            </a:r>
            <a:r>
              <a:rPr lang="en-US" dirty="0">
                <a:hlinkClick r:id="rId5"/>
              </a:rPr>
              <a:t>https://ieeexplore.ieee.org/abstract/document/8978293</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6" name="Title 1">
            <a:extLst>
              <a:ext uri="{FF2B5EF4-FFF2-40B4-BE49-F238E27FC236}">
                <a16:creationId xmlns:a16="http://schemas.microsoft.com/office/drawing/2014/main" id="{90B0CD2F-35AF-44F0-8760-A4175103B380}"/>
              </a:ext>
            </a:extLst>
          </p:cNvPr>
          <p:cNvSpPr txBox="1">
            <a:spLocks/>
          </p:cNvSpPr>
          <p:nvPr/>
        </p:nvSpPr>
        <p:spPr>
          <a:xfrm>
            <a:off x="1519519" y="426148"/>
            <a:ext cx="9144000" cy="629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 Related Work</a:t>
            </a:r>
          </a:p>
        </p:txBody>
      </p:sp>
      <p:grpSp>
        <p:nvGrpSpPr>
          <p:cNvPr id="2" name="Group 1">
            <a:extLst>
              <a:ext uri="{FF2B5EF4-FFF2-40B4-BE49-F238E27FC236}">
                <a16:creationId xmlns:a16="http://schemas.microsoft.com/office/drawing/2014/main" id="{B7861998-83B6-443A-A4B0-B80C1A99D72D}"/>
              </a:ext>
            </a:extLst>
          </p:cNvPr>
          <p:cNvGrpSpPr/>
          <p:nvPr/>
        </p:nvGrpSpPr>
        <p:grpSpPr>
          <a:xfrm>
            <a:off x="11338559" y="6402760"/>
            <a:ext cx="361569" cy="337216"/>
            <a:chOff x="11338559" y="6428160"/>
            <a:chExt cx="361569" cy="337216"/>
          </a:xfrm>
        </p:grpSpPr>
        <p:sp>
          <p:nvSpPr>
            <p:cNvPr id="5" name="Oval 4">
              <a:extLst>
                <a:ext uri="{FF2B5EF4-FFF2-40B4-BE49-F238E27FC236}">
                  <a16:creationId xmlns:a16="http://schemas.microsoft.com/office/drawing/2014/main" id="{55BD1BC5-071F-418E-B036-3DE8DAE5C306}"/>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26D9F70-8108-401D-9805-2AB967472AED}"/>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6</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grpSp>
        <p:nvGrpSpPr>
          <p:cNvPr id="12" name="Group 541">
            <a:extLst>
              <a:ext uri="{FF2B5EF4-FFF2-40B4-BE49-F238E27FC236}">
                <a16:creationId xmlns:a16="http://schemas.microsoft.com/office/drawing/2014/main" id="{6F71544D-8ADA-4E1D-8CFF-7EB941F3A117}"/>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9" name="AutoShape 538">
              <a:extLst>
                <a:ext uri="{FF2B5EF4-FFF2-40B4-BE49-F238E27FC236}">
                  <a16:creationId xmlns:a16="http://schemas.microsoft.com/office/drawing/2014/main" id="{F055165A-60D0-4BE0-B2C4-77E914A3CDDD}"/>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10" name="AutoShape 539">
              <a:extLst>
                <a:ext uri="{FF2B5EF4-FFF2-40B4-BE49-F238E27FC236}">
                  <a16:creationId xmlns:a16="http://schemas.microsoft.com/office/drawing/2014/main" id="{E011928C-E76B-4E22-B502-D5AB153521F5}"/>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11" name="AutoShape 540">
              <a:extLst>
                <a:ext uri="{FF2B5EF4-FFF2-40B4-BE49-F238E27FC236}">
                  <a16:creationId xmlns:a16="http://schemas.microsoft.com/office/drawing/2014/main" id="{F2C7E04C-25E4-4E49-BA7A-1D7E5C2C4C97}"/>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spTree>
    <p:extLst>
      <p:ext uri="{BB962C8B-B14F-4D97-AF65-F5344CB8AC3E}">
        <p14:creationId xmlns:p14="http://schemas.microsoft.com/office/powerpoint/2010/main" val="146380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F4AD7D49-C02C-4805-BBD8-EEE29C4B4E44}"/>
              </a:ext>
            </a:extLst>
          </p:cNvPr>
          <p:cNvGrpSpPr/>
          <p:nvPr/>
        </p:nvGrpSpPr>
        <p:grpSpPr>
          <a:xfrm>
            <a:off x="0" y="0"/>
            <a:ext cx="12192000" cy="6895842"/>
            <a:chOff x="0" y="0"/>
            <a:chExt cx="12192000" cy="6895842"/>
          </a:xfrm>
          <a:solidFill>
            <a:schemeClr val="bg1"/>
          </a:solidFill>
        </p:grpSpPr>
        <p:sp>
          <p:nvSpPr>
            <p:cNvPr id="17" name="Rectangle 16">
              <a:extLst>
                <a:ext uri="{FF2B5EF4-FFF2-40B4-BE49-F238E27FC236}">
                  <a16:creationId xmlns:a16="http://schemas.microsoft.com/office/drawing/2014/main" id="{8A4496EF-B3A9-49F7-AF78-F1C51166A297}"/>
                </a:ext>
              </a:extLst>
            </p:cNvPr>
            <p:cNvSpPr/>
            <p:nvPr/>
          </p:nvSpPr>
          <p:spPr>
            <a:xfrm>
              <a:off x="0" y="0"/>
              <a:ext cx="12192000" cy="6858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FCE2986C-D70A-4BC5-8704-544261643282}"/>
                </a:ext>
              </a:extLst>
            </p:cNvPr>
            <p:cNvGrpSpPr/>
            <p:nvPr/>
          </p:nvGrpSpPr>
          <p:grpSpPr>
            <a:xfrm>
              <a:off x="0" y="6306880"/>
              <a:ext cx="12191999" cy="588962"/>
              <a:chOff x="0" y="6306880"/>
              <a:chExt cx="12191999" cy="588962"/>
            </a:xfrm>
            <a:grpFill/>
          </p:grpSpPr>
          <p:sp>
            <p:nvSpPr>
              <p:cNvPr id="19" name="Rectangle 29">
                <a:extLst>
                  <a:ext uri="{FF2B5EF4-FFF2-40B4-BE49-F238E27FC236}">
                    <a16:creationId xmlns:a16="http://schemas.microsoft.com/office/drawing/2014/main" id="{9CB7C40B-EEFC-40DE-8BF6-7533E5D9411A}"/>
                  </a:ext>
                </a:extLst>
              </p:cNvPr>
              <p:cNvSpPr>
                <a:spLocks noChangeArrowheads="1"/>
              </p:cNvSpPr>
              <p:nvPr/>
            </p:nvSpPr>
            <p:spPr bwMode="auto">
              <a:xfrm>
                <a:off x="0" y="6306880"/>
                <a:ext cx="12191999" cy="5889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0" name="Rectangle 30">
                <a:extLst>
                  <a:ext uri="{FF2B5EF4-FFF2-40B4-BE49-F238E27FC236}">
                    <a16:creationId xmlns:a16="http://schemas.microsoft.com/office/drawing/2014/main" id="{2BC845B9-8AEC-4FA2-AB01-FBEFECEC97AB}"/>
                  </a:ext>
                </a:extLst>
              </p:cNvPr>
              <p:cNvSpPr>
                <a:spLocks noChangeArrowheads="1"/>
              </p:cNvSpPr>
              <p:nvPr/>
            </p:nvSpPr>
            <p:spPr bwMode="auto">
              <a:xfrm>
                <a:off x="482601" y="6568817"/>
                <a:ext cx="457200"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1" name="Rectangle 31">
                <a:extLst>
                  <a:ext uri="{FF2B5EF4-FFF2-40B4-BE49-F238E27FC236}">
                    <a16:creationId xmlns:a16="http://schemas.microsoft.com/office/drawing/2014/main" id="{3F089A5C-1E71-47AC-97EE-E9DC59DAE8D3}"/>
                  </a:ext>
                </a:extLst>
              </p:cNvPr>
              <p:cNvSpPr>
                <a:spLocks noChangeArrowheads="1"/>
              </p:cNvSpPr>
              <p:nvPr/>
            </p:nvSpPr>
            <p:spPr bwMode="auto">
              <a:xfrm>
                <a:off x="1377951" y="6568817"/>
                <a:ext cx="461433"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2" name="Rectangle 32">
                <a:extLst>
                  <a:ext uri="{FF2B5EF4-FFF2-40B4-BE49-F238E27FC236}">
                    <a16:creationId xmlns:a16="http://schemas.microsoft.com/office/drawing/2014/main" id="{60FC6FAE-C2C5-4DA5-80DC-584D7D9B62C4}"/>
                  </a:ext>
                </a:extLst>
              </p:cNvPr>
              <p:cNvSpPr>
                <a:spLocks noChangeArrowheads="1"/>
              </p:cNvSpPr>
              <p:nvPr/>
            </p:nvSpPr>
            <p:spPr bwMode="auto">
              <a:xfrm>
                <a:off x="2277534" y="6568817"/>
                <a:ext cx="457200"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3" name="Rectangle 33">
                <a:extLst>
                  <a:ext uri="{FF2B5EF4-FFF2-40B4-BE49-F238E27FC236}">
                    <a16:creationId xmlns:a16="http://schemas.microsoft.com/office/drawing/2014/main" id="{8B55F0CD-A913-4A98-9D2B-8AB5A7C77960}"/>
                  </a:ext>
                </a:extLst>
              </p:cNvPr>
              <p:cNvSpPr>
                <a:spLocks noChangeArrowheads="1"/>
              </p:cNvSpPr>
              <p:nvPr/>
            </p:nvSpPr>
            <p:spPr bwMode="auto">
              <a:xfrm>
                <a:off x="3172884" y="6568817"/>
                <a:ext cx="461433"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4" name="Rectangle 34">
                <a:extLst>
                  <a:ext uri="{FF2B5EF4-FFF2-40B4-BE49-F238E27FC236}">
                    <a16:creationId xmlns:a16="http://schemas.microsoft.com/office/drawing/2014/main" id="{94835E14-A719-4429-97AA-ECD2153BDD33}"/>
                  </a:ext>
                </a:extLst>
              </p:cNvPr>
              <p:cNvSpPr>
                <a:spLocks noChangeArrowheads="1"/>
              </p:cNvSpPr>
              <p:nvPr/>
            </p:nvSpPr>
            <p:spPr bwMode="auto">
              <a:xfrm>
                <a:off x="4072468" y="6568817"/>
                <a:ext cx="457200"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5" name="Rectangle 35">
                <a:extLst>
                  <a:ext uri="{FF2B5EF4-FFF2-40B4-BE49-F238E27FC236}">
                    <a16:creationId xmlns:a16="http://schemas.microsoft.com/office/drawing/2014/main" id="{8EF82F90-D93B-485D-AADE-B19EE14F65A0}"/>
                  </a:ext>
                </a:extLst>
              </p:cNvPr>
              <p:cNvSpPr>
                <a:spLocks noChangeArrowheads="1"/>
              </p:cNvSpPr>
              <p:nvPr/>
            </p:nvSpPr>
            <p:spPr bwMode="auto">
              <a:xfrm>
                <a:off x="4967817" y="6568817"/>
                <a:ext cx="461433"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6" name="Rectangle 36">
                <a:extLst>
                  <a:ext uri="{FF2B5EF4-FFF2-40B4-BE49-F238E27FC236}">
                    <a16:creationId xmlns:a16="http://schemas.microsoft.com/office/drawing/2014/main" id="{CC360B24-8614-4D2A-B239-83D89593FD3E}"/>
                  </a:ext>
                </a:extLst>
              </p:cNvPr>
              <p:cNvSpPr>
                <a:spLocks noChangeArrowheads="1"/>
              </p:cNvSpPr>
              <p:nvPr/>
            </p:nvSpPr>
            <p:spPr bwMode="auto">
              <a:xfrm>
                <a:off x="5867401" y="6568817"/>
                <a:ext cx="457200"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7" name="Rectangle 37">
                <a:extLst>
                  <a:ext uri="{FF2B5EF4-FFF2-40B4-BE49-F238E27FC236}">
                    <a16:creationId xmlns:a16="http://schemas.microsoft.com/office/drawing/2014/main" id="{12102271-C728-4DC5-BBB7-1436786D85E1}"/>
                  </a:ext>
                </a:extLst>
              </p:cNvPr>
              <p:cNvSpPr>
                <a:spLocks noChangeArrowheads="1"/>
              </p:cNvSpPr>
              <p:nvPr/>
            </p:nvSpPr>
            <p:spPr bwMode="auto">
              <a:xfrm>
                <a:off x="6762750" y="6568817"/>
                <a:ext cx="461433"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8" name="Rectangle 38">
                <a:extLst>
                  <a:ext uri="{FF2B5EF4-FFF2-40B4-BE49-F238E27FC236}">
                    <a16:creationId xmlns:a16="http://schemas.microsoft.com/office/drawing/2014/main" id="{49BD1A61-0FA9-43EC-B958-875B8A9BB97A}"/>
                  </a:ext>
                </a:extLst>
              </p:cNvPr>
              <p:cNvSpPr>
                <a:spLocks noChangeArrowheads="1"/>
              </p:cNvSpPr>
              <p:nvPr/>
            </p:nvSpPr>
            <p:spPr bwMode="auto">
              <a:xfrm>
                <a:off x="7662334" y="6568817"/>
                <a:ext cx="457200"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9" name="Rectangle 39">
                <a:extLst>
                  <a:ext uri="{FF2B5EF4-FFF2-40B4-BE49-F238E27FC236}">
                    <a16:creationId xmlns:a16="http://schemas.microsoft.com/office/drawing/2014/main" id="{6B1ADC9D-3496-463A-9017-E883130F2CB1}"/>
                  </a:ext>
                </a:extLst>
              </p:cNvPr>
              <p:cNvSpPr>
                <a:spLocks noChangeArrowheads="1"/>
              </p:cNvSpPr>
              <p:nvPr/>
            </p:nvSpPr>
            <p:spPr bwMode="auto">
              <a:xfrm>
                <a:off x="8557683" y="6568817"/>
                <a:ext cx="461433"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30" name="Rectangle 40">
                <a:extLst>
                  <a:ext uri="{FF2B5EF4-FFF2-40B4-BE49-F238E27FC236}">
                    <a16:creationId xmlns:a16="http://schemas.microsoft.com/office/drawing/2014/main" id="{9F966F23-3761-4BCB-B550-EF98E3ACE341}"/>
                  </a:ext>
                </a:extLst>
              </p:cNvPr>
              <p:cNvSpPr>
                <a:spLocks noChangeArrowheads="1"/>
              </p:cNvSpPr>
              <p:nvPr/>
            </p:nvSpPr>
            <p:spPr bwMode="auto">
              <a:xfrm>
                <a:off x="9457267" y="6568817"/>
                <a:ext cx="457200"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31" name="Rectangle 41">
                <a:extLst>
                  <a:ext uri="{FF2B5EF4-FFF2-40B4-BE49-F238E27FC236}">
                    <a16:creationId xmlns:a16="http://schemas.microsoft.com/office/drawing/2014/main" id="{671827B8-581B-4C53-93EF-D3570013AAEE}"/>
                  </a:ext>
                </a:extLst>
              </p:cNvPr>
              <p:cNvSpPr>
                <a:spLocks noChangeArrowheads="1"/>
              </p:cNvSpPr>
              <p:nvPr/>
            </p:nvSpPr>
            <p:spPr bwMode="auto">
              <a:xfrm>
                <a:off x="10352616" y="6568817"/>
                <a:ext cx="461433"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32" name="Rectangle 42">
                <a:extLst>
                  <a:ext uri="{FF2B5EF4-FFF2-40B4-BE49-F238E27FC236}">
                    <a16:creationId xmlns:a16="http://schemas.microsoft.com/office/drawing/2014/main" id="{38F0148B-B292-4FA9-AC19-7DD5E439921E}"/>
                  </a:ext>
                </a:extLst>
              </p:cNvPr>
              <p:cNvSpPr>
                <a:spLocks noChangeArrowheads="1"/>
              </p:cNvSpPr>
              <p:nvPr/>
            </p:nvSpPr>
            <p:spPr bwMode="auto">
              <a:xfrm>
                <a:off x="11252200" y="6568817"/>
                <a:ext cx="457200"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grpSp>
      </p:grpSp>
      <p:sp>
        <p:nvSpPr>
          <p:cNvPr id="99" name="TextBox 98">
            <a:extLst>
              <a:ext uri="{FF2B5EF4-FFF2-40B4-BE49-F238E27FC236}">
                <a16:creationId xmlns:a16="http://schemas.microsoft.com/office/drawing/2014/main" id="{BDD46225-6E5F-4B06-865A-9B0AFF5690A5}"/>
              </a:ext>
            </a:extLst>
          </p:cNvPr>
          <p:cNvSpPr txBox="1"/>
          <p:nvPr/>
        </p:nvSpPr>
        <p:spPr>
          <a:xfrm>
            <a:off x="4001666" y="2183944"/>
            <a:ext cx="3889268" cy="1938992"/>
          </a:xfrm>
          <a:prstGeom prst="rect">
            <a:avLst/>
          </a:prstGeom>
          <a:solidFill>
            <a:schemeClr val="tx1">
              <a:lumMod val="85000"/>
              <a:lumOff val="15000"/>
            </a:schemeClr>
          </a:solidFill>
          <a:ln w="28575">
            <a:solidFill>
              <a:schemeClr val="bg1"/>
            </a:solidFill>
          </a:ln>
        </p:spPr>
        <p:txBody>
          <a:bodyPr wrap="square" rtlCol="0">
            <a:spAutoFit/>
          </a:bodyPr>
          <a:lstStyle/>
          <a:p>
            <a:pPr algn="ctr"/>
            <a:r>
              <a:rPr lang="en-US" sz="6000" b="1" dirty="0">
                <a:solidFill>
                  <a:schemeClr val="bg1"/>
                </a:solidFill>
                <a:latin typeface="Broadway" panose="04040905080B02020502" pitchFamily="82" charset="0"/>
              </a:rPr>
              <a:t>Thank You</a:t>
            </a:r>
          </a:p>
        </p:txBody>
      </p:sp>
    </p:spTree>
    <p:extLst>
      <p:ext uri="{BB962C8B-B14F-4D97-AF65-F5344CB8AC3E}">
        <p14:creationId xmlns:p14="http://schemas.microsoft.com/office/powerpoint/2010/main" val="279786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3"/>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352</Words>
  <Application>Microsoft Office PowerPoint</Application>
  <PresentationFormat>Widescreen</PresentationFormat>
  <Paragraphs>52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Zayn Nissan</dc:creator>
  <cp:lastModifiedBy>Shafiul Bashar</cp:lastModifiedBy>
  <cp:revision>327</cp:revision>
  <dcterms:created xsi:type="dcterms:W3CDTF">2021-11-24T14:47:41Z</dcterms:created>
  <dcterms:modified xsi:type="dcterms:W3CDTF">2022-03-08T18:27:13Z</dcterms:modified>
</cp:coreProperties>
</file>