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83" r:id="rId5"/>
    <p:sldId id="284" r:id="rId6"/>
    <p:sldId id="285" r:id="rId7"/>
    <p:sldId id="286" r:id="rId8"/>
    <p:sldId id="287" r:id="rId9"/>
    <p:sldId id="300" r:id="rId10"/>
    <p:sldId id="288" r:id="rId11"/>
    <p:sldId id="289" r:id="rId12"/>
    <p:sldId id="290" r:id="rId13"/>
    <p:sldId id="291" r:id="rId14"/>
    <p:sldId id="292" r:id="rId15"/>
    <p:sldId id="274" r:id="rId16"/>
    <p:sldId id="293" r:id="rId17"/>
    <p:sldId id="294" r:id="rId18"/>
    <p:sldId id="295" r:id="rId19"/>
    <p:sldId id="296" r:id="rId20"/>
    <p:sldId id="297" r:id="rId21"/>
    <p:sldId id="279" r:id="rId22"/>
    <p:sldId id="277" r:id="rId23"/>
    <p:sldId id="264" r:id="rId24"/>
    <p:sldId id="298" r:id="rId25"/>
    <p:sldId id="259" r:id="rId26"/>
    <p:sldId id="266" r:id="rId27"/>
    <p:sldId id="269"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2B4497-E81A-4C01-9AA4-196A294AD2B3}" type="datetimeFigureOut">
              <a:rPr lang="en-US" smtClean="0"/>
              <a:t>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BFEB7-7C97-48A7-B50C-E932DBB8C774}" type="slidenum">
              <a:rPr lang="en-US" smtClean="0"/>
              <a:t>‹#›</a:t>
            </a:fld>
            <a:endParaRPr lang="en-US"/>
          </a:p>
        </p:txBody>
      </p:sp>
    </p:spTree>
    <p:extLst>
      <p:ext uri="{BB962C8B-B14F-4D97-AF65-F5344CB8AC3E}">
        <p14:creationId xmlns:p14="http://schemas.microsoft.com/office/powerpoint/2010/main" val="4186474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B26E-BBA2-FE0B-C929-A4D0095BCB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4788DD-EB70-8D8D-2BA0-14EE17CEE1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E6ABAC-0134-1722-4FDF-F8FBC6CA11BA}"/>
              </a:ext>
            </a:extLst>
          </p:cNvPr>
          <p:cNvSpPr>
            <a:spLocks noGrp="1"/>
          </p:cNvSpPr>
          <p:nvPr>
            <p:ph type="dt" sz="half" idx="10"/>
          </p:nvPr>
        </p:nvSpPr>
        <p:spPr/>
        <p:txBody>
          <a:bodyPr/>
          <a:lstStyle/>
          <a:p>
            <a:fld id="{D3EAD587-1437-4320-BE82-7BA383E3A033}" type="datetime1">
              <a:rPr lang="en-US" smtClean="0"/>
              <a:t>2/18/2024</a:t>
            </a:fld>
            <a:endParaRPr lang="en-US"/>
          </a:p>
        </p:txBody>
      </p:sp>
      <p:sp>
        <p:nvSpPr>
          <p:cNvPr id="5" name="Footer Placeholder 4">
            <a:extLst>
              <a:ext uri="{FF2B5EF4-FFF2-40B4-BE49-F238E27FC236}">
                <a16:creationId xmlns:a16="http://schemas.microsoft.com/office/drawing/2014/main" id="{7E4BEC8C-4717-EEC0-F358-3D75178D67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28228-C576-D631-25A8-5CE7D1BD78DB}"/>
              </a:ext>
            </a:extLst>
          </p:cNvPr>
          <p:cNvSpPr>
            <a:spLocks noGrp="1"/>
          </p:cNvSpPr>
          <p:nvPr>
            <p:ph type="sldNum" sz="quarter" idx="12"/>
          </p:nvPr>
        </p:nvSpPr>
        <p:spPr/>
        <p:txBody>
          <a:bodyPr/>
          <a:lstStyle/>
          <a:p>
            <a:fld id="{DF87B7F3-EAFE-4F33-8C2B-C517A4BE55B0}" type="slidenum">
              <a:rPr lang="en-US" smtClean="0"/>
              <a:t>‹#›</a:t>
            </a:fld>
            <a:endParaRPr lang="en-US"/>
          </a:p>
        </p:txBody>
      </p:sp>
    </p:spTree>
    <p:extLst>
      <p:ext uri="{BB962C8B-B14F-4D97-AF65-F5344CB8AC3E}">
        <p14:creationId xmlns:p14="http://schemas.microsoft.com/office/powerpoint/2010/main" val="3880744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D46B0-6CF0-FF97-E182-1D0782AE9A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BDC8DB-278F-C2DA-E440-3723BDCD46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8902B5-E234-BDF1-B9A3-31DE1BF416D2}"/>
              </a:ext>
            </a:extLst>
          </p:cNvPr>
          <p:cNvSpPr>
            <a:spLocks noGrp="1"/>
          </p:cNvSpPr>
          <p:nvPr>
            <p:ph type="dt" sz="half" idx="10"/>
          </p:nvPr>
        </p:nvSpPr>
        <p:spPr/>
        <p:txBody>
          <a:bodyPr/>
          <a:lstStyle/>
          <a:p>
            <a:fld id="{3FD8B7F9-093A-447B-9657-F7CFB7865E92}" type="datetime1">
              <a:rPr lang="en-US" smtClean="0"/>
              <a:t>2/18/2024</a:t>
            </a:fld>
            <a:endParaRPr lang="en-US"/>
          </a:p>
        </p:txBody>
      </p:sp>
      <p:sp>
        <p:nvSpPr>
          <p:cNvPr id="5" name="Footer Placeholder 4">
            <a:extLst>
              <a:ext uri="{FF2B5EF4-FFF2-40B4-BE49-F238E27FC236}">
                <a16:creationId xmlns:a16="http://schemas.microsoft.com/office/drawing/2014/main" id="{87245B68-73E0-FB2D-A19C-22B856BC1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A55B3F-7CBA-1FAE-2F4F-39CDA8B1443B}"/>
              </a:ext>
            </a:extLst>
          </p:cNvPr>
          <p:cNvSpPr>
            <a:spLocks noGrp="1"/>
          </p:cNvSpPr>
          <p:nvPr>
            <p:ph type="sldNum" sz="quarter" idx="12"/>
          </p:nvPr>
        </p:nvSpPr>
        <p:spPr/>
        <p:txBody>
          <a:bodyPr/>
          <a:lstStyle/>
          <a:p>
            <a:fld id="{DF87B7F3-EAFE-4F33-8C2B-C517A4BE55B0}" type="slidenum">
              <a:rPr lang="en-US" smtClean="0"/>
              <a:t>‹#›</a:t>
            </a:fld>
            <a:endParaRPr lang="en-US"/>
          </a:p>
        </p:txBody>
      </p:sp>
    </p:spTree>
    <p:extLst>
      <p:ext uri="{BB962C8B-B14F-4D97-AF65-F5344CB8AC3E}">
        <p14:creationId xmlns:p14="http://schemas.microsoft.com/office/powerpoint/2010/main" val="172151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3A4258-891F-2CD8-43CC-A100A95F8F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01CD08-A2F7-CF3E-4F30-11345940E7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880D65-0D42-CAED-4557-B625539C9BF6}"/>
              </a:ext>
            </a:extLst>
          </p:cNvPr>
          <p:cNvSpPr>
            <a:spLocks noGrp="1"/>
          </p:cNvSpPr>
          <p:nvPr>
            <p:ph type="dt" sz="half" idx="10"/>
          </p:nvPr>
        </p:nvSpPr>
        <p:spPr/>
        <p:txBody>
          <a:bodyPr/>
          <a:lstStyle/>
          <a:p>
            <a:fld id="{097CFF52-49DA-4806-AAA7-5E4FF9E59EEC}" type="datetime1">
              <a:rPr lang="en-US" smtClean="0"/>
              <a:t>2/18/2024</a:t>
            </a:fld>
            <a:endParaRPr lang="en-US"/>
          </a:p>
        </p:txBody>
      </p:sp>
      <p:sp>
        <p:nvSpPr>
          <p:cNvPr id="5" name="Footer Placeholder 4">
            <a:extLst>
              <a:ext uri="{FF2B5EF4-FFF2-40B4-BE49-F238E27FC236}">
                <a16:creationId xmlns:a16="http://schemas.microsoft.com/office/drawing/2014/main" id="{973DEF05-A9F8-A664-C65B-2CB45CAFB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068CF0-E5B5-BC52-7A20-40902DFF083C}"/>
              </a:ext>
            </a:extLst>
          </p:cNvPr>
          <p:cNvSpPr>
            <a:spLocks noGrp="1"/>
          </p:cNvSpPr>
          <p:nvPr>
            <p:ph type="sldNum" sz="quarter" idx="12"/>
          </p:nvPr>
        </p:nvSpPr>
        <p:spPr/>
        <p:txBody>
          <a:bodyPr/>
          <a:lstStyle/>
          <a:p>
            <a:fld id="{DF87B7F3-EAFE-4F33-8C2B-C517A4BE55B0}" type="slidenum">
              <a:rPr lang="en-US" smtClean="0"/>
              <a:t>‹#›</a:t>
            </a:fld>
            <a:endParaRPr lang="en-US"/>
          </a:p>
        </p:txBody>
      </p:sp>
    </p:spTree>
    <p:extLst>
      <p:ext uri="{BB962C8B-B14F-4D97-AF65-F5344CB8AC3E}">
        <p14:creationId xmlns:p14="http://schemas.microsoft.com/office/powerpoint/2010/main" val="3436374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7E574-F16A-A6F4-EE78-F549861CBF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3147F-F54B-0965-E5BC-8846BD53EB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F1E70-CBD1-7529-F3E6-E561DAC9BDB0}"/>
              </a:ext>
            </a:extLst>
          </p:cNvPr>
          <p:cNvSpPr>
            <a:spLocks noGrp="1"/>
          </p:cNvSpPr>
          <p:nvPr>
            <p:ph type="dt" sz="half" idx="10"/>
          </p:nvPr>
        </p:nvSpPr>
        <p:spPr/>
        <p:txBody>
          <a:bodyPr/>
          <a:lstStyle/>
          <a:p>
            <a:fld id="{48ED8E19-2B44-4CF1-8261-6359CEF244F7}" type="datetime1">
              <a:rPr lang="en-US" smtClean="0"/>
              <a:t>2/18/2024</a:t>
            </a:fld>
            <a:endParaRPr lang="en-US"/>
          </a:p>
        </p:txBody>
      </p:sp>
      <p:sp>
        <p:nvSpPr>
          <p:cNvPr id="5" name="Footer Placeholder 4">
            <a:extLst>
              <a:ext uri="{FF2B5EF4-FFF2-40B4-BE49-F238E27FC236}">
                <a16:creationId xmlns:a16="http://schemas.microsoft.com/office/drawing/2014/main" id="{0D418367-D74C-21B4-B4BE-31404368AD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E4E2C8-94F7-4530-ED1E-69FA83E52A3D}"/>
              </a:ext>
            </a:extLst>
          </p:cNvPr>
          <p:cNvSpPr>
            <a:spLocks noGrp="1"/>
          </p:cNvSpPr>
          <p:nvPr>
            <p:ph type="sldNum" sz="quarter" idx="12"/>
          </p:nvPr>
        </p:nvSpPr>
        <p:spPr/>
        <p:txBody>
          <a:bodyPr/>
          <a:lstStyle/>
          <a:p>
            <a:fld id="{DF87B7F3-EAFE-4F33-8C2B-C517A4BE55B0}" type="slidenum">
              <a:rPr lang="en-US" smtClean="0"/>
              <a:t>‹#›</a:t>
            </a:fld>
            <a:endParaRPr lang="en-US"/>
          </a:p>
        </p:txBody>
      </p:sp>
    </p:spTree>
    <p:extLst>
      <p:ext uri="{BB962C8B-B14F-4D97-AF65-F5344CB8AC3E}">
        <p14:creationId xmlns:p14="http://schemas.microsoft.com/office/powerpoint/2010/main" val="866218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4508-C21F-5FCC-3F3A-A1F9D4C39E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6E73E8-2540-69C8-733C-49E72EA98F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CA4557-6903-7B14-BAFE-DE11DB161516}"/>
              </a:ext>
            </a:extLst>
          </p:cNvPr>
          <p:cNvSpPr>
            <a:spLocks noGrp="1"/>
          </p:cNvSpPr>
          <p:nvPr>
            <p:ph type="dt" sz="half" idx="10"/>
          </p:nvPr>
        </p:nvSpPr>
        <p:spPr/>
        <p:txBody>
          <a:bodyPr/>
          <a:lstStyle/>
          <a:p>
            <a:fld id="{9D70088D-A7EF-4555-916C-080B8D9ED30D}" type="datetime1">
              <a:rPr lang="en-US" smtClean="0"/>
              <a:t>2/18/2024</a:t>
            </a:fld>
            <a:endParaRPr lang="en-US"/>
          </a:p>
        </p:txBody>
      </p:sp>
      <p:sp>
        <p:nvSpPr>
          <p:cNvPr id="5" name="Footer Placeholder 4">
            <a:extLst>
              <a:ext uri="{FF2B5EF4-FFF2-40B4-BE49-F238E27FC236}">
                <a16:creationId xmlns:a16="http://schemas.microsoft.com/office/drawing/2014/main" id="{77419B4F-2ED9-BDB4-4AAD-1565C7BE43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4F88A-8F02-2159-9D34-2C1047759FD5}"/>
              </a:ext>
            </a:extLst>
          </p:cNvPr>
          <p:cNvSpPr>
            <a:spLocks noGrp="1"/>
          </p:cNvSpPr>
          <p:nvPr>
            <p:ph type="sldNum" sz="quarter" idx="12"/>
          </p:nvPr>
        </p:nvSpPr>
        <p:spPr/>
        <p:txBody>
          <a:bodyPr/>
          <a:lstStyle/>
          <a:p>
            <a:fld id="{DF87B7F3-EAFE-4F33-8C2B-C517A4BE55B0}" type="slidenum">
              <a:rPr lang="en-US" smtClean="0"/>
              <a:t>‹#›</a:t>
            </a:fld>
            <a:endParaRPr lang="en-US"/>
          </a:p>
        </p:txBody>
      </p:sp>
    </p:spTree>
    <p:extLst>
      <p:ext uri="{BB962C8B-B14F-4D97-AF65-F5344CB8AC3E}">
        <p14:creationId xmlns:p14="http://schemas.microsoft.com/office/powerpoint/2010/main" val="2920802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C96B1-DDF8-E43C-7A6B-C0606911C9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3BB4D5-DB0A-C0B9-B1E8-E9FB6154FA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50D920-9AA3-04E8-F99E-D03FBB7679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3918DC-3C1F-0140-2C8E-6EE6EF94DCB0}"/>
              </a:ext>
            </a:extLst>
          </p:cNvPr>
          <p:cNvSpPr>
            <a:spLocks noGrp="1"/>
          </p:cNvSpPr>
          <p:nvPr>
            <p:ph type="dt" sz="half" idx="10"/>
          </p:nvPr>
        </p:nvSpPr>
        <p:spPr/>
        <p:txBody>
          <a:bodyPr/>
          <a:lstStyle/>
          <a:p>
            <a:fld id="{FB83EDC5-32EF-429D-965A-759BA3FE5655}" type="datetime1">
              <a:rPr lang="en-US" smtClean="0"/>
              <a:t>2/18/2024</a:t>
            </a:fld>
            <a:endParaRPr lang="en-US"/>
          </a:p>
        </p:txBody>
      </p:sp>
      <p:sp>
        <p:nvSpPr>
          <p:cNvPr id="6" name="Footer Placeholder 5">
            <a:extLst>
              <a:ext uri="{FF2B5EF4-FFF2-40B4-BE49-F238E27FC236}">
                <a16:creationId xmlns:a16="http://schemas.microsoft.com/office/drawing/2014/main" id="{B7981A87-67D0-BE4F-7E79-4F4D55BF65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193039-FC16-81A4-1CCB-5B0916970E35}"/>
              </a:ext>
            </a:extLst>
          </p:cNvPr>
          <p:cNvSpPr>
            <a:spLocks noGrp="1"/>
          </p:cNvSpPr>
          <p:nvPr>
            <p:ph type="sldNum" sz="quarter" idx="12"/>
          </p:nvPr>
        </p:nvSpPr>
        <p:spPr/>
        <p:txBody>
          <a:bodyPr/>
          <a:lstStyle/>
          <a:p>
            <a:fld id="{DF87B7F3-EAFE-4F33-8C2B-C517A4BE55B0}" type="slidenum">
              <a:rPr lang="en-US" smtClean="0"/>
              <a:t>‹#›</a:t>
            </a:fld>
            <a:endParaRPr lang="en-US"/>
          </a:p>
        </p:txBody>
      </p:sp>
    </p:spTree>
    <p:extLst>
      <p:ext uri="{BB962C8B-B14F-4D97-AF65-F5344CB8AC3E}">
        <p14:creationId xmlns:p14="http://schemas.microsoft.com/office/powerpoint/2010/main" val="3552082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9BB9-4D0B-15E7-EA1C-E4F7DE9D8C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E6C4ED-5616-0B8F-1EB4-B1C41109D1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CEA262-C3E7-ED6D-DFB7-D15BC012D4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D2B39A-3707-3A63-4B82-B84AFA5968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A53192-8E82-43A3-8115-C191AD8A22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F28C21-E8C0-8D84-15A5-D24A0EB66F9E}"/>
              </a:ext>
            </a:extLst>
          </p:cNvPr>
          <p:cNvSpPr>
            <a:spLocks noGrp="1"/>
          </p:cNvSpPr>
          <p:nvPr>
            <p:ph type="dt" sz="half" idx="10"/>
          </p:nvPr>
        </p:nvSpPr>
        <p:spPr/>
        <p:txBody>
          <a:bodyPr/>
          <a:lstStyle/>
          <a:p>
            <a:fld id="{6C41A71A-F97B-45A4-BC90-12953AD69521}" type="datetime1">
              <a:rPr lang="en-US" smtClean="0"/>
              <a:t>2/18/2024</a:t>
            </a:fld>
            <a:endParaRPr lang="en-US"/>
          </a:p>
        </p:txBody>
      </p:sp>
      <p:sp>
        <p:nvSpPr>
          <p:cNvPr id="8" name="Footer Placeholder 7">
            <a:extLst>
              <a:ext uri="{FF2B5EF4-FFF2-40B4-BE49-F238E27FC236}">
                <a16:creationId xmlns:a16="http://schemas.microsoft.com/office/drawing/2014/main" id="{D01C90E3-D640-7E28-934A-2154C53D9C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922E82-0F4F-B67C-D34B-6C13BE97B7C6}"/>
              </a:ext>
            </a:extLst>
          </p:cNvPr>
          <p:cNvSpPr>
            <a:spLocks noGrp="1"/>
          </p:cNvSpPr>
          <p:nvPr>
            <p:ph type="sldNum" sz="quarter" idx="12"/>
          </p:nvPr>
        </p:nvSpPr>
        <p:spPr/>
        <p:txBody>
          <a:bodyPr/>
          <a:lstStyle/>
          <a:p>
            <a:fld id="{DF87B7F3-EAFE-4F33-8C2B-C517A4BE55B0}" type="slidenum">
              <a:rPr lang="en-US" smtClean="0"/>
              <a:t>‹#›</a:t>
            </a:fld>
            <a:endParaRPr lang="en-US"/>
          </a:p>
        </p:txBody>
      </p:sp>
    </p:spTree>
    <p:extLst>
      <p:ext uri="{BB962C8B-B14F-4D97-AF65-F5344CB8AC3E}">
        <p14:creationId xmlns:p14="http://schemas.microsoft.com/office/powerpoint/2010/main" val="1432280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20111-922A-64DD-E71F-97A87E4BC6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125239-562E-EFAA-C10C-053A3655A826}"/>
              </a:ext>
            </a:extLst>
          </p:cNvPr>
          <p:cNvSpPr>
            <a:spLocks noGrp="1"/>
          </p:cNvSpPr>
          <p:nvPr>
            <p:ph type="dt" sz="half" idx="10"/>
          </p:nvPr>
        </p:nvSpPr>
        <p:spPr/>
        <p:txBody>
          <a:bodyPr/>
          <a:lstStyle/>
          <a:p>
            <a:fld id="{211B462C-DF4B-4A31-8EC4-7185F433424D}" type="datetime1">
              <a:rPr lang="en-US" smtClean="0"/>
              <a:t>2/18/2024</a:t>
            </a:fld>
            <a:endParaRPr lang="en-US"/>
          </a:p>
        </p:txBody>
      </p:sp>
      <p:sp>
        <p:nvSpPr>
          <p:cNvPr id="4" name="Footer Placeholder 3">
            <a:extLst>
              <a:ext uri="{FF2B5EF4-FFF2-40B4-BE49-F238E27FC236}">
                <a16:creationId xmlns:a16="http://schemas.microsoft.com/office/drawing/2014/main" id="{BDF89656-050E-5F40-AAA5-D166530B39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236910-C6F5-074B-A154-456FCB3965F3}"/>
              </a:ext>
            </a:extLst>
          </p:cNvPr>
          <p:cNvSpPr>
            <a:spLocks noGrp="1"/>
          </p:cNvSpPr>
          <p:nvPr>
            <p:ph type="sldNum" sz="quarter" idx="12"/>
          </p:nvPr>
        </p:nvSpPr>
        <p:spPr/>
        <p:txBody>
          <a:bodyPr/>
          <a:lstStyle/>
          <a:p>
            <a:fld id="{DF87B7F3-EAFE-4F33-8C2B-C517A4BE55B0}" type="slidenum">
              <a:rPr lang="en-US" smtClean="0"/>
              <a:t>‹#›</a:t>
            </a:fld>
            <a:endParaRPr lang="en-US"/>
          </a:p>
        </p:txBody>
      </p:sp>
    </p:spTree>
    <p:extLst>
      <p:ext uri="{BB962C8B-B14F-4D97-AF65-F5344CB8AC3E}">
        <p14:creationId xmlns:p14="http://schemas.microsoft.com/office/powerpoint/2010/main" val="169512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46F938-DBDE-D3A8-C158-782AA2A82019}"/>
              </a:ext>
            </a:extLst>
          </p:cNvPr>
          <p:cNvSpPr>
            <a:spLocks noGrp="1"/>
          </p:cNvSpPr>
          <p:nvPr>
            <p:ph type="dt" sz="half" idx="10"/>
          </p:nvPr>
        </p:nvSpPr>
        <p:spPr/>
        <p:txBody>
          <a:bodyPr/>
          <a:lstStyle/>
          <a:p>
            <a:fld id="{A3166B05-F54A-40BB-9DCA-0A5C1E7DC531}" type="datetime1">
              <a:rPr lang="en-US" smtClean="0"/>
              <a:t>2/18/2024</a:t>
            </a:fld>
            <a:endParaRPr lang="en-US"/>
          </a:p>
        </p:txBody>
      </p:sp>
      <p:sp>
        <p:nvSpPr>
          <p:cNvPr id="3" name="Footer Placeholder 2">
            <a:extLst>
              <a:ext uri="{FF2B5EF4-FFF2-40B4-BE49-F238E27FC236}">
                <a16:creationId xmlns:a16="http://schemas.microsoft.com/office/drawing/2014/main" id="{4E638568-8B98-AC45-6F5A-B987ADDD62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626928-B161-647B-DA22-B40EB0549BD6}"/>
              </a:ext>
            </a:extLst>
          </p:cNvPr>
          <p:cNvSpPr>
            <a:spLocks noGrp="1"/>
          </p:cNvSpPr>
          <p:nvPr>
            <p:ph type="sldNum" sz="quarter" idx="12"/>
          </p:nvPr>
        </p:nvSpPr>
        <p:spPr/>
        <p:txBody>
          <a:bodyPr/>
          <a:lstStyle/>
          <a:p>
            <a:fld id="{DF87B7F3-EAFE-4F33-8C2B-C517A4BE55B0}" type="slidenum">
              <a:rPr lang="en-US" smtClean="0"/>
              <a:t>‹#›</a:t>
            </a:fld>
            <a:endParaRPr lang="en-US"/>
          </a:p>
        </p:txBody>
      </p:sp>
    </p:spTree>
    <p:extLst>
      <p:ext uri="{BB962C8B-B14F-4D97-AF65-F5344CB8AC3E}">
        <p14:creationId xmlns:p14="http://schemas.microsoft.com/office/powerpoint/2010/main" val="1177042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94613-5E41-60BB-02AE-3BAFB42098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3DF5C1-BE77-254D-9AC0-B22726DD08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2FD39E-835A-DBF6-8303-72C73026C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962C05-6154-3871-6876-BA29B85E71B4}"/>
              </a:ext>
            </a:extLst>
          </p:cNvPr>
          <p:cNvSpPr>
            <a:spLocks noGrp="1"/>
          </p:cNvSpPr>
          <p:nvPr>
            <p:ph type="dt" sz="half" idx="10"/>
          </p:nvPr>
        </p:nvSpPr>
        <p:spPr/>
        <p:txBody>
          <a:bodyPr/>
          <a:lstStyle/>
          <a:p>
            <a:fld id="{C23FB444-0841-4568-84DF-64D54B875C62}" type="datetime1">
              <a:rPr lang="en-US" smtClean="0"/>
              <a:t>2/18/2024</a:t>
            </a:fld>
            <a:endParaRPr lang="en-US"/>
          </a:p>
        </p:txBody>
      </p:sp>
      <p:sp>
        <p:nvSpPr>
          <p:cNvPr id="6" name="Footer Placeholder 5">
            <a:extLst>
              <a:ext uri="{FF2B5EF4-FFF2-40B4-BE49-F238E27FC236}">
                <a16:creationId xmlns:a16="http://schemas.microsoft.com/office/drawing/2014/main" id="{CCFD59F0-AC7B-A3E9-E513-CD3610C5F0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19CD7-AFC0-AB96-0264-18F7B92670A3}"/>
              </a:ext>
            </a:extLst>
          </p:cNvPr>
          <p:cNvSpPr>
            <a:spLocks noGrp="1"/>
          </p:cNvSpPr>
          <p:nvPr>
            <p:ph type="sldNum" sz="quarter" idx="12"/>
          </p:nvPr>
        </p:nvSpPr>
        <p:spPr/>
        <p:txBody>
          <a:bodyPr/>
          <a:lstStyle/>
          <a:p>
            <a:fld id="{DF87B7F3-EAFE-4F33-8C2B-C517A4BE55B0}" type="slidenum">
              <a:rPr lang="en-US" smtClean="0"/>
              <a:t>‹#›</a:t>
            </a:fld>
            <a:endParaRPr lang="en-US"/>
          </a:p>
        </p:txBody>
      </p:sp>
    </p:spTree>
    <p:extLst>
      <p:ext uri="{BB962C8B-B14F-4D97-AF65-F5344CB8AC3E}">
        <p14:creationId xmlns:p14="http://schemas.microsoft.com/office/powerpoint/2010/main" val="596956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63B99-D006-5E1C-4A21-524DC7CB2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58C133-A91D-B628-ABA2-AF2990950E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23DCB9-74AD-473A-3EE5-580137E5F7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E2F7FD-1FBC-7897-FFD8-8DB883D05F6B}"/>
              </a:ext>
            </a:extLst>
          </p:cNvPr>
          <p:cNvSpPr>
            <a:spLocks noGrp="1"/>
          </p:cNvSpPr>
          <p:nvPr>
            <p:ph type="dt" sz="half" idx="10"/>
          </p:nvPr>
        </p:nvSpPr>
        <p:spPr/>
        <p:txBody>
          <a:bodyPr/>
          <a:lstStyle/>
          <a:p>
            <a:fld id="{6613DE4E-9273-4C79-92C9-562B2C08D417}" type="datetime1">
              <a:rPr lang="en-US" smtClean="0"/>
              <a:t>2/18/2024</a:t>
            </a:fld>
            <a:endParaRPr lang="en-US"/>
          </a:p>
        </p:txBody>
      </p:sp>
      <p:sp>
        <p:nvSpPr>
          <p:cNvPr id="6" name="Footer Placeholder 5">
            <a:extLst>
              <a:ext uri="{FF2B5EF4-FFF2-40B4-BE49-F238E27FC236}">
                <a16:creationId xmlns:a16="http://schemas.microsoft.com/office/drawing/2014/main" id="{1C112660-4F02-55F6-FDD4-508A679E8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9D19D-0A9C-ED60-D13C-B50696AAA111}"/>
              </a:ext>
            </a:extLst>
          </p:cNvPr>
          <p:cNvSpPr>
            <a:spLocks noGrp="1"/>
          </p:cNvSpPr>
          <p:nvPr>
            <p:ph type="sldNum" sz="quarter" idx="12"/>
          </p:nvPr>
        </p:nvSpPr>
        <p:spPr/>
        <p:txBody>
          <a:bodyPr/>
          <a:lstStyle/>
          <a:p>
            <a:fld id="{DF87B7F3-EAFE-4F33-8C2B-C517A4BE55B0}" type="slidenum">
              <a:rPr lang="en-US" smtClean="0"/>
              <a:t>‹#›</a:t>
            </a:fld>
            <a:endParaRPr lang="en-US"/>
          </a:p>
        </p:txBody>
      </p:sp>
    </p:spTree>
    <p:extLst>
      <p:ext uri="{BB962C8B-B14F-4D97-AF65-F5344CB8AC3E}">
        <p14:creationId xmlns:p14="http://schemas.microsoft.com/office/powerpoint/2010/main" val="2177533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2B6E25-7DF6-B29C-E499-3EE13A4B9E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5EE064-5A82-6C27-59A8-7F238D3B03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E40128-FA37-F989-A8BF-E2E081C72D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2600B5-FC74-4816-8736-2886717040DD}" type="datetime1">
              <a:rPr lang="en-US" smtClean="0"/>
              <a:t>2/18/2024</a:t>
            </a:fld>
            <a:endParaRPr lang="en-US"/>
          </a:p>
        </p:txBody>
      </p:sp>
      <p:sp>
        <p:nvSpPr>
          <p:cNvPr id="5" name="Footer Placeholder 4">
            <a:extLst>
              <a:ext uri="{FF2B5EF4-FFF2-40B4-BE49-F238E27FC236}">
                <a16:creationId xmlns:a16="http://schemas.microsoft.com/office/drawing/2014/main" id="{428185ED-9F46-C2F8-7C23-570402BED5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A59EF2-3F01-9FDE-23DC-10B00A4A98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87B7F3-EAFE-4F33-8C2B-C517A4BE55B0}" type="slidenum">
              <a:rPr lang="en-US" smtClean="0"/>
              <a:t>‹#›</a:t>
            </a:fld>
            <a:endParaRPr lang="en-US"/>
          </a:p>
        </p:txBody>
      </p:sp>
    </p:spTree>
    <p:extLst>
      <p:ext uri="{BB962C8B-B14F-4D97-AF65-F5344CB8AC3E}">
        <p14:creationId xmlns:p14="http://schemas.microsoft.com/office/powerpoint/2010/main" val="3669020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A47F-572E-27A3-D577-99E334EF146F}"/>
              </a:ext>
            </a:extLst>
          </p:cNvPr>
          <p:cNvSpPr>
            <a:spLocks noGrp="1"/>
          </p:cNvSpPr>
          <p:nvPr>
            <p:ph type="ctrTitle"/>
          </p:nvPr>
        </p:nvSpPr>
        <p:spPr/>
        <p:txBody>
          <a:bodyPr>
            <a:normAutofit fontScale="90000"/>
          </a:bodyPr>
          <a:lstStyle/>
          <a:p>
            <a:r>
              <a:rPr lang="en-US" dirty="0"/>
              <a:t>Data Modeling Using the Entity-Relationship (ER) Model</a:t>
            </a:r>
          </a:p>
        </p:txBody>
      </p:sp>
      <p:sp>
        <p:nvSpPr>
          <p:cNvPr id="3" name="Subtitle 2">
            <a:extLst>
              <a:ext uri="{FF2B5EF4-FFF2-40B4-BE49-F238E27FC236}">
                <a16:creationId xmlns:a16="http://schemas.microsoft.com/office/drawing/2014/main" id="{55CFCB71-1734-528A-96F6-79BA32ECA666}"/>
              </a:ext>
            </a:extLst>
          </p:cNvPr>
          <p:cNvSpPr>
            <a:spLocks noGrp="1"/>
          </p:cNvSpPr>
          <p:nvPr>
            <p:ph type="subTitle" idx="1"/>
          </p:nvPr>
        </p:nvSpPr>
        <p:spPr/>
        <p:txBody>
          <a:bodyPr/>
          <a:lstStyle/>
          <a:p>
            <a:r>
              <a:rPr lang="en-US"/>
              <a:t>Lecture 3</a:t>
            </a:r>
            <a:endParaRPr lang="en-US" dirty="0"/>
          </a:p>
        </p:txBody>
      </p:sp>
      <p:sp>
        <p:nvSpPr>
          <p:cNvPr id="4" name="Slide Number Placeholder 3">
            <a:extLst>
              <a:ext uri="{FF2B5EF4-FFF2-40B4-BE49-F238E27FC236}">
                <a16:creationId xmlns:a16="http://schemas.microsoft.com/office/drawing/2014/main" id="{BB437928-F959-369E-D468-AC6FBB04F653}"/>
              </a:ext>
            </a:extLst>
          </p:cNvPr>
          <p:cNvSpPr>
            <a:spLocks noGrp="1"/>
          </p:cNvSpPr>
          <p:nvPr>
            <p:ph type="sldNum" sz="quarter" idx="12"/>
          </p:nvPr>
        </p:nvSpPr>
        <p:spPr/>
        <p:txBody>
          <a:bodyPr/>
          <a:lstStyle/>
          <a:p>
            <a:fld id="{DF87B7F3-EAFE-4F33-8C2B-C517A4BE55B0}" type="slidenum">
              <a:rPr lang="en-US" smtClean="0"/>
              <a:t>1</a:t>
            </a:fld>
            <a:endParaRPr lang="en-US"/>
          </a:p>
        </p:txBody>
      </p:sp>
    </p:spTree>
    <p:extLst>
      <p:ext uri="{BB962C8B-B14F-4D97-AF65-F5344CB8AC3E}">
        <p14:creationId xmlns:p14="http://schemas.microsoft.com/office/powerpoint/2010/main" val="655580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2E29C-A25B-D7F2-293F-5FE6D9702937}"/>
              </a:ext>
            </a:extLst>
          </p:cNvPr>
          <p:cNvSpPr>
            <a:spLocks noGrp="1"/>
          </p:cNvSpPr>
          <p:nvPr>
            <p:ph type="title"/>
          </p:nvPr>
        </p:nvSpPr>
        <p:spPr/>
        <p:txBody>
          <a:bodyPr/>
          <a:lstStyle/>
          <a:p>
            <a:r>
              <a:rPr lang="en-US" dirty="0"/>
              <a:t>2. Attribute - ER Model </a:t>
            </a:r>
          </a:p>
        </p:txBody>
      </p:sp>
      <p:sp>
        <p:nvSpPr>
          <p:cNvPr id="3" name="Content Placeholder 2">
            <a:extLst>
              <a:ext uri="{FF2B5EF4-FFF2-40B4-BE49-F238E27FC236}">
                <a16:creationId xmlns:a16="http://schemas.microsoft.com/office/drawing/2014/main" id="{9F0F4981-D331-5037-D7DD-5399A1AAAEB6}"/>
              </a:ext>
            </a:extLst>
          </p:cNvPr>
          <p:cNvSpPr>
            <a:spLocks noGrp="1"/>
          </p:cNvSpPr>
          <p:nvPr>
            <p:ph idx="1"/>
          </p:nvPr>
        </p:nvSpPr>
        <p:spPr>
          <a:xfrm>
            <a:off x="838200" y="1825625"/>
            <a:ext cx="6190100" cy="4351338"/>
          </a:xfrm>
        </p:spPr>
        <p:txBody>
          <a:bodyPr/>
          <a:lstStyle/>
          <a:p>
            <a:r>
              <a:rPr lang="en-US" dirty="0"/>
              <a:t>Attributes are the properties of entities. Attributes are represented by means of ellipses. </a:t>
            </a:r>
          </a:p>
          <a:p>
            <a:r>
              <a:rPr lang="en-US" dirty="0"/>
              <a:t>Every ellipse represents one attribute and is directly connected to its entity (rectangle).</a:t>
            </a:r>
          </a:p>
        </p:txBody>
      </p:sp>
      <p:pic>
        <p:nvPicPr>
          <p:cNvPr id="5" name="Picture 4">
            <a:extLst>
              <a:ext uri="{FF2B5EF4-FFF2-40B4-BE49-F238E27FC236}">
                <a16:creationId xmlns:a16="http://schemas.microsoft.com/office/drawing/2014/main" id="{4375D414-8D41-EE51-15C5-03DCD5538DD8}"/>
              </a:ext>
            </a:extLst>
          </p:cNvPr>
          <p:cNvPicPr>
            <a:picLocks noChangeAspect="1"/>
          </p:cNvPicPr>
          <p:nvPr/>
        </p:nvPicPr>
        <p:blipFill>
          <a:blip r:embed="rId2"/>
          <a:stretch>
            <a:fillRect/>
          </a:stretch>
        </p:blipFill>
        <p:spPr>
          <a:xfrm>
            <a:off x="7371470" y="1941351"/>
            <a:ext cx="4235234" cy="1962424"/>
          </a:xfrm>
          <a:prstGeom prst="rect">
            <a:avLst/>
          </a:prstGeom>
        </p:spPr>
      </p:pic>
      <p:sp>
        <p:nvSpPr>
          <p:cNvPr id="4" name="Slide Number Placeholder 3">
            <a:extLst>
              <a:ext uri="{FF2B5EF4-FFF2-40B4-BE49-F238E27FC236}">
                <a16:creationId xmlns:a16="http://schemas.microsoft.com/office/drawing/2014/main" id="{2D5F60A9-1FBE-3A64-18AA-2975F7AB4C5E}"/>
              </a:ext>
            </a:extLst>
          </p:cNvPr>
          <p:cNvSpPr>
            <a:spLocks noGrp="1"/>
          </p:cNvSpPr>
          <p:nvPr>
            <p:ph type="sldNum" sz="quarter" idx="12"/>
          </p:nvPr>
        </p:nvSpPr>
        <p:spPr/>
        <p:txBody>
          <a:bodyPr/>
          <a:lstStyle/>
          <a:p>
            <a:fld id="{DF87B7F3-EAFE-4F33-8C2B-C517A4BE55B0}" type="slidenum">
              <a:rPr lang="en-US" smtClean="0"/>
              <a:t>10</a:t>
            </a:fld>
            <a:endParaRPr lang="en-US"/>
          </a:p>
        </p:txBody>
      </p:sp>
    </p:spTree>
    <p:extLst>
      <p:ext uri="{BB962C8B-B14F-4D97-AF65-F5344CB8AC3E}">
        <p14:creationId xmlns:p14="http://schemas.microsoft.com/office/powerpoint/2010/main" val="3505706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6B284-AACE-3E40-350B-AA8E37A10753}"/>
              </a:ext>
            </a:extLst>
          </p:cNvPr>
          <p:cNvSpPr>
            <a:spLocks noGrp="1"/>
          </p:cNvSpPr>
          <p:nvPr>
            <p:ph type="title"/>
          </p:nvPr>
        </p:nvSpPr>
        <p:spPr/>
        <p:txBody>
          <a:bodyPr/>
          <a:lstStyle/>
          <a:p>
            <a:r>
              <a:rPr lang="en-US" dirty="0"/>
              <a:t>2. Attribute - ER Model </a:t>
            </a:r>
          </a:p>
        </p:txBody>
      </p:sp>
      <p:sp>
        <p:nvSpPr>
          <p:cNvPr id="3" name="Content Placeholder 2">
            <a:extLst>
              <a:ext uri="{FF2B5EF4-FFF2-40B4-BE49-F238E27FC236}">
                <a16:creationId xmlns:a16="http://schemas.microsoft.com/office/drawing/2014/main" id="{90E69A67-8066-7C78-7C3B-E76B43BFBFCD}"/>
              </a:ext>
            </a:extLst>
          </p:cNvPr>
          <p:cNvSpPr>
            <a:spLocks noGrp="1"/>
          </p:cNvSpPr>
          <p:nvPr>
            <p:ph idx="1"/>
          </p:nvPr>
        </p:nvSpPr>
        <p:spPr>
          <a:xfrm>
            <a:off x="739726" y="1825625"/>
            <a:ext cx="10515600" cy="4351338"/>
          </a:xfrm>
        </p:spPr>
        <p:txBody>
          <a:bodyPr/>
          <a:lstStyle/>
          <a:p>
            <a:r>
              <a:rPr lang="en-US" dirty="0"/>
              <a:t>Attributes types:</a:t>
            </a:r>
          </a:p>
          <a:p>
            <a:pPr marL="971550" lvl="1" indent="-514350">
              <a:buFont typeface="+mj-lt"/>
              <a:buAutoNum type="arabicPeriod"/>
            </a:pPr>
            <a:r>
              <a:rPr lang="en-US" b="1" dirty="0">
                <a:solidFill>
                  <a:srgbClr val="0070C0"/>
                </a:solidFill>
              </a:rPr>
              <a:t>Key Attribute: </a:t>
            </a:r>
            <a:r>
              <a:rPr lang="en-US" dirty="0"/>
              <a:t>uniquely identifies each entity in the entity set. </a:t>
            </a:r>
          </a:p>
          <a:p>
            <a:pPr lvl="2"/>
            <a:r>
              <a:rPr lang="en-US" dirty="0"/>
              <a:t>For example: </a:t>
            </a:r>
            <a:r>
              <a:rPr lang="en-US" dirty="0" err="1"/>
              <a:t>Roll_No</a:t>
            </a:r>
            <a:r>
              <a:rPr lang="en-US" dirty="0"/>
              <a:t> will be unique for each student. </a:t>
            </a:r>
          </a:p>
          <a:p>
            <a:pPr lvl="2"/>
            <a:r>
              <a:rPr lang="en-US" dirty="0"/>
              <a:t>In ER diagram, the key attribute is represented by an oval with underlying lines.</a:t>
            </a:r>
          </a:p>
          <a:p>
            <a:pPr marL="971550" lvl="1" indent="-514350">
              <a:buFont typeface="+mj-lt"/>
              <a:buAutoNum type="arabicPeriod"/>
            </a:pPr>
            <a:r>
              <a:rPr lang="en-US" b="1" dirty="0">
                <a:solidFill>
                  <a:srgbClr val="0070C0"/>
                </a:solidFill>
              </a:rPr>
              <a:t>Composite Attribute: </a:t>
            </a:r>
            <a:r>
              <a:rPr lang="en-US" dirty="0"/>
              <a:t>an attribute composed of many other attributes. </a:t>
            </a:r>
          </a:p>
          <a:p>
            <a:pPr lvl="2"/>
            <a:r>
              <a:rPr lang="en-US" dirty="0"/>
              <a:t>For example: the Address attribute of the student Entity type consists of Street, City, State, and Country. </a:t>
            </a:r>
          </a:p>
          <a:p>
            <a:pPr lvl="2"/>
            <a:r>
              <a:rPr lang="en-US" dirty="0"/>
              <a:t>In ER diagram, the composite attribute is represented by an oval comprising of ovals. </a:t>
            </a:r>
          </a:p>
          <a:p>
            <a:pPr lvl="2"/>
            <a:endParaRPr lang="en-US" dirty="0"/>
          </a:p>
        </p:txBody>
      </p:sp>
      <p:pic>
        <p:nvPicPr>
          <p:cNvPr id="7" name="Picture 6">
            <a:extLst>
              <a:ext uri="{FF2B5EF4-FFF2-40B4-BE49-F238E27FC236}">
                <a16:creationId xmlns:a16="http://schemas.microsoft.com/office/drawing/2014/main" id="{7D04787F-9541-E43C-B0CC-87FF47281A72}"/>
              </a:ext>
            </a:extLst>
          </p:cNvPr>
          <p:cNvPicPr>
            <a:picLocks noChangeAspect="1"/>
          </p:cNvPicPr>
          <p:nvPr/>
        </p:nvPicPr>
        <p:blipFill>
          <a:blip r:embed="rId2"/>
          <a:stretch>
            <a:fillRect/>
          </a:stretch>
        </p:blipFill>
        <p:spPr>
          <a:xfrm>
            <a:off x="9606924" y="2052352"/>
            <a:ext cx="1981477" cy="952633"/>
          </a:xfrm>
          <a:prstGeom prst="rect">
            <a:avLst/>
          </a:prstGeom>
        </p:spPr>
      </p:pic>
      <p:pic>
        <p:nvPicPr>
          <p:cNvPr id="9" name="Picture 8">
            <a:extLst>
              <a:ext uri="{FF2B5EF4-FFF2-40B4-BE49-F238E27FC236}">
                <a16:creationId xmlns:a16="http://schemas.microsoft.com/office/drawing/2014/main" id="{18CF2270-0BAC-18BA-34BA-4C9AE00463DC}"/>
              </a:ext>
            </a:extLst>
          </p:cNvPr>
          <p:cNvPicPr>
            <a:picLocks noChangeAspect="1"/>
          </p:cNvPicPr>
          <p:nvPr/>
        </p:nvPicPr>
        <p:blipFill>
          <a:blip r:embed="rId3"/>
          <a:stretch>
            <a:fillRect/>
          </a:stretch>
        </p:blipFill>
        <p:spPr>
          <a:xfrm>
            <a:off x="3351274" y="4923698"/>
            <a:ext cx="6017807" cy="1336429"/>
          </a:xfrm>
          <a:prstGeom prst="rect">
            <a:avLst/>
          </a:prstGeom>
        </p:spPr>
      </p:pic>
      <p:sp>
        <p:nvSpPr>
          <p:cNvPr id="4" name="Slide Number Placeholder 3">
            <a:extLst>
              <a:ext uri="{FF2B5EF4-FFF2-40B4-BE49-F238E27FC236}">
                <a16:creationId xmlns:a16="http://schemas.microsoft.com/office/drawing/2014/main" id="{AC8B64E3-5A02-DE7D-99E5-8ADEA294C98E}"/>
              </a:ext>
            </a:extLst>
          </p:cNvPr>
          <p:cNvSpPr>
            <a:spLocks noGrp="1"/>
          </p:cNvSpPr>
          <p:nvPr>
            <p:ph type="sldNum" sz="quarter" idx="12"/>
          </p:nvPr>
        </p:nvSpPr>
        <p:spPr/>
        <p:txBody>
          <a:bodyPr/>
          <a:lstStyle/>
          <a:p>
            <a:fld id="{DF87B7F3-EAFE-4F33-8C2B-C517A4BE55B0}" type="slidenum">
              <a:rPr lang="en-US" smtClean="0"/>
              <a:t>11</a:t>
            </a:fld>
            <a:endParaRPr lang="en-US"/>
          </a:p>
        </p:txBody>
      </p:sp>
    </p:spTree>
    <p:extLst>
      <p:ext uri="{BB962C8B-B14F-4D97-AF65-F5344CB8AC3E}">
        <p14:creationId xmlns:p14="http://schemas.microsoft.com/office/powerpoint/2010/main" val="2841455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6B284-AACE-3E40-350B-AA8E37A10753}"/>
              </a:ext>
            </a:extLst>
          </p:cNvPr>
          <p:cNvSpPr>
            <a:spLocks noGrp="1"/>
          </p:cNvSpPr>
          <p:nvPr>
            <p:ph type="title"/>
          </p:nvPr>
        </p:nvSpPr>
        <p:spPr/>
        <p:txBody>
          <a:bodyPr/>
          <a:lstStyle/>
          <a:p>
            <a:r>
              <a:rPr lang="en-US" dirty="0"/>
              <a:t>2. Attribute - ER Model </a:t>
            </a:r>
          </a:p>
        </p:txBody>
      </p:sp>
      <p:sp>
        <p:nvSpPr>
          <p:cNvPr id="3" name="Content Placeholder 2">
            <a:extLst>
              <a:ext uri="{FF2B5EF4-FFF2-40B4-BE49-F238E27FC236}">
                <a16:creationId xmlns:a16="http://schemas.microsoft.com/office/drawing/2014/main" id="{90E69A67-8066-7C78-7C3B-E76B43BFBFCD}"/>
              </a:ext>
            </a:extLst>
          </p:cNvPr>
          <p:cNvSpPr>
            <a:spLocks noGrp="1"/>
          </p:cNvSpPr>
          <p:nvPr>
            <p:ph idx="1"/>
          </p:nvPr>
        </p:nvSpPr>
        <p:spPr>
          <a:xfrm>
            <a:off x="739726" y="1825625"/>
            <a:ext cx="10515600" cy="4351338"/>
          </a:xfrm>
        </p:spPr>
        <p:txBody>
          <a:bodyPr/>
          <a:lstStyle/>
          <a:p>
            <a:r>
              <a:rPr lang="en-US" dirty="0"/>
              <a:t>Attributes types:</a:t>
            </a:r>
          </a:p>
          <a:p>
            <a:pPr marL="971550" lvl="1" indent="-514350">
              <a:buFont typeface="+mj-lt"/>
              <a:buAutoNum type="arabicPeriod" startAt="3"/>
            </a:pPr>
            <a:r>
              <a:rPr lang="en-US" b="1" dirty="0">
                <a:solidFill>
                  <a:srgbClr val="0070C0"/>
                </a:solidFill>
              </a:rPr>
              <a:t>Multivalued Attribute: </a:t>
            </a:r>
            <a:r>
              <a:rPr lang="en-US" dirty="0"/>
              <a:t>An attribute consisting of more than one value for a given entity. </a:t>
            </a:r>
          </a:p>
          <a:p>
            <a:pPr lvl="2"/>
            <a:r>
              <a:rPr lang="en-US" dirty="0"/>
              <a:t>For example: </a:t>
            </a:r>
            <a:r>
              <a:rPr lang="en-US" dirty="0" err="1"/>
              <a:t>Phone_No</a:t>
            </a:r>
            <a:r>
              <a:rPr lang="en-US" dirty="0"/>
              <a:t> (can be more than one for a given student). </a:t>
            </a:r>
          </a:p>
          <a:p>
            <a:pPr lvl="2"/>
            <a:r>
              <a:rPr lang="en-US" dirty="0"/>
              <a:t>In ER diagram, a multivalued attribute is represented by a double oval.</a:t>
            </a:r>
          </a:p>
          <a:p>
            <a:pPr lvl="2"/>
            <a:endParaRPr lang="en-US" dirty="0"/>
          </a:p>
          <a:p>
            <a:pPr marL="971550" lvl="1" indent="-514350">
              <a:buFont typeface="+mj-lt"/>
              <a:buAutoNum type="arabicPeriod" startAt="3"/>
            </a:pPr>
            <a:r>
              <a:rPr lang="en-US" b="1" dirty="0">
                <a:solidFill>
                  <a:srgbClr val="0070C0"/>
                </a:solidFill>
              </a:rPr>
              <a:t>Derived Attribute: </a:t>
            </a:r>
            <a:r>
              <a:rPr lang="en-US" dirty="0"/>
              <a:t>An attribute that can be derived from other attributes of the entity type. </a:t>
            </a:r>
          </a:p>
          <a:p>
            <a:pPr lvl="2"/>
            <a:r>
              <a:rPr lang="en-US" dirty="0"/>
              <a:t>For example, Age (can be derived from DOB).</a:t>
            </a:r>
          </a:p>
          <a:p>
            <a:pPr lvl="2"/>
            <a:r>
              <a:rPr lang="en-US" dirty="0"/>
              <a:t>In ER diagram, the derived attribute is represented by a dashed oval. </a:t>
            </a:r>
          </a:p>
          <a:p>
            <a:pPr lvl="2"/>
            <a:endParaRPr lang="en-US" dirty="0"/>
          </a:p>
        </p:txBody>
      </p:sp>
      <p:pic>
        <p:nvPicPr>
          <p:cNvPr id="4" name="Picture 3">
            <a:extLst>
              <a:ext uri="{FF2B5EF4-FFF2-40B4-BE49-F238E27FC236}">
                <a16:creationId xmlns:a16="http://schemas.microsoft.com/office/drawing/2014/main" id="{EB5AB270-4FA9-2212-5B08-AE7ACF90C602}"/>
              </a:ext>
            </a:extLst>
          </p:cNvPr>
          <p:cNvPicPr>
            <a:picLocks noChangeAspect="1"/>
          </p:cNvPicPr>
          <p:nvPr/>
        </p:nvPicPr>
        <p:blipFill>
          <a:blip r:embed="rId2"/>
          <a:stretch>
            <a:fillRect/>
          </a:stretch>
        </p:blipFill>
        <p:spPr>
          <a:xfrm>
            <a:off x="9467851" y="2672859"/>
            <a:ext cx="2400300" cy="954112"/>
          </a:xfrm>
          <a:prstGeom prst="rect">
            <a:avLst/>
          </a:prstGeom>
        </p:spPr>
      </p:pic>
      <p:pic>
        <p:nvPicPr>
          <p:cNvPr id="5" name="Picture 4">
            <a:extLst>
              <a:ext uri="{FF2B5EF4-FFF2-40B4-BE49-F238E27FC236}">
                <a16:creationId xmlns:a16="http://schemas.microsoft.com/office/drawing/2014/main" id="{1C68AA84-ACED-6414-837C-6467745AB028}"/>
              </a:ext>
            </a:extLst>
          </p:cNvPr>
          <p:cNvPicPr>
            <a:picLocks noChangeAspect="1"/>
          </p:cNvPicPr>
          <p:nvPr/>
        </p:nvPicPr>
        <p:blipFill>
          <a:blip r:embed="rId3"/>
          <a:stretch>
            <a:fillRect/>
          </a:stretch>
        </p:blipFill>
        <p:spPr>
          <a:xfrm>
            <a:off x="9619368" y="4476746"/>
            <a:ext cx="2209800" cy="954113"/>
          </a:xfrm>
          <a:prstGeom prst="rect">
            <a:avLst/>
          </a:prstGeom>
        </p:spPr>
      </p:pic>
      <p:sp>
        <p:nvSpPr>
          <p:cNvPr id="6" name="Slide Number Placeholder 5">
            <a:extLst>
              <a:ext uri="{FF2B5EF4-FFF2-40B4-BE49-F238E27FC236}">
                <a16:creationId xmlns:a16="http://schemas.microsoft.com/office/drawing/2014/main" id="{6ED03DBA-20F7-3CB7-A043-EAD9E8A28644}"/>
              </a:ext>
            </a:extLst>
          </p:cNvPr>
          <p:cNvSpPr>
            <a:spLocks noGrp="1"/>
          </p:cNvSpPr>
          <p:nvPr>
            <p:ph type="sldNum" sz="quarter" idx="12"/>
          </p:nvPr>
        </p:nvSpPr>
        <p:spPr/>
        <p:txBody>
          <a:bodyPr/>
          <a:lstStyle/>
          <a:p>
            <a:fld id="{DF87B7F3-EAFE-4F33-8C2B-C517A4BE55B0}" type="slidenum">
              <a:rPr lang="en-US" smtClean="0"/>
              <a:t>12</a:t>
            </a:fld>
            <a:endParaRPr lang="en-US"/>
          </a:p>
        </p:txBody>
      </p:sp>
    </p:spTree>
    <p:extLst>
      <p:ext uri="{BB962C8B-B14F-4D97-AF65-F5344CB8AC3E}">
        <p14:creationId xmlns:p14="http://schemas.microsoft.com/office/powerpoint/2010/main" val="3292564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6B284-AACE-3E40-350B-AA8E37A10753}"/>
              </a:ext>
            </a:extLst>
          </p:cNvPr>
          <p:cNvSpPr>
            <a:spLocks noGrp="1"/>
          </p:cNvSpPr>
          <p:nvPr>
            <p:ph type="title"/>
          </p:nvPr>
        </p:nvSpPr>
        <p:spPr/>
        <p:txBody>
          <a:bodyPr/>
          <a:lstStyle/>
          <a:p>
            <a:r>
              <a:rPr lang="en-US" dirty="0"/>
              <a:t>2. Attribute - ER Model </a:t>
            </a:r>
          </a:p>
        </p:txBody>
      </p:sp>
      <p:sp>
        <p:nvSpPr>
          <p:cNvPr id="3" name="Content Placeholder 2">
            <a:extLst>
              <a:ext uri="{FF2B5EF4-FFF2-40B4-BE49-F238E27FC236}">
                <a16:creationId xmlns:a16="http://schemas.microsoft.com/office/drawing/2014/main" id="{90E69A67-8066-7C78-7C3B-E76B43BFBFCD}"/>
              </a:ext>
            </a:extLst>
          </p:cNvPr>
          <p:cNvSpPr>
            <a:spLocks noGrp="1"/>
          </p:cNvSpPr>
          <p:nvPr>
            <p:ph idx="1"/>
          </p:nvPr>
        </p:nvSpPr>
        <p:spPr>
          <a:xfrm>
            <a:off x="739726" y="1825625"/>
            <a:ext cx="10515600" cy="4351338"/>
          </a:xfrm>
        </p:spPr>
        <p:txBody>
          <a:bodyPr/>
          <a:lstStyle/>
          <a:p>
            <a:r>
              <a:rPr lang="en-US" dirty="0"/>
              <a:t>Entity Student with its attributes can be represented as follows: </a:t>
            </a:r>
          </a:p>
          <a:p>
            <a:pPr lvl="2"/>
            <a:endParaRPr lang="en-US" dirty="0"/>
          </a:p>
        </p:txBody>
      </p:sp>
      <p:pic>
        <p:nvPicPr>
          <p:cNvPr id="6" name="Picture 5">
            <a:extLst>
              <a:ext uri="{FF2B5EF4-FFF2-40B4-BE49-F238E27FC236}">
                <a16:creationId xmlns:a16="http://schemas.microsoft.com/office/drawing/2014/main" id="{E37CDF3E-E75A-6D2C-9F8E-8B221F40427C}"/>
              </a:ext>
            </a:extLst>
          </p:cNvPr>
          <p:cNvPicPr>
            <a:picLocks noChangeAspect="1"/>
          </p:cNvPicPr>
          <p:nvPr/>
        </p:nvPicPr>
        <p:blipFill>
          <a:blip r:embed="rId2"/>
          <a:stretch>
            <a:fillRect/>
          </a:stretch>
        </p:blipFill>
        <p:spPr>
          <a:xfrm>
            <a:off x="2129469" y="2349305"/>
            <a:ext cx="7914861" cy="4002258"/>
          </a:xfrm>
          <a:prstGeom prst="rect">
            <a:avLst/>
          </a:prstGeom>
          <a:ln>
            <a:solidFill>
              <a:schemeClr val="tx1"/>
            </a:solidFill>
          </a:ln>
        </p:spPr>
      </p:pic>
      <p:cxnSp>
        <p:nvCxnSpPr>
          <p:cNvPr id="8" name="Straight Connector 7">
            <a:extLst>
              <a:ext uri="{FF2B5EF4-FFF2-40B4-BE49-F238E27FC236}">
                <a16:creationId xmlns:a16="http://schemas.microsoft.com/office/drawing/2014/main" id="{27A789DE-6C26-01D9-B942-332BAD0DC9AD}"/>
              </a:ext>
            </a:extLst>
          </p:cNvPr>
          <p:cNvCxnSpPr>
            <a:cxnSpLocks/>
          </p:cNvCxnSpPr>
          <p:nvPr/>
        </p:nvCxnSpPr>
        <p:spPr>
          <a:xfrm>
            <a:off x="2602525" y="3727938"/>
            <a:ext cx="6893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C0ECB697-EB55-0E25-1619-B0CA294BACAA}"/>
              </a:ext>
            </a:extLst>
          </p:cNvPr>
          <p:cNvSpPr>
            <a:spLocks noGrp="1"/>
          </p:cNvSpPr>
          <p:nvPr>
            <p:ph type="sldNum" sz="quarter" idx="12"/>
          </p:nvPr>
        </p:nvSpPr>
        <p:spPr/>
        <p:txBody>
          <a:bodyPr/>
          <a:lstStyle/>
          <a:p>
            <a:fld id="{DF87B7F3-EAFE-4F33-8C2B-C517A4BE55B0}" type="slidenum">
              <a:rPr lang="en-US" smtClean="0"/>
              <a:t>13</a:t>
            </a:fld>
            <a:endParaRPr lang="en-US"/>
          </a:p>
        </p:txBody>
      </p:sp>
    </p:spTree>
    <p:extLst>
      <p:ext uri="{BB962C8B-B14F-4D97-AF65-F5344CB8AC3E}">
        <p14:creationId xmlns:p14="http://schemas.microsoft.com/office/powerpoint/2010/main" val="1526163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59717-F938-EB59-95DB-537931BACD0B}"/>
              </a:ext>
            </a:extLst>
          </p:cNvPr>
          <p:cNvSpPr>
            <a:spLocks noGrp="1"/>
          </p:cNvSpPr>
          <p:nvPr>
            <p:ph type="title"/>
          </p:nvPr>
        </p:nvSpPr>
        <p:spPr/>
        <p:txBody>
          <a:bodyPr/>
          <a:lstStyle/>
          <a:p>
            <a:r>
              <a:rPr lang="en-US" dirty="0"/>
              <a:t>3. Relationships - ER Model </a:t>
            </a:r>
          </a:p>
        </p:txBody>
      </p:sp>
      <p:sp>
        <p:nvSpPr>
          <p:cNvPr id="3" name="Content Placeholder 2">
            <a:extLst>
              <a:ext uri="{FF2B5EF4-FFF2-40B4-BE49-F238E27FC236}">
                <a16:creationId xmlns:a16="http://schemas.microsoft.com/office/drawing/2014/main" id="{8CBBBA86-7E0C-0C4A-6409-3FB1EEC29F45}"/>
              </a:ext>
            </a:extLst>
          </p:cNvPr>
          <p:cNvSpPr>
            <a:spLocks noGrp="1"/>
          </p:cNvSpPr>
          <p:nvPr>
            <p:ph idx="1"/>
          </p:nvPr>
        </p:nvSpPr>
        <p:spPr/>
        <p:txBody>
          <a:bodyPr/>
          <a:lstStyle/>
          <a:p>
            <a:r>
              <a:rPr lang="en-US" dirty="0"/>
              <a:t>A Relationship represents the association between entities. </a:t>
            </a:r>
          </a:p>
          <a:p>
            <a:pPr lvl="1"/>
            <a:r>
              <a:rPr lang="en-US" dirty="0"/>
              <a:t>For example, ‘Enrolled in’ is a relationship that exists between entity Student and Course. </a:t>
            </a:r>
          </a:p>
          <a:p>
            <a:pPr lvl="1"/>
            <a:r>
              <a:rPr lang="en-US" dirty="0"/>
              <a:t>In ER diagram, the relationship type is represented by a diamond and connecting the entities with lines. </a:t>
            </a:r>
          </a:p>
        </p:txBody>
      </p:sp>
      <p:pic>
        <p:nvPicPr>
          <p:cNvPr id="4" name="Picture 3">
            <a:extLst>
              <a:ext uri="{FF2B5EF4-FFF2-40B4-BE49-F238E27FC236}">
                <a16:creationId xmlns:a16="http://schemas.microsoft.com/office/drawing/2014/main" id="{FB4F31DD-923C-ABA6-D539-BD1271A9885A}"/>
              </a:ext>
            </a:extLst>
          </p:cNvPr>
          <p:cNvPicPr>
            <a:picLocks noChangeAspect="1"/>
          </p:cNvPicPr>
          <p:nvPr/>
        </p:nvPicPr>
        <p:blipFill>
          <a:blip r:embed="rId2"/>
          <a:stretch>
            <a:fillRect/>
          </a:stretch>
        </p:blipFill>
        <p:spPr>
          <a:xfrm>
            <a:off x="1943100" y="3853226"/>
            <a:ext cx="8305800" cy="1543050"/>
          </a:xfrm>
          <a:prstGeom prst="rect">
            <a:avLst/>
          </a:prstGeom>
        </p:spPr>
      </p:pic>
      <p:sp>
        <p:nvSpPr>
          <p:cNvPr id="5" name="Slide Number Placeholder 4">
            <a:extLst>
              <a:ext uri="{FF2B5EF4-FFF2-40B4-BE49-F238E27FC236}">
                <a16:creationId xmlns:a16="http://schemas.microsoft.com/office/drawing/2014/main" id="{500D2450-65C9-1E22-8C0D-1ECBFB5083B2}"/>
              </a:ext>
            </a:extLst>
          </p:cNvPr>
          <p:cNvSpPr>
            <a:spLocks noGrp="1"/>
          </p:cNvSpPr>
          <p:nvPr>
            <p:ph type="sldNum" sz="quarter" idx="12"/>
          </p:nvPr>
        </p:nvSpPr>
        <p:spPr/>
        <p:txBody>
          <a:bodyPr/>
          <a:lstStyle/>
          <a:p>
            <a:fld id="{DF87B7F3-EAFE-4F33-8C2B-C517A4BE55B0}" type="slidenum">
              <a:rPr lang="en-US" smtClean="0"/>
              <a:t>14</a:t>
            </a:fld>
            <a:endParaRPr lang="en-US"/>
          </a:p>
        </p:txBody>
      </p:sp>
    </p:spTree>
    <p:extLst>
      <p:ext uri="{BB962C8B-B14F-4D97-AF65-F5344CB8AC3E}">
        <p14:creationId xmlns:p14="http://schemas.microsoft.com/office/powerpoint/2010/main" val="3154258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0139F-03CE-0109-B3FA-BD14C9DF6234}"/>
              </a:ext>
            </a:extLst>
          </p:cNvPr>
          <p:cNvSpPr>
            <a:spLocks noGrp="1"/>
          </p:cNvSpPr>
          <p:nvPr>
            <p:ph type="title"/>
          </p:nvPr>
        </p:nvSpPr>
        <p:spPr/>
        <p:txBody>
          <a:bodyPr/>
          <a:lstStyle/>
          <a:p>
            <a:r>
              <a:rPr lang="en-US" dirty="0"/>
              <a:t>3. Relationships - ER Model </a:t>
            </a:r>
          </a:p>
        </p:txBody>
      </p:sp>
      <p:sp>
        <p:nvSpPr>
          <p:cNvPr id="3" name="Content Placeholder 2">
            <a:extLst>
              <a:ext uri="{FF2B5EF4-FFF2-40B4-BE49-F238E27FC236}">
                <a16:creationId xmlns:a16="http://schemas.microsoft.com/office/drawing/2014/main" id="{D256997D-26CA-2D49-18DB-6BE36880346F}"/>
              </a:ext>
            </a:extLst>
          </p:cNvPr>
          <p:cNvSpPr>
            <a:spLocks noGrp="1"/>
          </p:cNvSpPr>
          <p:nvPr>
            <p:ph idx="1"/>
          </p:nvPr>
        </p:nvSpPr>
        <p:spPr/>
        <p:txBody>
          <a:bodyPr>
            <a:normAutofit/>
          </a:bodyPr>
          <a:lstStyle/>
          <a:p>
            <a:r>
              <a:rPr lang="en-US" dirty="0"/>
              <a:t>A recursive relationship: is a relationship between the same participating entity in distinct roles.</a:t>
            </a:r>
          </a:p>
          <a:p>
            <a:pPr lvl="1"/>
            <a:r>
              <a:rPr lang="en-US" dirty="0"/>
              <a:t>Example: the SUPERVISION relationship where EMPLOYEE participates twice in two distinct roles: supervisor (or boss) role and supervisee (or subordinate) role </a:t>
            </a:r>
          </a:p>
          <a:p>
            <a:pPr lvl="1"/>
            <a:r>
              <a:rPr lang="en-US" dirty="0"/>
              <a:t>Each relationship instance relates two distinct EMPLOYEE entities: One employee in supervisor role and One employee in supervisee role</a:t>
            </a:r>
          </a:p>
        </p:txBody>
      </p:sp>
      <p:sp>
        <p:nvSpPr>
          <p:cNvPr id="4" name="Slide Number Placeholder 3">
            <a:extLst>
              <a:ext uri="{FF2B5EF4-FFF2-40B4-BE49-F238E27FC236}">
                <a16:creationId xmlns:a16="http://schemas.microsoft.com/office/drawing/2014/main" id="{8A0A76E3-0367-7F66-0B1E-6F408D1F1E2A}"/>
              </a:ext>
            </a:extLst>
          </p:cNvPr>
          <p:cNvSpPr>
            <a:spLocks noGrp="1"/>
          </p:cNvSpPr>
          <p:nvPr>
            <p:ph type="sldNum" sz="quarter" idx="12"/>
          </p:nvPr>
        </p:nvSpPr>
        <p:spPr/>
        <p:txBody>
          <a:bodyPr/>
          <a:lstStyle/>
          <a:p>
            <a:fld id="{DF87B7F3-EAFE-4F33-8C2B-C517A4BE55B0}" type="slidenum">
              <a:rPr lang="en-US" smtClean="0"/>
              <a:t>15</a:t>
            </a:fld>
            <a:endParaRPr lang="en-US"/>
          </a:p>
        </p:txBody>
      </p:sp>
    </p:spTree>
    <p:extLst>
      <p:ext uri="{BB962C8B-B14F-4D97-AF65-F5344CB8AC3E}">
        <p14:creationId xmlns:p14="http://schemas.microsoft.com/office/powerpoint/2010/main" val="2514318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59717-F938-EB59-95DB-537931BACD0B}"/>
              </a:ext>
            </a:extLst>
          </p:cNvPr>
          <p:cNvSpPr>
            <a:spLocks noGrp="1"/>
          </p:cNvSpPr>
          <p:nvPr>
            <p:ph type="title"/>
          </p:nvPr>
        </p:nvSpPr>
        <p:spPr/>
        <p:txBody>
          <a:bodyPr/>
          <a:lstStyle/>
          <a:p>
            <a:r>
              <a:rPr lang="en-US" dirty="0"/>
              <a:t>3. Relationships - ER Model </a:t>
            </a:r>
          </a:p>
        </p:txBody>
      </p:sp>
      <p:sp>
        <p:nvSpPr>
          <p:cNvPr id="3" name="Content Placeholder 2">
            <a:extLst>
              <a:ext uri="{FF2B5EF4-FFF2-40B4-BE49-F238E27FC236}">
                <a16:creationId xmlns:a16="http://schemas.microsoft.com/office/drawing/2014/main" id="{8CBBBA86-7E0C-0C4A-6409-3FB1EEC29F45}"/>
              </a:ext>
            </a:extLst>
          </p:cNvPr>
          <p:cNvSpPr>
            <a:spLocks noGrp="1"/>
          </p:cNvSpPr>
          <p:nvPr>
            <p:ph idx="1"/>
          </p:nvPr>
        </p:nvSpPr>
        <p:spPr>
          <a:xfrm>
            <a:off x="838200" y="1825625"/>
            <a:ext cx="7166317" cy="4351338"/>
          </a:xfrm>
        </p:spPr>
        <p:txBody>
          <a:bodyPr>
            <a:normAutofit fontScale="92500"/>
          </a:bodyPr>
          <a:lstStyle/>
          <a:p>
            <a:r>
              <a:rPr lang="en-US" u="sng" dirty="0"/>
              <a:t>Degree of a Relationship: </a:t>
            </a:r>
            <a:r>
              <a:rPr lang="en-US" dirty="0"/>
              <a:t>the number of entities participating in a relationship.  </a:t>
            </a:r>
          </a:p>
          <a:p>
            <a:pPr marL="971550" lvl="1" indent="-514350">
              <a:buFont typeface="+mj-lt"/>
              <a:buAutoNum type="arabicPeriod"/>
            </a:pPr>
            <a:r>
              <a:rPr lang="en-US" b="1" dirty="0">
                <a:solidFill>
                  <a:srgbClr val="00B050"/>
                </a:solidFill>
              </a:rPr>
              <a:t>Unary Relationship: </a:t>
            </a:r>
            <a:r>
              <a:rPr lang="en-US" dirty="0"/>
              <a:t>when there is only ONE entity set participating in a relation, the relationship is called a unary relationship. For example, one person is married to only one person. </a:t>
            </a:r>
          </a:p>
          <a:p>
            <a:pPr marL="971550" lvl="1" indent="-514350">
              <a:buFont typeface="+mj-lt"/>
              <a:buAutoNum type="arabicPeriod"/>
            </a:pPr>
            <a:r>
              <a:rPr lang="en-US" b="1" dirty="0">
                <a:solidFill>
                  <a:srgbClr val="00B050"/>
                </a:solidFill>
              </a:rPr>
              <a:t>Binary Relationship: </a:t>
            </a:r>
            <a:r>
              <a:rPr lang="en-US" dirty="0"/>
              <a:t>when there are TWO entities set participating in a relationship, the relationship is called a binary relationship. For example, a Student is enrolled in a Course. </a:t>
            </a:r>
          </a:p>
          <a:p>
            <a:pPr marL="971550" lvl="1" indent="-514350">
              <a:buFont typeface="+mj-lt"/>
              <a:buAutoNum type="arabicPeriod"/>
            </a:pPr>
            <a:r>
              <a:rPr lang="en-US" b="1" dirty="0">
                <a:solidFill>
                  <a:srgbClr val="00B050"/>
                </a:solidFill>
              </a:rPr>
              <a:t>n-</a:t>
            </a:r>
            <a:r>
              <a:rPr lang="en-US" b="1" dirty="0" err="1">
                <a:solidFill>
                  <a:srgbClr val="00B050"/>
                </a:solidFill>
              </a:rPr>
              <a:t>ary</a:t>
            </a:r>
            <a:r>
              <a:rPr lang="en-US" b="1" dirty="0">
                <a:solidFill>
                  <a:srgbClr val="00B050"/>
                </a:solidFill>
              </a:rPr>
              <a:t> Relationship: </a:t>
            </a:r>
            <a:r>
              <a:rPr lang="en-US" dirty="0"/>
              <a:t>when there are n entities set participating in a relation, the relationship is called an n-</a:t>
            </a:r>
            <a:r>
              <a:rPr lang="en-US" dirty="0" err="1"/>
              <a:t>ary</a:t>
            </a:r>
            <a:r>
              <a:rPr lang="en-US" dirty="0"/>
              <a:t> relationship. </a:t>
            </a:r>
          </a:p>
          <a:p>
            <a:pPr marL="971550" lvl="1" indent="-514350">
              <a:buFont typeface="+mj-lt"/>
              <a:buAutoNum type="arabicPeriod"/>
            </a:pPr>
            <a:endParaRPr lang="en-US" dirty="0"/>
          </a:p>
          <a:p>
            <a:pPr marL="971550" lvl="1" indent="-514350">
              <a:buFont typeface="+mj-lt"/>
              <a:buAutoNum type="arabicPeriod"/>
            </a:pPr>
            <a:endParaRPr lang="en-US" dirty="0"/>
          </a:p>
        </p:txBody>
      </p:sp>
      <p:pic>
        <p:nvPicPr>
          <p:cNvPr id="5" name="Picture 4">
            <a:extLst>
              <a:ext uri="{FF2B5EF4-FFF2-40B4-BE49-F238E27FC236}">
                <a16:creationId xmlns:a16="http://schemas.microsoft.com/office/drawing/2014/main" id="{97D773F5-E5B7-2FCE-BD13-465AA4EFEC3E}"/>
              </a:ext>
            </a:extLst>
          </p:cNvPr>
          <p:cNvPicPr>
            <a:picLocks noChangeAspect="1"/>
          </p:cNvPicPr>
          <p:nvPr/>
        </p:nvPicPr>
        <p:blipFill>
          <a:blip r:embed="rId2"/>
          <a:stretch>
            <a:fillRect/>
          </a:stretch>
        </p:blipFill>
        <p:spPr>
          <a:xfrm>
            <a:off x="8074857" y="2317648"/>
            <a:ext cx="3756073" cy="1213338"/>
          </a:xfrm>
          <a:prstGeom prst="rect">
            <a:avLst/>
          </a:prstGeom>
        </p:spPr>
      </p:pic>
      <p:pic>
        <p:nvPicPr>
          <p:cNvPr id="6" name="Picture 5">
            <a:extLst>
              <a:ext uri="{FF2B5EF4-FFF2-40B4-BE49-F238E27FC236}">
                <a16:creationId xmlns:a16="http://schemas.microsoft.com/office/drawing/2014/main" id="{FE4F3E85-54B5-1B9F-8D56-C7071749F7F5}"/>
              </a:ext>
            </a:extLst>
          </p:cNvPr>
          <p:cNvPicPr>
            <a:picLocks noChangeAspect="1"/>
          </p:cNvPicPr>
          <p:nvPr/>
        </p:nvPicPr>
        <p:blipFill>
          <a:blip r:embed="rId3"/>
          <a:stretch>
            <a:fillRect/>
          </a:stretch>
        </p:blipFill>
        <p:spPr>
          <a:xfrm>
            <a:off x="8004518" y="3778466"/>
            <a:ext cx="3924886" cy="998831"/>
          </a:xfrm>
          <a:prstGeom prst="rect">
            <a:avLst/>
          </a:prstGeom>
        </p:spPr>
      </p:pic>
      <p:pic>
        <p:nvPicPr>
          <p:cNvPr id="8" name="Picture 7">
            <a:extLst>
              <a:ext uri="{FF2B5EF4-FFF2-40B4-BE49-F238E27FC236}">
                <a16:creationId xmlns:a16="http://schemas.microsoft.com/office/drawing/2014/main" id="{58CC424B-5F36-5808-6889-651ECBC42890}"/>
              </a:ext>
            </a:extLst>
          </p:cNvPr>
          <p:cNvPicPr>
            <a:picLocks noChangeAspect="1"/>
          </p:cNvPicPr>
          <p:nvPr/>
        </p:nvPicPr>
        <p:blipFill>
          <a:blip r:embed="rId4"/>
          <a:stretch>
            <a:fillRect/>
          </a:stretch>
        </p:blipFill>
        <p:spPr>
          <a:xfrm>
            <a:off x="8044831" y="4940372"/>
            <a:ext cx="3924886" cy="1502624"/>
          </a:xfrm>
          <a:prstGeom prst="rect">
            <a:avLst/>
          </a:prstGeom>
        </p:spPr>
      </p:pic>
      <p:sp>
        <p:nvSpPr>
          <p:cNvPr id="4" name="Slide Number Placeholder 3">
            <a:extLst>
              <a:ext uri="{FF2B5EF4-FFF2-40B4-BE49-F238E27FC236}">
                <a16:creationId xmlns:a16="http://schemas.microsoft.com/office/drawing/2014/main" id="{3B4100ED-C804-98E4-C4A1-411033400141}"/>
              </a:ext>
            </a:extLst>
          </p:cNvPr>
          <p:cNvSpPr>
            <a:spLocks noGrp="1"/>
          </p:cNvSpPr>
          <p:nvPr>
            <p:ph type="sldNum" sz="quarter" idx="12"/>
          </p:nvPr>
        </p:nvSpPr>
        <p:spPr/>
        <p:txBody>
          <a:bodyPr/>
          <a:lstStyle/>
          <a:p>
            <a:fld id="{DF87B7F3-EAFE-4F33-8C2B-C517A4BE55B0}" type="slidenum">
              <a:rPr lang="en-US" smtClean="0"/>
              <a:t>16</a:t>
            </a:fld>
            <a:endParaRPr lang="en-US"/>
          </a:p>
        </p:txBody>
      </p:sp>
    </p:spTree>
    <p:extLst>
      <p:ext uri="{BB962C8B-B14F-4D97-AF65-F5344CB8AC3E}">
        <p14:creationId xmlns:p14="http://schemas.microsoft.com/office/powerpoint/2010/main" val="759034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59717-F938-EB59-95DB-537931BACD0B}"/>
              </a:ext>
            </a:extLst>
          </p:cNvPr>
          <p:cNvSpPr>
            <a:spLocks noGrp="1"/>
          </p:cNvSpPr>
          <p:nvPr>
            <p:ph type="title"/>
          </p:nvPr>
        </p:nvSpPr>
        <p:spPr/>
        <p:txBody>
          <a:bodyPr/>
          <a:lstStyle/>
          <a:p>
            <a:r>
              <a:rPr lang="en-US" dirty="0"/>
              <a:t>3. Relationships - ER Model </a:t>
            </a:r>
          </a:p>
        </p:txBody>
      </p:sp>
      <p:sp>
        <p:nvSpPr>
          <p:cNvPr id="3" name="Content Placeholder 2">
            <a:extLst>
              <a:ext uri="{FF2B5EF4-FFF2-40B4-BE49-F238E27FC236}">
                <a16:creationId xmlns:a16="http://schemas.microsoft.com/office/drawing/2014/main" id="{8CBBBA86-7E0C-0C4A-6409-3FB1EEC29F45}"/>
              </a:ext>
            </a:extLst>
          </p:cNvPr>
          <p:cNvSpPr>
            <a:spLocks noGrp="1"/>
          </p:cNvSpPr>
          <p:nvPr>
            <p:ph idx="1"/>
          </p:nvPr>
        </p:nvSpPr>
        <p:spPr>
          <a:xfrm>
            <a:off x="838200" y="1825625"/>
            <a:ext cx="10515600" cy="4351338"/>
          </a:xfrm>
        </p:spPr>
        <p:txBody>
          <a:bodyPr>
            <a:normAutofit/>
          </a:bodyPr>
          <a:lstStyle/>
          <a:p>
            <a:r>
              <a:rPr lang="en-US" u="sng" dirty="0"/>
              <a:t>Relationship Cardinality: </a:t>
            </a:r>
            <a:r>
              <a:rPr lang="en-US" dirty="0"/>
              <a:t>The number of times an entity of an entity set participates in a relationship. </a:t>
            </a:r>
          </a:p>
          <a:p>
            <a:r>
              <a:rPr lang="en-US" dirty="0"/>
              <a:t>Cardinality can be of different types:</a:t>
            </a:r>
          </a:p>
          <a:p>
            <a:pPr marL="914400" lvl="1" indent="-457200">
              <a:buFont typeface="+mj-lt"/>
              <a:buAutoNum type="arabicPeriod"/>
            </a:pPr>
            <a:r>
              <a:rPr lang="en-US" b="1" dirty="0">
                <a:solidFill>
                  <a:srgbClr val="00B050"/>
                </a:solidFill>
              </a:rPr>
              <a:t>One-to-One: </a:t>
            </a:r>
            <a:r>
              <a:rPr lang="en-US" dirty="0"/>
              <a:t>When each entity in each entity set can take part only once in the relationship. </a:t>
            </a:r>
          </a:p>
          <a:p>
            <a:pPr marL="1371600" lvl="2" indent="-457200">
              <a:buFont typeface="+mj-lt"/>
              <a:buAutoNum type="arabicPeriod"/>
            </a:pPr>
            <a:r>
              <a:rPr lang="en-US" dirty="0"/>
              <a:t>Assume that a male can marry one female</a:t>
            </a:r>
          </a:p>
          <a:p>
            <a:pPr marL="914400" lvl="2" indent="0">
              <a:buNone/>
            </a:pPr>
            <a:r>
              <a:rPr lang="en-US" dirty="0"/>
              <a:t>        and a female can marry one male. </a:t>
            </a:r>
          </a:p>
          <a:p>
            <a:pPr marL="914400" lvl="2" indent="0">
              <a:buNone/>
            </a:pPr>
            <a:endParaRPr lang="en-US" dirty="0"/>
          </a:p>
          <a:p>
            <a:pPr marL="457200" lvl="1" indent="0">
              <a:buNone/>
            </a:pPr>
            <a:endParaRPr lang="en-US" dirty="0"/>
          </a:p>
          <a:p>
            <a:pPr marL="971550" lvl="1" indent="-514350">
              <a:buFont typeface="+mj-lt"/>
              <a:buAutoNum type="arabicPeriod"/>
            </a:pPr>
            <a:endParaRPr lang="en-US" dirty="0"/>
          </a:p>
        </p:txBody>
      </p:sp>
      <p:pic>
        <p:nvPicPr>
          <p:cNvPr id="8" name="Picture 7">
            <a:extLst>
              <a:ext uri="{FF2B5EF4-FFF2-40B4-BE49-F238E27FC236}">
                <a16:creationId xmlns:a16="http://schemas.microsoft.com/office/drawing/2014/main" id="{7992777A-0192-3D3B-D4B9-C0B5D1013146}"/>
              </a:ext>
            </a:extLst>
          </p:cNvPr>
          <p:cNvPicPr>
            <a:picLocks noChangeAspect="1"/>
          </p:cNvPicPr>
          <p:nvPr/>
        </p:nvPicPr>
        <p:blipFill>
          <a:blip r:embed="rId2"/>
          <a:stretch>
            <a:fillRect/>
          </a:stretch>
        </p:blipFill>
        <p:spPr>
          <a:xfrm>
            <a:off x="7042589" y="3668361"/>
            <a:ext cx="4464784" cy="1181265"/>
          </a:xfrm>
          <a:prstGeom prst="rect">
            <a:avLst/>
          </a:prstGeom>
        </p:spPr>
      </p:pic>
      <p:pic>
        <p:nvPicPr>
          <p:cNvPr id="10" name="Picture 9">
            <a:extLst>
              <a:ext uri="{FF2B5EF4-FFF2-40B4-BE49-F238E27FC236}">
                <a16:creationId xmlns:a16="http://schemas.microsoft.com/office/drawing/2014/main" id="{72DF55AF-9031-8152-526B-CA57BE318F4F}"/>
              </a:ext>
            </a:extLst>
          </p:cNvPr>
          <p:cNvPicPr>
            <a:picLocks noChangeAspect="1"/>
          </p:cNvPicPr>
          <p:nvPr/>
        </p:nvPicPr>
        <p:blipFill>
          <a:blip r:embed="rId3"/>
          <a:stretch>
            <a:fillRect/>
          </a:stretch>
        </p:blipFill>
        <p:spPr>
          <a:xfrm>
            <a:off x="4288328" y="4586069"/>
            <a:ext cx="2600688" cy="1725832"/>
          </a:xfrm>
          <a:prstGeom prst="rect">
            <a:avLst/>
          </a:prstGeom>
        </p:spPr>
      </p:pic>
      <p:sp>
        <p:nvSpPr>
          <p:cNvPr id="4" name="Slide Number Placeholder 3">
            <a:extLst>
              <a:ext uri="{FF2B5EF4-FFF2-40B4-BE49-F238E27FC236}">
                <a16:creationId xmlns:a16="http://schemas.microsoft.com/office/drawing/2014/main" id="{576044A8-5FC6-8A42-FAF0-F2CA5B4AD8E8}"/>
              </a:ext>
            </a:extLst>
          </p:cNvPr>
          <p:cNvSpPr>
            <a:spLocks noGrp="1"/>
          </p:cNvSpPr>
          <p:nvPr>
            <p:ph type="sldNum" sz="quarter" idx="12"/>
          </p:nvPr>
        </p:nvSpPr>
        <p:spPr/>
        <p:txBody>
          <a:bodyPr/>
          <a:lstStyle/>
          <a:p>
            <a:fld id="{DF87B7F3-EAFE-4F33-8C2B-C517A4BE55B0}" type="slidenum">
              <a:rPr lang="en-US" smtClean="0"/>
              <a:t>17</a:t>
            </a:fld>
            <a:endParaRPr lang="en-US"/>
          </a:p>
        </p:txBody>
      </p:sp>
    </p:spTree>
    <p:extLst>
      <p:ext uri="{BB962C8B-B14F-4D97-AF65-F5344CB8AC3E}">
        <p14:creationId xmlns:p14="http://schemas.microsoft.com/office/powerpoint/2010/main" val="957530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59717-F938-EB59-95DB-537931BACD0B}"/>
              </a:ext>
            </a:extLst>
          </p:cNvPr>
          <p:cNvSpPr>
            <a:spLocks noGrp="1"/>
          </p:cNvSpPr>
          <p:nvPr>
            <p:ph type="title"/>
          </p:nvPr>
        </p:nvSpPr>
        <p:spPr/>
        <p:txBody>
          <a:bodyPr/>
          <a:lstStyle/>
          <a:p>
            <a:r>
              <a:rPr lang="en-US" dirty="0"/>
              <a:t>3. Relationships - ER Model </a:t>
            </a:r>
          </a:p>
        </p:txBody>
      </p:sp>
      <p:sp>
        <p:nvSpPr>
          <p:cNvPr id="3" name="Content Placeholder 2">
            <a:extLst>
              <a:ext uri="{FF2B5EF4-FFF2-40B4-BE49-F238E27FC236}">
                <a16:creationId xmlns:a16="http://schemas.microsoft.com/office/drawing/2014/main" id="{8CBBBA86-7E0C-0C4A-6409-3FB1EEC29F45}"/>
              </a:ext>
            </a:extLst>
          </p:cNvPr>
          <p:cNvSpPr>
            <a:spLocks noGrp="1"/>
          </p:cNvSpPr>
          <p:nvPr>
            <p:ph idx="1"/>
          </p:nvPr>
        </p:nvSpPr>
        <p:spPr>
          <a:xfrm>
            <a:off x="838200" y="1825625"/>
            <a:ext cx="10515600" cy="4351338"/>
          </a:xfrm>
        </p:spPr>
        <p:txBody>
          <a:bodyPr>
            <a:normAutofit/>
          </a:bodyPr>
          <a:lstStyle/>
          <a:p>
            <a:r>
              <a:rPr lang="en-US" dirty="0"/>
              <a:t>Cardinality can be of different types:</a:t>
            </a:r>
          </a:p>
          <a:p>
            <a:pPr marL="914400" lvl="1" indent="-457200">
              <a:buFont typeface="+mj-lt"/>
              <a:buAutoNum type="arabicPeriod" startAt="2"/>
            </a:pPr>
            <a:r>
              <a:rPr lang="en-US" b="1" dirty="0">
                <a:solidFill>
                  <a:srgbClr val="00B050"/>
                </a:solidFill>
              </a:rPr>
              <a:t>One-to-Many: </a:t>
            </a:r>
            <a:r>
              <a:rPr lang="en-US" dirty="0"/>
              <a:t>when more than one instance of an entity is associated with a relationship, it is marked as '1:N’. </a:t>
            </a:r>
          </a:p>
          <a:p>
            <a:pPr lvl="2"/>
            <a:r>
              <a:rPr lang="en-US" dirty="0"/>
              <a:t>Assume that one department can accommodate many doctors. So the Cardinality will be 1 to M. It means one department has many Doctors.</a:t>
            </a:r>
          </a:p>
          <a:p>
            <a:pPr lvl="2"/>
            <a:endParaRPr lang="en-US" dirty="0"/>
          </a:p>
          <a:p>
            <a:pPr marL="914400" lvl="2" indent="0">
              <a:buNone/>
            </a:pPr>
            <a:endParaRPr lang="en-US" dirty="0"/>
          </a:p>
          <a:p>
            <a:pPr marL="457200" lvl="1" indent="0">
              <a:buNone/>
            </a:pPr>
            <a:endParaRPr lang="en-US" dirty="0"/>
          </a:p>
          <a:p>
            <a:pPr marL="971550" lvl="1" indent="-514350">
              <a:buFont typeface="+mj-lt"/>
              <a:buAutoNum type="arabicPeriod"/>
            </a:pPr>
            <a:endParaRPr lang="en-US" dirty="0"/>
          </a:p>
        </p:txBody>
      </p:sp>
      <p:pic>
        <p:nvPicPr>
          <p:cNvPr id="5" name="Picture 4">
            <a:extLst>
              <a:ext uri="{FF2B5EF4-FFF2-40B4-BE49-F238E27FC236}">
                <a16:creationId xmlns:a16="http://schemas.microsoft.com/office/drawing/2014/main" id="{2BC6D86F-1432-4748-5590-3E8990A18F78}"/>
              </a:ext>
            </a:extLst>
          </p:cNvPr>
          <p:cNvPicPr>
            <a:picLocks noChangeAspect="1"/>
          </p:cNvPicPr>
          <p:nvPr/>
        </p:nvPicPr>
        <p:blipFill>
          <a:blip r:embed="rId2"/>
          <a:stretch>
            <a:fillRect/>
          </a:stretch>
        </p:blipFill>
        <p:spPr>
          <a:xfrm>
            <a:off x="5954391" y="3696716"/>
            <a:ext cx="4953691" cy="1152686"/>
          </a:xfrm>
          <a:prstGeom prst="rect">
            <a:avLst/>
          </a:prstGeom>
        </p:spPr>
      </p:pic>
      <p:pic>
        <p:nvPicPr>
          <p:cNvPr id="7" name="Picture 6">
            <a:extLst>
              <a:ext uri="{FF2B5EF4-FFF2-40B4-BE49-F238E27FC236}">
                <a16:creationId xmlns:a16="http://schemas.microsoft.com/office/drawing/2014/main" id="{6E6EB55F-60DB-9FBA-E6EB-5642442F7B81}"/>
              </a:ext>
            </a:extLst>
          </p:cNvPr>
          <p:cNvPicPr>
            <a:picLocks noChangeAspect="1"/>
          </p:cNvPicPr>
          <p:nvPr/>
        </p:nvPicPr>
        <p:blipFill>
          <a:blip r:embed="rId3"/>
          <a:stretch>
            <a:fillRect/>
          </a:stretch>
        </p:blipFill>
        <p:spPr>
          <a:xfrm>
            <a:off x="2832273" y="3906869"/>
            <a:ext cx="2419688" cy="2360292"/>
          </a:xfrm>
          <a:prstGeom prst="rect">
            <a:avLst/>
          </a:prstGeom>
        </p:spPr>
      </p:pic>
      <p:sp>
        <p:nvSpPr>
          <p:cNvPr id="4" name="Slide Number Placeholder 3">
            <a:extLst>
              <a:ext uri="{FF2B5EF4-FFF2-40B4-BE49-F238E27FC236}">
                <a16:creationId xmlns:a16="http://schemas.microsoft.com/office/drawing/2014/main" id="{B8A2AB2F-4334-95F8-A412-9A500AEEF47C}"/>
              </a:ext>
            </a:extLst>
          </p:cNvPr>
          <p:cNvSpPr>
            <a:spLocks noGrp="1"/>
          </p:cNvSpPr>
          <p:nvPr>
            <p:ph type="sldNum" sz="quarter" idx="12"/>
          </p:nvPr>
        </p:nvSpPr>
        <p:spPr/>
        <p:txBody>
          <a:bodyPr/>
          <a:lstStyle/>
          <a:p>
            <a:fld id="{DF87B7F3-EAFE-4F33-8C2B-C517A4BE55B0}" type="slidenum">
              <a:rPr lang="en-US" smtClean="0"/>
              <a:t>18</a:t>
            </a:fld>
            <a:endParaRPr lang="en-US"/>
          </a:p>
        </p:txBody>
      </p:sp>
    </p:spTree>
    <p:extLst>
      <p:ext uri="{BB962C8B-B14F-4D97-AF65-F5344CB8AC3E}">
        <p14:creationId xmlns:p14="http://schemas.microsoft.com/office/powerpoint/2010/main" val="1807594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59717-F938-EB59-95DB-537931BACD0B}"/>
              </a:ext>
            </a:extLst>
          </p:cNvPr>
          <p:cNvSpPr>
            <a:spLocks noGrp="1"/>
          </p:cNvSpPr>
          <p:nvPr>
            <p:ph type="title"/>
          </p:nvPr>
        </p:nvSpPr>
        <p:spPr/>
        <p:txBody>
          <a:bodyPr/>
          <a:lstStyle/>
          <a:p>
            <a:r>
              <a:rPr lang="en-US" dirty="0"/>
              <a:t>3. Relationships - ER Model </a:t>
            </a:r>
          </a:p>
        </p:txBody>
      </p:sp>
      <p:sp>
        <p:nvSpPr>
          <p:cNvPr id="3" name="Content Placeholder 2">
            <a:extLst>
              <a:ext uri="{FF2B5EF4-FFF2-40B4-BE49-F238E27FC236}">
                <a16:creationId xmlns:a16="http://schemas.microsoft.com/office/drawing/2014/main" id="{8CBBBA86-7E0C-0C4A-6409-3FB1EEC29F45}"/>
              </a:ext>
            </a:extLst>
          </p:cNvPr>
          <p:cNvSpPr>
            <a:spLocks noGrp="1"/>
          </p:cNvSpPr>
          <p:nvPr>
            <p:ph idx="1"/>
          </p:nvPr>
        </p:nvSpPr>
        <p:spPr>
          <a:xfrm>
            <a:off x="838200" y="1825625"/>
            <a:ext cx="10515600" cy="4351338"/>
          </a:xfrm>
        </p:spPr>
        <p:txBody>
          <a:bodyPr>
            <a:normAutofit/>
          </a:bodyPr>
          <a:lstStyle/>
          <a:p>
            <a:r>
              <a:rPr lang="en-US" dirty="0"/>
              <a:t>Cardinality can be of different types:</a:t>
            </a:r>
          </a:p>
          <a:p>
            <a:pPr marL="914400" lvl="1" indent="-457200">
              <a:buFont typeface="+mj-lt"/>
              <a:buAutoNum type="arabicPeriod" startAt="3"/>
            </a:pPr>
            <a:r>
              <a:rPr lang="en-US" b="1" dirty="0">
                <a:solidFill>
                  <a:srgbClr val="00B050"/>
                </a:solidFill>
              </a:rPr>
              <a:t>Many-to-Many: </a:t>
            </a:r>
            <a:r>
              <a:rPr lang="en-US" dirty="0"/>
              <a:t>when entities in all entity sets can take part more than once in the relationship. </a:t>
            </a:r>
          </a:p>
          <a:p>
            <a:pPr lvl="2"/>
            <a:r>
              <a:rPr lang="en-US" dirty="0"/>
              <a:t>Assume that a student can take more than one course and one course can be taken by many students. So the relationship will be many to many. </a:t>
            </a:r>
          </a:p>
          <a:p>
            <a:pPr marL="914400" lvl="2" indent="0">
              <a:buNone/>
            </a:pPr>
            <a:endParaRPr lang="en-US" dirty="0"/>
          </a:p>
          <a:p>
            <a:pPr marL="457200" lvl="1" indent="0">
              <a:buNone/>
            </a:pPr>
            <a:endParaRPr lang="en-US" dirty="0"/>
          </a:p>
          <a:p>
            <a:pPr marL="971550" lvl="1" indent="-514350">
              <a:buFont typeface="+mj-lt"/>
              <a:buAutoNum type="arabicPeriod"/>
            </a:pPr>
            <a:endParaRPr lang="en-US" dirty="0"/>
          </a:p>
        </p:txBody>
      </p:sp>
      <p:pic>
        <p:nvPicPr>
          <p:cNvPr id="6" name="Picture 5">
            <a:extLst>
              <a:ext uri="{FF2B5EF4-FFF2-40B4-BE49-F238E27FC236}">
                <a16:creationId xmlns:a16="http://schemas.microsoft.com/office/drawing/2014/main" id="{8EC50A17-A87F-314A-0A43-9441BA49116B}"/>
              </a:ext>
            </a:extLst>
          </p:cNvPr>
          <p:cNvPicPr>
            <a:picLocks noChangeAspect="1"/>
          </p:cNvPicPr>
          <p:nvPr/>
        </p:nvPicPr>
        <p:blipFill>
          <a:blip r:embed="rId2"/>
          <a:stretch>
            <a:fillRect/>
          </a:stretch>
        </p:blipFill>
        <p:spPr>
          <a:xfrm>
            <a:off x="6218022" y="3841935"/>
            <a:ext cx="4820323" cy="1171739"/>
          </a:xfrm>
          <a:prstGeom prst="rect">
            <a:avLst/>
          </a:prstGeom>
        </p:spPr>
      </p:pic>
      <p:pic>
        <p:nvPicPr>
          <p:cNvPr id="9" name="Picture 8">
            <a:extLst>
              <a:ext uri="{FF2B5EF4-FFF2-40B4-BE49-F238E27FC236}">
                <a16:creationId xmlns:a16="http://schemas.microsoft.com/office/drawing/2014/main" id="{1587F553-CDC4-8B81-DF45-389813B7F4CA}"/>
              </a:ext>
            </a:extLst>
          </p:cNvPr>
          <p:cNvPicPr>
            <a:picLocks noChangeAspect="1"/>
          </p:cNvPicPr>
          <p:nvPr/>
        </p:nvPicPr>
        <p:blipFill>
          <a:blip r:embed="rId3"/>
          <a:stretch>
            <a:fillRect/>
          </a:stretch>
        </p:blipFill>
        <p:spPr>
          <a:xfrm>
            <a:off x="2283960" y="3687189"/>
            <a:ext cx="2981741" cy="2985608"/>
          </a:xfrm>
          <a:prstGeom prst="rect">
            <a:avLst/>
          </a:prstGeom>
        </p:spPr>
      </p:pic>
      <p:sp>
        <p:nvSpPr>
          <p:cNvPr id="4" name="Slide Number Placeholder 3">
            <a:extLst>
              <a:ext uri="{FF2B5EF4-FFF2-40B4-BE49-F238E27FC236}">
                <a16:creationId xmlns:a16="http://schemas.microsoft.com/office/drawing/2014/main" id="{57A7FBFB-C0F1-762E-9258-B57BB19E59CB}"/>
              </a:ext>
            </a:extLst>
          </p:cNvPr>
          <p:cNvSpPr>
            <a:spLocks noGrp="1"/>
          </p:cNvSpPr>
          <p:nvPr>
            <p:ph type="sldNum" sz="quarter" idx="12"/>
          </p:nvPr>
        </p:nvSpPr>
        <p:spPr/>
        <p:txBody>
          <a:bodyPr/>
          <a:lstStyle/>
          <a:p>
            <a:fld id="{DF87B7F3-EAFE-4F33-8C2B-C517A4BE55B0}" type="slidenum">
              <a:rPr lang="en-US" smtClean="0"/>
              <a:t>19</a:t>
            </a:fld>
            <a:endParaRPr lang="en-US"/>
          </a:p>
        </p:txBody>
      </p:sp>
    </p:spTree>
    <p:extLst>
      <p:ext uri="{BB962C8B-B14F-4D97-AF65-F5344CB8AC3E}">
        <p14:creationId xmlns:p14="http://schemas.microsoft.com/office/powerpoint/2010/main" val="1955245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F04F5-866B-D678-B425-5D952B01AD2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85BD2E5A-BDB4-ECA6-26DF-849514D14F89}"/>
              </a:ext>
            </a:extLst>
          </p:cNvPr>
          <p:cNvSpPr>
            <a:spLocks noGrp="1"/>
          </p:cNvSpPr>
          <p:nvPr>
            <p:ph idx="1"/>
          </p:nvPr>
        </p:nvSpPr>
        <p:spPr/>
        <p:txBody>
          <a:bodyPr>
            <a:normAutofit fontScale="92500" lnSpcReduction="10000"/>
          </a:bodyPr>
          <a:lstStyle/>
          <a:p>
            <a:r>
              <a:rPr lang="en-US" dirty="0"/>
              <a:t>Database Design Process</a:t>
            </a:r>
          </a:p>
          <a:p>
            <a:r>
              <a:rPr lang="en-US" dirty="0"/>
              <a:t>Entity-Relationship Model</a:t>
            </a:r>
          </a:p>
          <a:p>
            <a:r>
              <a:rPr lang="en-US" dirty="0"/>
              <a:t>Why Use ER Diagrams In DBMS?</a:t>
            </a:r>
          </a:p>
          <a:p>
            <a:r>
              <a:rPr lang="en-US" dirty="0"/>
              <a:t>ER Model - Basic Concepts</a:t>
            </a:r>
          </a:p>
          <a:p>
            <a:pPr marL="914400" lvl="1" indent="-457200">
              <a:buFont typeface="+mj-lt"/>
              <a:buAutoNum type="arabicPeriod"/>
            </a:pPr>
            <a:r>
              <a:rPr lang="en-US" dirty="0"/>
              <a:t>Entity - ER Model  </a:t>
            </a:r>
          </a:p>
          <a:p>
            <a:pPr marL="914400" lvl="1" indent="-457200">
              <a:buFont typeface="+mj-lt"/>
              <a:buAutoNum type="arabicPeriod"/>
            </a:pPr>
            <a:r>
              <a:rPr lang="en-US" dirty="0"/>
              <a:t>Attribute - ER Model</a:t>
            </a:r>
          </a:p>
          <a:p>
            <a:pPr marL="914400" lvl="1" indent="-457200">
              <a:buFont typeface="+mj-lt"/>
              <a:buAutoNum type="arabicPeriod"/>
            </a:pPr>
            <a:r>
              <a:rPr lang="en-US" dirty="0"/>
              <a:t>Relationships - ER Model </a:t>
            </a:r>
          </a:p>
          <a:p>
            <a:r>
              <a:rPr lang="en-US" dirty="0"/>
              <a:t>ER Diagrams - Notation </a:t>
            </a:r>
          </a:p>
          <a:p>
            <a:r>
              <a:rPr lang="en-US" dirty="0"/>
              <a:t>How to Draw ER Diagram?</a:t>
            </a:r>
          </a:p>
          <a:p>
            <a:r>
              <a:rPr lang="en-US" dirty="0"/>
              <a:t>Example Database Application (COMPANY) </a:t>
            </a:r>
          </a:p>
          <a:p>
            <a:endParaRPr lang="en-US" dirty="0"/>
          </a:p>
        </p:txBody>
      </p:sp>
      <p:sp>
        <p:nvSpPr>
          <p:cNvPr id="4" name="Slide Number Placeholder 3">
            <a:extLst>
              <a:ext uri="{FF2B5EF4-FFF2-40B4-BE49-F238E27FC236}">
                <a16:creationId xmlns:a16="http://schemas.microsoft.com/office/drawing/2014/main" id="{CD938948-2691-BD91-4DE7-261205FCD4A1}"/>
              </a:ext>
            </a:extLst>
          </p:cNvPr>
          <p:cNvSpPr>
            <a:spLocks noGrp="1"/>
          </p:cNvSpPr>
          <p:nvPr>
            <p:ph type="sldNum" sz="quarter" idx="12"/>
          </p:nvPr>
        </p:nvSpPr>
        <p:spPr/>
        <p:txBody>
          <a:bodyPr/>
          <a:lstStyle/>
          <a:p>
            <a:fld id="{DF87B7F3-EAFE-4F33-8C2B-C517A4BE55B0}" type="slidenum">
              <a:rPr lang="en-US" smtClean="0"/>
              <a:t>2</a:t>
            </a:fld>
            <a:endParaRPr lang="en-US"/>
          </a:p>
        </p:txBody>
      </p:sp>
    </p:spTree>
    <p:extLst>
      <p:ext uri="{BB962C8B-B14F-4D97-AF65-F5344CB8AC3E}">
        <p14:creationId xmlns:p14="http://schemas.microsoft.com/office/powerpoint/2010/main" val="2237203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E8A0C-D8E3-7C33-C125-280549FB3E51}"/>
              </a:ext>
            </a:extLst>
          </p:cNvPr>
          <p:cNvSpPr>
            <a:spLocks noGrp="1"/>
          </p:cNvSpPr>
          <p:nvPr>
            <p:ph type="title"/>
          </p:nvPr>
        </p:nvSpPr>
        <p:spPr/>
        <p:txBody>
          <a:bodyPr/>
          <a:lstStyle/>
          <a:p>
            <a:r>
              <a:rPr lang="en-US" dirty="0"/>
              <a:t>3. Relationships - ER Model </a:t>
            </a:r>
          </a:p>
        </p:txBody>
      </p:sp>
      <p:sp>
        <p:nvSpPr>
          <p:cNvPr id="3" name="Content Placeholder 2">
            <a:extLst>
              <a:ext uri="{FF2B5EF4-FFF2-40B4-BE49-F238E27FC236}">
                <a16:creationId xmlns:a16="http://schemas.microsoft.com/office/drawing/2014/main" id="{9C4DC442-BC6F-3B90-9B39-631B8B9E1D2A}"/>
              </a:ext>
            </a:extLst>
          </p:cNvPr>
          <p:cNvSpPr>
            <a:spLocks noGrp="1"/>
          </p:cNvSpPr>
          <p:nvPr>
            <p:ph idx="1"/>
          </p:nvPr>
        </p:nvSpPr>
        <p:spPr/>
        <p:txBody>
          <a:bodyPr/>
          <a:lstStyle/>
          <a:p>
            <a:r>
              <a:rPr lang="en-US" u="sng" dirty="0"/>
              <a:t>Participation Constraint:</a:t>
            </a:r>
          </a:p>
          <a:p>
            <a:pPr marL="971550" lvl="1" indent="-514350">
              <a:buFont typeface="+mj-lt"/>
              <a:buAutoNum type="arabicPeriod"/>
            </a:pPr>
            <a:r>
              <a:rPr lang="en-US" b="1" dirty="0">
                <a:solidFill>
                  <a:srgbClr val="7030A0"/>
                </a:solidFill>
              </a:rPr>
              <a:t>Total Participation: </a:t>
            </a:r>
            <a:r>
              <a:rPr lang="en-US" dirty="0"/>
              <a:t>each entity in the entity set must participate in the relationship. </a:t>
            </a:r>
          </a:p>
          <a:p>
            <a:pPr lvl="2"/>
            <a:r>
              <a:rPr lang="en-US" dirty="0"/>
              <a:t>If each student must enroll in a course, the participation of students will be total. </a:t>
            </a:r>
          </a:p>
          <a:p>
            <a:pPr lvl="2"/>
            <a:r>
              <a:rPr lang="en-US" dirty="0"/>
              <a:t>Total participation is shown by a double line in the ER diagram. </a:t>
            </a:r>
          </a:p>
          <a:p>
            <a:pPr marL="971550" lvl="1" indent="-514350">
              <a:buFont typeface="+mj-lt"/>
              <a:buAutoNum type="arabicPeriod"/>
            </a:pPr>
            <a:r>
              <a:rPr lang="en-US" b="1" dirty="0">
                <a:solidFill>
                  <a:srgbClr val="7030A0"/>
                </a:solidFill>
              </a:rPr>
              <a:t>Partial Participation: </a:t>
            </a:r>
            <a:r>
              <a:rPr lang="en-US" dirty="0"/>
              <a:t>the entity in the entity set may or may NOT participate in the relationship. </a:t>
            </a:r>
          </a:p>
          <a:p>
            <a:pPr lvl="2"/>
            <a:r>
              <a:rPr lang="en-US" dirty="0"/>
              <a:t>If some courses are not enrolled by any of the students, the participation in the course will be partial. </a:t>
            </a:r>
          </a:p>
          <a:p>
            <a:pPr lvl="2"/>
            <a:endParaRPr lang="en-US" dirty="0"/>
          </a:p>
        </p:txBody>
      </p:sp>
      <p:pic>
        <p:nvPicPr>
          <p:cNvPr id="5" name="Picture 4">
            <a:extLst>
              <a:ext uri="{FF2B5EF4-FFF2-40B4-BE49-F238E27FC236}">
                <a16:creationId xmlns:a16="http://schemas.microsoft.com/office/drawing/2014/main" id="{FBA67ACC-E084-9F27-3465-7E696C0A6DD4}"/>
              </a:ext>
            </a:extLst>
          </p:cNvPr>
          <p:cNvPicPr>
            <a:picLocks noChangeAspect="1"/>
          </p:cNvPicPr>
          <p:nvPr/>
        </p:nvPicPr>
        <p:blipFill>
          <a:blip r:embed="rId2"/>
          <a:stretch>
            <a:fillRect/>
          </a:stretch>
        </p:blipFill>
        <p:spPr>
          <a:xfrm>
            <a:off x="3119022" y="5162977"/>
            <a:ext cx="5953956" cy="1343212"/>
          </a:xfrm>
          <a:prstGeom prst="rect">
            <a:avLst/>
          </a:prstGeom>
        </p:spPr>
      </p:pic>
      <p:sp>
        <p:nvSpPr>
          <p:cNvPr id="4" name="Slide Number Placeholder 3">
            <a:extLst>
              <a:ext uri="{FF2B5EF4-FFF2-40B4-BE49-F238E27FC236}">
                <a16:creationId xmlns:a16="http://schemas.microsoft.com/office/drawing/2014/main" id="{2CECF4BD-15C0-4B5D-0F5C-BB2D16B2BAD9}"/>
              </a:ext>
            </a:extLst>
          </p:cNvPr>
          <p:cNvSpPr>
            <a:spLocks noGrp="1"/>
          </p:cNvSpPr>
          <p:nvPr>
            <p:ph type="sldNum" sz="quarter" idx="12"/>
          </p:nvPr>
        </p:nvSpPr>
        <p:spPr/>
        <p:txBody>
          <a:bodyPr/>
          <a:lstStyle/>
          <a:p>
            <a:fld id="{DF87B7F3-EAFE-4F33-8C2B-C517A4BE55B0}" type="slidenum">
              <a:rPr lang="en-US" smtClean="0"/>
              <a:t>20</a:t>
            </a:fld>
            <a:endParaRPr lang="en-US"/>
          </a:p>
        </p:txBody>
      </p:sp>
    </p:spTree>
    <p:extLst>
      <p:ext uri="{BB962C8B-B14F-4D97-AF65-F5344CB8AC3E}">
        <p14:creationId xmlns:p14="http://schemas.microsoft.com/office/powerpoint/2010/main" val="1132929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A142-5FA2-779B-1C97-F579AC3B8AB1}"/>
              </a:ext>
            </a:extLst>
          </p:cNvPr>
          <p:cNvSpPr>
            <a:spLocks noGrp="1"/>
          </p:cNvSpPr>
          <p:nvPr>
            <p:ph type="title"/>
          </p:nvPr>
        </p:nvSpPr>
        <p:spPr/>
        <p:txBody>
          <a:bodyPr>
            <a:normAutofit/>
          </a:bodyPr>
          <a:lstStyle/>
          <a:p>
            <a:r>
              <a:rPr lang="en-US" dirty="0"/>
              <a:t>3. Relationships - ER Model</a:t>
            </a:r>
          </a:p>
        </p:txBody>
      </p:sp>
      <p:sp>
        <p:nvSpPr>
          <p:cNvPr id="3" name="Content Placeholder 2">
            <a:extLst>
              <a:ext uri="{FF2B5EF4-FFF2-40B4-BE49-F238E27FC236}">
                <a16:creationId xmlns:a16="http://schemas.microsoft.com/office/drawing/2014/main" id="{EEC29FAE-AE22-5F3D-60FC-C04540D06BE6}"/>
              </a:ext>
            </a:extLst>
          </p:cNvPr>
          <p:cNvSpPr>
            <a:spLocks noGrp="1"/>
          </p:cNvSpPr>
          <p:nvPr>
            <p:ph idx="1"/>
          </p:nvPr>
        </p:nvSpPr>
        <p:spPr>
          <a:xfrm>
            <a:off x="838200" y="1477110"/>
            <a:ext cx="11217814" cy="3657600"/>
          </a:xfrm>
        </p:spPr>
        <p:txBody>
          <a:bodyPr>
            <a:normAutofit fontScale="92500" lnSpcReduction="10000"/>
          </a:bodyPr>
          <a:lstStyle/>
          <a:p>
            <a:r>
              <a:rPr lang="en-US" u="sng" dirty="0"/>
              <a:t>(min, max) notation for relationship structural constraints:</a:t>
            </a:r>
          </a:p>
          <a:p>
            <a:pPr lvl="1"/>
            <a:r>
              <a:rPr lang="en-US" dirty="0"/>
              <a:t>Specified on each participation of an entity E in a relationship R.</a:t>
            </a:r>
          </a:p>
          <a:p>
            <a:pPr lvl="1"/>
            <a:r>
              <a:rPr lang="en-US" dirty="0"/>
              <a:t>Specifies that each entity E participates in at least min and at most max relationship instances in R </a:t>
            </a:r>
          </a:p>
          <a:p>
            <a:pPr lvl="1"/>
            <a:r>
              <a:rPr lang="en-US" dirty="0"/>
              <a:t>Examples: </a:t>
            </a:r>
          </a:p>
          <a:p>
            <a:pPr lvl="2"/>
            <a:r>
              <a:rPr lang="en-US" dirty="0"/>
              <a:t>A department has exactly one manager and an employee can manage at most one department. </a:t>
            </a:r>
          </a:p>
          <a:p>
            <a:pPr lvl="3"/>
            <a:r>
              <a:rPr lang="en-US" dirty="0"/>
              <a:t>Specify (0,1) for participation of EMPLOYEE in MANAGES </a:t>
            </a:r>
          </a:p>
          <a:p>
            <a:pPr lvl="3"/>
            <a:r>
              <a:rPr lang="en-US" dirty="0"/>
              <a:t>Specify (1,1) for participation of DEPARTMENT in MANAGES </a:t>
            </a:r>
          </a:p>
          <a:p>
            <a:pPr lvl="2"/>
            <a:r>
              <a:rPr lang="en-US" dirty="0"/>
              <a:t>An employee can work for exactly one department but a department can have any number of employees. </a:t>
            </a:r>
          </a:p>
          <a:p>
            <a:pPr lvl="3"/>
            <a:r>
              <a:rPr lang="en-US" dirty="0"/>
              <a:t>Specify (1,1) for participation of EMPLOYEE in WORKS_FOR </a:t>
            </a:r>
          </a:p>
          <a:p>
            <a:pPr lvl="3"/>
            <a:r>
              <a:rPr lang="en-US" dirty="0"/>
              <a:t>Specify (0,n) for participation of DEPARTMENT in WORKS_FOR</a:t>
            </a:r>
          </a:p>
        </p:txBody>
      </p:sp>
      <p:pic>
        <p:nvPicPr>
          <p:cNvPr id="4" name="Content Placeholder 7">
            <a:extLst>
              <a:ext uri="{FF2B5EF4-FFF2-40B4-BE49-F238E27FC236}">
                <a16:creationId xmlns:a16="http://schemas.microsoft.com/office/drawing/2014/main" id="{BB7A6C54-B4BA-9A05-2F51-8631378C65B8}"/>
              </a:ext>
            </a:extLst>
          </p:cNvPr>
          <p:cNvPicPr>
            <a:picLocks noChangeAspect="1"/>
          </p:cNvPicPr>
          <p:nvPr/>
        </p:nvPicPr>
        <p:blipFill>
          <a:blip r:embed="rId2"/>
          <a:stretch>
            <a:fillRect/>
          </a:stretch>
        </p:blipFill>
        <p:spPr>
          <a:xfrm>
            <a:off x="1463040" y="4979963"/>
            <a:ext cx="9890760" cy="1661879"/>
          </a:xfrm>
          <a:prstGeom prst="rect">
            <a:avLst/>
          </a:prstGeom>
        </p:spPr>
      </p:pic>
      <p:sp>
        <p:nvSpPr>
          <p:cNvPr id="5" name="Slide Number Placeholder 4">
            <a:extLst>
              <a:ext uri="{FF2B5EF4-FFF2-40B4-BE49-F238E27FC236}">
                <a16:creationId xmlns:a16="http://schemas.microsoft.com/office/drawing/2014/main" id="{73E20AB1-0B83-C73E-8E20-9F85C19F26CA}"/>
              </a:ext>
            </a:extLst>
          </p:cNvPr>
          <p:cNvSpPr>
            <a:spLocks noGrp="1"/>
          </p:cNvSpPr>
          <p:nvPr>
            <p:ph type="sldNum" sz="quarter" idx="12"/>
          </p:nvPr>
        </p:nvSpPr>
        <p:spPr/>
        <p:txBody>
          <a:bodyPr/>
          <a:lstStyle/>
          <a:p>
            <a:fld id="{DF87B7F3-EAFE-4F33-8C2B-C517A4BE55B0}" type="slidenum">
              <a:rPr lang="en-US" smtClean="0"/>
              <a:t>21</a:t>
            </a:fld>
            <a:endParaRPr lang="en-US"/>
          </a:p>
        </p:txBody>
      </p:sp>
    </p:spTree>
    <p:extLst>
      <p:ext uri="{BB962C8B-B14F-4D97-AF65-F5344CB8AC3E}">
        <p14:creationId xmlns:p14="http://schemas.microsoft.com/office/powerpoint/2010/main" val="722557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3CE9-120D-C326-096A-8E74C88D1068}"/>
              </a:ext>
            </a:extLst>
          </p:cNvPr>
          <p:cNvSpPr>
            <a:spLocks noGrp="1"/>
          </p:cNvSpPr>
          <p:nvPr>
            <p:ph type="title"/>
          </p:nvPr>
        </p:nvSpPr>
        <p:spPr/>
        <p:txBody>
          <a:bodyPr/>
          <a:lstStyle/>
          <a:p>
            <a:r>
              <a:rPr lang="en-US" dirty="0"/>
              <a:t>3. Relationships - ER Model </a:t>
            </a:r>
          </a:p>
        </p:txBody>
      </p:sp>
      <p:sp>
        <p:nvSpPr>
          <p:cNvPr id="3" name="Content Placeholder 2">
            <a:extLst>
              <a:ext uri="{FF2B5EF4-FFF2-40B4-BE49-F238E27FC236}">
                <a16:creationId xmlns:a16="http://schemas.microsoft.com/office/drawing/2014/main" id="{33A428B2-13C9-8EEC-67BD-890237921000}"/>
              </a:ext>
            </a:extLst>
          </p:cNvPr>
          <p:cNvSpPr>
            <a:spLocks noGrp="1"/>
          </p:cNvSpPr>
          <p:nvPr>
            <p:ph idx="1"/>
          </p:nvPr>
        </p:nvSpPr>
        <p:spPr/>
        <p:txBody>
          <a:bodyPr/>
          <a:lstStyle/>
          <a:p>
            <a:r>
              <a:rPr lang="en-US" dirty="0"/>
              <a:t>A relationship can have attributes: </a:t>
            </a:r>
          </a:p>
          <a:p>
            <a:pPr lvl="1"/>
            <a:r>
              <a:rPr lang="en-US" dirty="0"/>
              <a:t>Its value for each relationship instance describes the number of hours per week that an EMPLOYEE works on a PROJECT.</a:t>
            </a:r>
          </a:p>
          <a:p>
            <a:pPr lvl="2"/>
            <a:r>
              <a:rPr lang="en-US" dirty="0"/>
              <a:t>A value of </a:t>
            </a:r>
            <a:r>
              <a:rPr lang="en-US" dirty="0" err="1"/>
              <a:t>HoursPerWeek</a:t>
            </a:r>
            <a:r>
              <a:rPr lang="en-US" dirty="0"/>
              <a:t> depends on a particular (employee, project) combination </a:t>
            </a:r>
          </a:p>
          <a:p>
            <a:pPr lvl="1"/>
            <a:r>
              <a:rPr lang="en-US" dirty="0"/>
              <a:t>Most relationship attributes are used with M:N relationships </a:t>
            </a:r>
          </a:p>
          <a:p>
            <a:pPr lvl="2"/>
            <a:r>
              <a:rPr lang="en-US" dirty="0"/>
              <a:t>In 1:N relationships, they can be transferred to the entity type on the N-side of the relationship</a:t>
            </a:r>
          </a:p>
        </p:txBody>
      </p:sp>
      <p:sp>
        <p:nvSpPr>
          <p:cNvPr id="4" name="Slide Number Placeholder 3">
            <a:extLst>
              <a:ext uri="{FF2B5EF4-FFF2-40B4-BE49-F238E27FC236}">
                <a16:creationId xmlns:a16="http://schemas.microsoft.com/office/drawing/2014/main" id="{64E3FDF0-09EB-3125-44A5-3785103758C3}"/>
              </a:ext>
            </a:extLst>
          </p:cNvPr>
          <p:cNvSpPr>
            <a:spLocks noGrp="1"/>
          </p:cNvSpPr>
          <p:nvPr>
            <p:ph type="sldNum" sz="quarter" idx="12"/>
          </p:nvPr>
        </p:nvSpPr>
        <p:spPr/>
        <p:txBody>
          <a:bodyPr/>
          <a:lstStyle/>
          <a:p>
            <a:fld id="{DF87B7F3-EAFE-4F33-8C2B-C517A4BE55B0}" type="slidenum">
              <a:rPr lang="en-US" smtClean="0"/>
              <a:t>22</a:t>
            </a:fld>
            <a:endParaRPr lang="en-US"/>
          </a:p>
        </p:txBody>
      </p:sp>
    </p:spTree>
    <p:extLst>
      <p:ext uri="{BB962C8B-B14F-4D97-AF65-F5344CB8AC3E}">
        <p14:creationId xmlns:p14="http://schemas.microsoft.com/office/powerpoint/2010/main" val="544703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ED713-FA38-226B-E1AD-C44559347C4C}"/>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NOTATION for ER Diagrams</a:t>
            </a:r>
          </a:p>
        </p:txBody>
      </p:sp>
      <p:pic>
        <p:nvPicPr>
          <p:cNvPr id="5" name="Content Placeholder 4">
            <a:extLst>
              <a:ext uri="{FF2B5EF4-FFF2-40B4-BE49-F238E27FC236}">
                <a16:creationId xmlns:a16="http://schemas.microsoft.com/office/drawing/2014/main" id="{56E0A281-0BE6-2D7A-B1C2-067BB8682F20}"/>
              </a:ext>
            </a:extLst>
          </p:cNvPr>
          <p:cNvPicPr>
            <a:picLocks noGrp="1" noChangeAspect="1"/>
          </p:cNvPicPr>
          <p:nvPr>
            <p:ph idx="1"/>
          </p:nvPr>
        </p:nvPicPr>
        <p:blipFill>
          <a:blip r:embed="rId2"/>
          <a:stretch>
            <a:fillRect/>
          </a:stretch>
        </p:blipFill>
        <p:spPr>
          <a:xfrm>
            <a:off x="4473526" y="171163"/>
            <a:ext cx="6428936" cy="6440652"/>
          </a:xfrm>
          <a:prstGeom prst="rect">
            <a:avLst/>
          </a:prstGeom>
        </p:spPr>
      </p:pic>
      <p:sp>
        <p:nvSpPr>
          <p:cNvPr id="3" name="Slide Number Placeholder 2">
            <a:extLst>
              <a:ext uri="{FF2B5EF4-FFF2-40B4-BE49-F238E27FC236}">
                <a16:creationId xmlns:a16="http://schemas.microsoft.com/office/drawing/2014/main" id="{383D978B-13D6-3BBF-9CDD-B9F0A78D8665}"/>
              </a:ext>
            </a:extLst>
          </p:cNvPr>
          <p:cNvSpPr>
            <a:spLocks noGrp="1"/>
          </p:cNvSpPr>
          <p:nvPr>
            <p:ph type="sldNum" sz="quarter" idx="12"/>
          </p:nvPr>
        </p:nvSpPr>
        <p:spPr/>
        <p:txBody>
          <a:bodyPr/>
          <a:lstStyle/>
          <a:p>
            <a:fld id="{DF87B7F3-EAFE-4F33-8C2B-C517A4BE55B0}" type="slidenum">
              <a:rPr lang="en-US" smtClean="0"/>
              <a:t>23</a:t>
            </a:fld>
            <a:endParaRPr lang="en-US"/>
          </a:p>
        </p:txBody>
      </p:sp>
    </p:spTree>
    <p:extLst>
      <p:ext uri="{BB962C8B-B14F-4D97-AF65-F5344CB8AC3E}">
        <p14:creationId xmlns:p14="http://schemas.microsoft.com/office/powerpoint/2010/main" val="1843791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4C955-E4DB-A938-CBD6-FA01B9B6B498}"/>
              </a:ext>
            </a:extLst>
          </p:cNvPr>
          <p:cNvSpPr>
            <a:spLocks noGrp="1"/>
          </p:cNvSpPr>
          <p:nvPr>
            <p:ph type="title"/>
          </p:nvPr>
        </p:nvSpPr>
        <p:spPr/>
        <p:txBody>
          <a:bodyPr/>
          <a:lstStyle/>
          <a:p>
            <a:r>
              <a:rPr lang="en-US" dirty="0"/>
              <a:t>How to Draw ER Diagram?</a:t>
            </a:r>
          </a:p>
        </p:txBody>
      </p:sp>
      <p:sp>
        <p:nvSpPr>
          <p:cNvPr id="3" name="Content Placeholder 2">
            <a:extLst>
              <a:ext uri="{FF2B5EF4-FFF2-40B4-BE49-F238E27FC236}">
                <a16:creationId xmlns:a16="http://schemas.microsoft.com/office/drawing/2014/main" id="{7F193DFF-63EA-E489-DD97-767EA356044A}"/>
              </a:ext>
            </a:extLst>
          </p:cNvPr>
          <p:cNvSpPr>
            <a:spLocks noGrp="1"/>
          </p:cNvSpPr>
          <p:nvPr>
            <p:ph idx="1"/>
          </p:nvPr>
        </p:nvSpPr>
        <p:spPr/>
        <p:txBody>
          <a:bodyPr/>
          <a:lstStyle/>
          <a:p>
            <a:pPr marL="514350" indent="-514350">
              <a:buFont typeface="+mj-lt"/>
              <a:buAutoNum type="arabicPeriod"/>
            </a:pPr>
            <a:r>
              <a:rPr lang="en-US" dirty="0"/>
              <a:t>Identifying all the Entities, and place them in a Rectangle, and labeling them accordingly.</a:t>
            </a:r>
          </a:p>
          <a:p>
            <a:pPr marL="514350" indent="-514350">
              <a:buFont typeface="+mj-lt"/>
              <a:buAutoNum type="arabicPeriod"/>
            </a:pPr>
            <a:r>
              <a:rPr lang="en-US" dirty="0"/>
              <a:t>Identify the relationship between them and pace them accordingly using the Diamond, and make sure that, Relationships are not connected to each other.</a:t>
            </a:r>
          </a:p>
          <a:p>
            <a:pPr marL="514350" indent="-514350">
              <a:buFont typeface="+mj-lt"/>
              <a:buAutoNum type="arabicPeriod"/>
            </a:pPr>
            <a:r>
              <a:rPr lang="en-US" dirty="0"/>
              <a:t>Attach attributes to the entities properly.</a:t>
            </a:r>
          </a:p>
          <a:p>
            <a:pPr marL="514350" indent="-514350">
              <a:buFont typeface="+mj-lt"/>
              <a:buAutoNum type="arabicPeriod"/>
            </a:pPr>
            <a:r>
              <a:rPr lang="en-US" dirty="0"/>
              <a:t>Remove redundant entities and relationships.</a:t>
            </a:r>
          </a:p>
          <a:p>
            <a:pPr marL="514350" indent="-514350">
              <a:buFont typeface="+mj-lt"/>
              <a:buAutoNum type="arabicPeriod"/>
            </a:pPr>
            <a:r>
              <a:rPr lang="en-US" dirty="0"/>
              <a:t>Add proper colors to highlight the data present in the database.</a:t>
            </a:r>
          </a:p>
        </p:txBody>
      </p:sp>
      <p:sp>
        <p:nvSpPr>
          <p:cNvPr id="4" name="Slide Number Placeholder 3">
            <a:extLst>
              <a:ext uri="{FF2B5EF4-FFF2-40B4-BE49-F238E27FC236}">
                <a16:creationId xmlns:a16="http://schemas.microsoft.com/office/drawing/2014/main" id="{F38F9324-1016-EE19-61BC-BC978A3F7BE8}"/>
              </a:ext>
            </a:extLst>
          </p:cNvPr>
          <p:cNvSpPr>
            <a:spLocks noGrp="1"/>
          </p:cNvSpPr>
          <p:nvPr>
            <p:ph type="sldNum" sz="quarter" idx="12"/>
          </p:nvPr>
        </p:nvSpPr>
        <p:spPr/>
        <p:txBody>
          <a:bodyPr/>
          <a:lstStyle/>
          <a:p>
            <a:fld id="{DF87B7F3-EAFE-4F33-8C2B-C517A4BE55B0}" type="slidenum">
              <a:rPr lang="en-US" smtClean="0"/>
              <a:t>24</a:t>
            </a:fld>
            <a:endParaRPr lang="en-US"/>
          </a:p>
        </p:txBody>
      </p:sp>
    </p:spTree>
    <p:extLst>
      <p:ext uri="{BB962C8B-B14F-4D97-AF65-F5344CB8AC3E}">
        <p14:creationId xmlns:p14="http://schemas.microsoft.com/office/powerpoint/2010/main" val="3850755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3CFCE-3CA0-79EC-55C7-8D0615AC9587}"/>
              </a:ext>
            </a:extLst>
          </p:cNvPr>
          <p:cNvSpPr>
            <a:spLocks noGrp="1"/>
          </p:cNvSpPr>
          <p:nvPr>
            <p:ph type="title"/>
          </p:nvPr>
        </p:nvSpPr>
        <p:spPr/>
        <p:txBody>
          <a:bodyPr/>
          <a:lstStyle/>
          <a:p>
            <a:r>
              <a:rPr lang="en-US" dirty="0"/>
              <a:t>Example COMPANY Database</a:t>
            </a:r>
          </a:p>
        </p:txBody>
      </p:sp>
      <p:sp>
        <p:nvSpPr>
          <p:cNvPr id="3" name="Content Placeholder 2">
            <a:extLst>
              <a:ext uri="{FF2B5EF4-FFF2-40B4-BE49-F238E27FC236}">
                <a16:creationId xmlns:a16="http://schemas.microsoft.com/office/drawing/2014/main" id="{7146743A-4DB3-4B8D-C6E3-EB95B0CD1967}"/>
              </a:ext>
            </a:extLst>
          </p:cNvPr>
          <p:cNvSpPr>
            <a:spLocks noGrp="1"/>
          </p:cNvSpPr>
          <p:nvPr>
            <p:ph idx="1"/>
          </p:nvPr>
        </p:nvSpPr>
        <p:spPr/>
        <p:txBody>
          <a:bodyPr>
            <a:normAutofit fontScale="92500" lnSpcReduction="10000"/>
          </a:bodyPr>
          <a:lstStyle/>
          <a:p>
            <a:r>
              <a:rPr lang="en-US" dirty="0"/>
              <a:t>We need to create a database schema design based on the following requirements of the COMPANY Database: </a:t>
            </a:r>
          </a:p>
          <a:p>
            <a:pPr lvl="1"/>
            <a:r>
              <a:rPr lang="en-US" dirty="0"/>
              <a:t>The company is organized into DEPARTMENTs. Each department has a name, number and an employee who manages the department. We keep track of the start date of the department manager. A department may have several locations. </a:t>
            </a:r>
          </a:p>
          <a:p>
            <a:pPr lvl="1"/>
            <a:r>
              <a:rPr lang="en-US" dirty="0"/>
              <a:t>Each department controls a number of PROJECTs. Each project has a unique name, unique number and is located at a single location.</a:t>
            </a:r>
          </a:p>
          <a:p>
            <a:pPr lvl="1"/>
            <a:r>
              <a:rPr lang="en-US" dirty="0"/>
              <a:t>The database will store each EMPLOYEE’s social security number, address, salary, sex, and birthdate. Each employee works for one department but may work on several projects. The DB will keep track of the number of hours per week that an employee currently works on each project. It is required to keep track of the direct supervisor of each employee. </a:t>
            </a:r>
          </a:p>
          <a:p>
            <a:pPr lvl="1"/>
            <a:r>
              <a:rPr lang="en-US" dirty="0"/>
              <a:t>Each employee may have a number of DEPENDENTs. For each dependent, the DB keeps a record of name, sex, birthdate, and relationship to the employee.</a:t>
            </a:r>
          </a:p>
        </p:txBody>
      </p:sp>
      <p:sp>
        <p:nvSpPr>
          <p:cNvPr id="4" name="Slide Number Placeholder 3">
            <a:extLst>
              <a:ext uri="{FF2B5EF4-FFF2-40B4-BE49-F238E27FC236}">
                <a16:creationId xmlns:a16="http://schemas.microsoft.com/office/drawing/2014/main" id="{73F3CEE6-B98E-A31A-1600-519988D4334C}"/>
              </a:ext>
            </a:extLst>
          </p:cNvPr>
          <p:cNvSpPr>
            <a:spLocks noGrp="1"/>
          </p:cNvSpPr>
          <p:nvPr>
            <p:ph type="sldNum" sz="quarter" idx="12"/>
          </p:nvPr>
        </p:nvSpPr>
        <p:spPr/>
        <p:txBody>
          <a:bodyPr/>
          <a:lstStyle/>
          <a:p>
            <a:fld id="{DF87B7F3-EAFE-4F33-8C2B-C517A4BE55B0}" type="slidenum">
              <a:rPr lang="en-US" smtClean="0"/>
              <a:t>25</a:t>
            </a:fld>
            <a:endParaRPr lang="en-US"/>
          </a:p>
        </p:txBody>
      </p:sp>
    </p:spTree>
    <p:extLst>
      <p:ext uri="{BB962C8B-B14F-4D97-AF65-F5344CB8AC3E}">
        <p14:creationId xmlns:p14="http://schemas.microsoft.com/office/powerpoint/2010/main" val="3253877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7FCB4-CDC2-3BAF-00B7-07A3ACA0DB30}"/>
              </a:ext>
            </a:extLst>
          </p:cNvPr>
          <p:cNvSpPr>
            <a:spLocks noGrp="1"/>
          </p:cNvSpPr>
          <p:nvPr>
            <p:ph type="title"/>
          </p:nvPr>
        </p:nvSpPr>
        <p:spPr/>
        <p:txBody>
          <a:bodyPr/>
          <a:lstStyle/>
          <a:p>
            <a:r>
              <a:rPr lang="en-US" dirty="0"/>
              <a:t>Initial Conceptual Design of Entity Types for the COMPANY Database Schema</a:t>
            </a:r>
          </a:p>
        </p:txBody>
      </p:sp>
      <p:sp>
        <p:nvSpPr>
          <p:cNvPr id="3" name="Content Placeholder 2">
            <a:extLst>
              <a:ext uri="{FF2B5EF4-FFF2-40B4-BE49-F238E27FC236}">
                <a16:creationId xmlns:a16="http://schemas.microsoft.com/office/drawing/2014/main" id="{DFD7DB2B-604C-31D0-74FC-6CD4012AC337}"/>
              </a:ext>
            </a:extLst>
          </p:cNvPr>
          <p:cNvSpPr>
            <a:spLocks noGrp="1"/>
          </p:cNvSpPr>
          <p:nvPr>
            <p:ph idx="1"/>
          </p:nvPr>
        </p:nvSpPr>
        <p:spPr/>
        <p:txBody>
          <a:bodyPr/>
          <a:lstStyle/>
          <a:p>
            <a:pPr lvl="1"/>
            <a:endParaRPr lang="en-US" dirty="0"/>
          </a:p>
        </p:txBody>
      </p:sp>
      <p:pic>
        <p:nvPicPr>
          <p:cNvPr id="5" name="Picture 4">
            <a:extLst>
              <a:ext uri="{FF2B5EF4-FFF2-40B4-BE49-F238E27FC236}">
                <a16:creationId xmlns:a16="http://schemas.microsoft.com/office/drawing/2014/main" id="{905CA669-9C37-7029-6027-C05FE3A7CA55}"/>
              </a:ext>
            </a:extLst>
          </p:cNvPr>
          <p:cNvPicPr>
            <a:picLocks noChangeAspect="1"/>
          </p:cNvPicPr>
          <p:nvPr/>
        </p:nvPicPr>
        <p:blipFill>
          <a:blip r:embed="rId2"/>
          <a:stretch>
            <a:fillRect/>
          </a:stretch>
        </p:blipFill>
        <p:spPr>
          <a:xfrm>
            <a:off x="2067951" y="1815266"/>
            <a:ext cx="8243668" cy="4915586"/>
          </a:xfrm>
          <a:prstGeom prst="rect">
            <a:avLst/>
          </a:prstGeom>
        </p:spPr>
      </p:pic>
      <p:sp>
        <p:nvSpPr>
          <p:cNvPr id="4" name="Slide Number Placeholder 3">
            <a:extLst>
              <a:ext uri="{FF2B5EF4-FFF2-40B4-BE49-F238E27FC236}">
                <a16:creationId xmlns:a16="http://schemas.microsoft.com/office/drawing/2014/main" id="{9504014F-200C-F2AE-4E8D-03DC88C5A450}"/>
              </a:ext>
            </a:extLst>
          </p:cNvPr>
          <p:cNvSpPr>
            <a:spLocks noGrp="1"/>
          </p:cNvSpPr>
          <p:nvPr>
            <p:ph type="sldNum" sz="quarter" idx="12"/>
          </p:nvPr>
        </p:nvSpPr>
        <p:spPr/>
        <p:txBody>
          <a:bodyPr/>
          <a:lstStyle/>
          <a:p>
            <a:fld id="{DF87B7F3-EAFE-4F33-8C2B-C517A4BE55B0}" type="slidenum">
              <a:rPr lang="en-US" smtClean="0"/>
              <a:t>26</a:t>
            </a:fld>
            <a:endParaRPr lang="en-US"/>
          </a:p>
        </p:txBody>
      </p:sp>
    </p:spTree>
    <p:extLst>
      <p:ext uri="{BB962C8B-B14F-4D97-AF65-F5344CB8AC3E}">
        <p14:creationId xmlns:p14="http://schemas.microsoft.com/office/powerpoint/2010/main" val="95798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96E2-4BB0-7324-0E04-7F11E705F395}"/>
              </a:ext>
            </a:extLst>
          </p:cNvPr>
          <p:cNvSpPr>
            <a:spLocks noGrp="1"/>
          </p:cNvSpPr>
          <p:nvPr>
            <p:ph type="title"/>
          </p:nvPr>
        </p:nvSpPr>
        <p:spPr/>
        <p:txBody>
          <a:bodyPr/>
          <a:lstStyle/>
          <a:p>
            <a:r>
              <a:rPr lang="en-US" dirty="0"/>
              <a:t>Refining the COMPANY database schema by introducing relationships</a:t>
            </a:r>
          </a:p>
        </p:txBody>
      </p:sp>
      <p:sp>
        <p:nvSpPr>
          <p:cNvPr id="3" name="Content Placeholder 2">
            <a:extLst>
              <a:ext uri="{FF2B5EF4-FFF2-40B4-BE49-F238E27FC236}">
                <a16:creationId xmlns:a16="http://schemas.microsoft.com/office/drawing/2014/main" id="{26D7B09F-CF16-FE85-2049-5C56474849B7}"/>
              </a:ext>
            </a:extLst>
          </p:cNvPr>
          <p:cNvSpPr>
            <a:spLocks noGrp="1"/>
          </p:cNvSpPr>
          <p:nvPr>
            <p:ph idx="1"/>
          </p:nvPr>
        </p:nvSpPr>
        <p:spPr/>
        <p:txBody>
          <a:bodyPr/>
          <a:lstStyle/>
          <a:p>
            <a:r>
              <a:rPr lang="en-US" dirty="0"/>
              <a:t>By examining the requirements, six relationship types are identified </a:t>
            </a:r>
          </a:p>
          <a:p>
            <a:r>
              <a:rPr lang="en-US" dirty="0"/>
              <a:t>All are binary relationships( degree 2)</a:t>
            </a:r>
          </a:p>
          <a:p>
            <a:r>
              <a:rPr lang="en-US" dirty="0"/>
              <a:t>Listed below with their participating entity types:</a:t>
            </a:r>
          </a:p>
          <a:p>
            <a:pPr lvl="1"/>
            <a:r>
              <a:rPr lang="en-US" dirty="0"/>
              <a:t>WORKS_FOR (between EMPLOYEE, DEPARTMENT) </a:t>
            </a:r>
          </a:p>
          <a:p>
            <a:pPr lvl="1"/>
            <a:r>
              <a:rPr lang="en-US" dirty="0"/>
              <a:t>MANAGES (also between EMPLOYEE, DEPARTMENT) </a:t>
            </a:r>
          </a:p>
          <a:p>
            <a:pPr lvl="1"/>
            <a:r>
              <a:rPr lang="en-US" dirty="0"/>
              <a:t>CONTROLS (between DEPARTMENT, PROJECT) </a:t>
            </a:r>
          </a:p>
          <a:p>
            <a:pPr lvl="1"/>
            <a:r>
              <a:rPr lang="en-US" dirty="0"/>
              <a:t>WORKS_ON (between EMPLOYEE, PROJECT) </a:t>
            </a:r>
          </a:p>
          <a:p>
            <a:pPr lvl="1"/>
            <a:r>
              <a:rPr lang="en-US" dirty="0"/>
              <a:t>SUPERVISION (between EMPLOYEE (as subordinate), EMPLOYEE (as supervisor)) </a:t>
            </a:r>
          </a:p>
          <a:p>
            <a:pPr lvl="1"/>
            <a:r>
              <a:rPr lang="en-US" dirty="0"/>
              <a:t>DEPENDENTS_OF (between EMPLOYEE, DEPENDENT) </a:t>
            </a:r>
          </a:p>
        </p:txBody>
      </p:sp>
      <p:sp>
        <p:nvSpPr>
          <p:cNvPr id="4" name="Slide Number Placeholder 3">
            <a:extLst>
              <a:ext uri="{FF2B5EF4-FFF2-40B4-BE49-F238E27FC236}">
                <a16:creationId xmlns:a16="http://schemas.microsoft.com/office/drawing/2014/main" id="{AD44F11E-F2FE-FA46-2D22-BC7927B78C0C}"/>
              </a:ext>
            </a:extLst>
          </p:cNvPr>
          <p:cNvSpPr>
            <a:spLocks noGrp="1"/>
          </p:cNvSpPr>
          <p:nvPr>
            <p:ph type="sldNum" sz="quarter" idx="12"/>
          </p:nvPr>
        </p:nvSpPr>
        <p:spPr/>
        <p:txBody>
          <a:bodyPr/>
          <a:lstStyle/>
          <a:p>
            <a:fld id="{DF87B7F3-EAFE-4F33-8C2B-C517A4BE55B0}" type="slidenum">
              <a:rPr lang="en-US" smtClean="0"/>
              <a:t>27</a:t>
            </a:fld>
            <a:endParaRPr lang="en-US"/>
          </a:p>
        </p:txBody>
      </p:sp>
    </p:spTree>
    <p:extLst>
      <p:ext uri="{BB962C8B-B14F-4D97-AF65-F5344CB8AC3E}">
        <p14:creationId xmlns:p14="http://schemas.microsoft.com/office/powerpoint/2010/main" val="3631175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576B-8264-9EB8-367F-BB65BF1CA3AE}"/>
              </a:ext>
            </a:extLst>
          </p:cNvPr>
          <p:cNvSpPr>
            <a:spLocks noGrp="1"/>
          </p:cNvSpPr>
          <p:nvPr>
            <p:ph type="title"/>
          </p:nvPr>
        </p:nvSpPr>
        <p:spPr/>
        <p:txBody>
          <a:bodyPr/>
          <a:lstStyle/>
          <a:p>
            <a:r>
              <a:rPr lang="en-US" dirty="0"/>
              <a:t>ER Diagram for the COMPANY Database</a:t>
            </a:r>
          </a:p>
        </p:txBody>
      </p:sp>
      <p:pic>
        <p:nvPicPr>
          <p:cNvPr id="5" name="Content Placeholder 4">
            <a:extLst>
              <a:ext uri="{FF2B5EF4-FFF2-40B4-BE49-F238E27FC236}">
                <a16:creationId xmlns:a16="http://schemas.microsoft.com/office/drawing/2014/main" id="{837A29BF-1C78-448B-4001-A2989F35BA7F}"/>
              </a:ext>
            </a:extLst>
          </p:cNvPr>
          <p:cNvPicPr>
            <a:picLocks noGrp="1" noChangeAspect="1"/>
          </p:cNvPicPr>
          <p:nvPr>
            <p:ph idx="1"/>
          </p:nvPr>
        </p:nvPicPr>
        <p:blipFill>
          <a:blip r:embed="rId2"/>
          <a:stretch>
            <a:fillRect/>
          </a:stretch>
        </p:blipFill>
        <p:spPr>
          <a:xfrm>
            <a:off x="1026941" y="1392702"/>
            <a:ext cx="10100603" cy="5205043"/>
          </a:xfrm>
        </p:spPr>
      </p:pic>
      <p:sp>
        <p:nvSpPr>
          <p:cNvPr id="3" name="Slide Number Placeholder 2">
            <a:extLst>
              <a:ext uri="{FF2B5EF4-FFF2-40B4-BE49-F238E27FC236}">
                <a16:creationId xmlns:a16="http://schemas.microsoft.com/office/drawing/2014/main" id="{538DF7AC-11A8-B4DA-D671-1D833026BD35}"/>
              </a:ext>
            </a:extLst>
          </p:cNvPr>
          <p:cNvSpPr>
            <a:spLocks noGrp="1"/>
          </p:cNvSpPr>
          <p:nvPr>
            <p:ph type="sldNum" sz="quarter" idx="12"/>
          </p:nvPr>
        </p:nvSpPr>
        <p:spPr/>
        <p:txBody>
          <a:bodyPr/>
          <a:lstStyle/>
          <a:p>
            <a:fld id="{DF87B7F3-EAFE-4F33-8C2B-C517A4BE55B0}" type="slidenum">
              <a:rPr lang="en-US" smtClean="0"/>
              <a:t>28</a:t>
            </a:fld>
            <a:endParaRPr lang="en-US"/>
          </a:p>
        </p:txBody>
      </p:sp>
    </p:spTree>
    <p:extLst>
      <p:ext uri="{BB962C8B-B14F-4D97-AF65-F5344CB8AC3E}">
        <p14:creationId xmlns:p14="http://schemas.microsoft.com/office/powerpoint/2010/main" val="3895813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8B0D-925D-C5E6-F61A-5D43DD75FDBC}"/>
              </a:ext>
            </a:extLst>
          </p:cNvPr>
          <p:cNvSpPr>
            <a:spLocks noGrp="1"/>
          </p:cNvSpPr>
          <p:nvPr>
            <p:ph type="title"/>
          </p:nvPr>
        </p:nvSpPr>
        <p:spPr/>
        <p:txBody>
          <a:bodyPr/>
          <a:lstStyle/>
          <a:p>
            <a:r>
              <a:rPr lang="en-US" dirty="0"/>
              <a:t>Database Design Process</a:t>
            </a:r>
          </a:p>
        </p:txBody>
      </p:sp>
      <p:sp>
        <p:nvSpPr>
          <p:cNvPr id="3" name="Content Placeholder 2">
            <a:extLst>
              <a:ext uri="{FF2B5EF4-FFF2-40B4-BE49-F238E27FC236}">
                <a16:creationId xmlns:a16="http://schemas.microsoft.com/office/drawing/2014/main" id="{6D3040E9-477D-1429-352C-B0F14FF43F83}"/>
              </a:ext>
            </a:extLst>
          </p:cNvPr>
          <p:cNvSpPr>
            <a:spLocks noGrp="1" noRot="1" noMove="1" noResize="1" noEditPoints="1" noAdjustHandles="1" noChangeArrowheads="1" noChangeShapeType="1"/>
          </p:cNvSpPr>
          <p:nvPr>
            <p:ph idx="1"/>
          </p:nvPr>
        </p:nvSpPr>
        <p:spPr/>
        <p:txBody>
          <a:bodyPr/>
          <a:lstStyle/>
          <a:p>
            <a:r>
              <a:rPr lang="en-US" dirty="0"/>
              <a:t>Two main activities: </a:t>
            </a:r>
          </a:p>
          <a:p>
            <a:pPr lvl="1"/>
            <a:r>
              <a:rPr lang="en-US" sz="2800" b="1" dirty="0">
                <a:solidFill>
                  <a:srgbClr val="0070C0"/>
                </a:solidFill>
              </a:rPr>
              <a:t>Database design: </a:t>
            </a:r>
            <a:r>
              <a:rPr lang="en-US" sz="2800" dirty="0"/>
              <a:t>design the conceptual schema for a database application</a:t>
            </a:r>
          </a:p>
          <a:p>
            <a:pPr lvl="2"/>
            <a:r>
              <a:rPr lang="en-US" sz="2400" dirty="0"/>
              <a:t>Entity-Relationship Model</a:t>
            </a:r>
          </a:p>
          <a:p>
            <a:pPr lvl="2"/>
            <a:r>
              <a:rPr lang="en-US" sz="2400" dirty="0"/>
              <a:t>Relational Model</a:t>
            </a:r>
          </a:p>
          <a:p>
            <a:pPr lvl="1"/>
            <a:r>
              <a:rPr lang="en-US" sz="2800" b="1" dirty="0">
                <a:solidFill>
                  <a:srgbClr val="0070C0"/>
                </a:solidFill>
              </a:rPr>
              <a:t>Application design: </a:t>
            </a:r>
            <a:r>
              <a:rPr lang="en-US" sz="2800" dirty="0"/>
              <a:t>focuses on the programs and interfaces that access the database</a:t>
            </a:r>
          </a:p>
        </p:txBody>
      </p:sp>
      <p:sp>
        <p:nvSpPr>
          <p:cNvPr id="4" name="Slide Number Placeholder 3">
            <a:extLst>
              <a:ext uri="{FF2B5EF4-FFF2-40B4-BE49-F238E27FC236}">
                <a16:creationId xmlns:a16="http://schemas.microsoft.com/office/drawing/2014/main" id="{B04396E7-898D-0497-2DB6-34517A816DAF}"/>
              </a:ext>
            </a:extLst>
          </p:cNvPr>
          <p:cNvSpPr>
            <a:spLocks noGrp="1"/>
          </p:cNvSpPr>
          <p:nvPr>
            <p:ph type="sldNum" sz="quarter" idx="12"/>
          </p:nvPr>
        </p:nvSpPr>
        <p:spPr/>
        <p:txBody>
          <a:bodyPr/>
          <a:lstStyle/>
          <a:p>
            <a:fld id="{DF87B7F3-EAFE-4F33-8C2B-C517A4BE55B0}" type="slidenum">
              <a:rPr lang="en-US" smtClean="0"/>
              <a:t>3</a:t>
            </a:fld>
            <a:endParaRPr lang="en-US"/>
          </a:p>
        </p:txBody>
      </p:sp>
    </p:spTree>
    <p:extLst>
      <p:ext uri="{BB962C8B-B14F-4D97-AF65-F5344CB8AC3E}">
        <p14:creationId xmlns:p14="http://schemas.microsoft.com/office/powerpoint/2010/main" val="1818987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60A0-BB50-EF82-5E0C-A111ABE303BA}"/>
              </a:ext>
            </a:extLst>
          </p:cNvPr>
          <p:cNvSpPr>
            <a:spLocks noGrp="1"/>
          </p:cNvSpPr>
          <p:nvPr>
            <p:ph type="title"/>
          </p:nvPr>
        </p:nvSpPr>
        <p:spPr/>
        <p:txBody>
          <a:bodyPr/>
          <a:lstStyle/>
          <a:p>
            <a:r>
              <a:rPr lang="en-US" dirty="0"/>
              <a:t>Entity-Relationship Diagram (ERD)</a:t>
            </a:r>
          </a:p>
        </p:txBody>
      </p:sp>
      <p:sp>
        <p:nvSpPr>
          <p:cNvPr id="3" name="Content Placeholder 2">
            <a:extLst>
              <a:ext uri="{FF2B5EF4-FFF2-40B4-BE49-F238E27FC236}">
                <a16:creationId xmlns:a16="http://schemas.microsoft.com/office/drawing/2014/main" id="{0493C9B7-1275-0108-1976-23A51370BD8C}"/>
              </a:ext>
            </a:extLst>
          </p:cNvPr>
          <p:cNvSpPr>
            <a:spLocks noGrp="1"/>
          </p:cNvSpPr>
          <p:nvPr>
            <p:ph idx="1"/>
          </p:nvPr>
        </p:nvSpPr>
        <p:spPr/>
        <p:txBody>
          <a:bodyPr>
            <a:normAutofit/>
          </a:bodyPr>
          <a:lstStyle/>
          <a:p>
            <a:r>
              <a:rPr lang="en-US" b="1" dirty="0">
                <a:solidFill>
                  <a:srgbClr val="FF0000"/>
                </a:solidFill>
              </a:rPr>
              <a:t>Entity-Relationship (ER) Diagram: </a:t>
            </a:r>
            <a:r>
              <a:rPr lang="en-US" dirty="0"/>
              <a:t>is a model for identifying entities to be represented in the database and representation of how those entities are related. It also explains the relationship among the entities present in the database. </a:t>
            </a:r>
          </a:p>
          <a:p>
            <a:r>
              <a:rPr lang="en-US" dirty="0"/>
              <a:t>They are used to model real-world objects like a person, a car, or a company and the relation between these real-world objects. </a:t>
            </a:r>
          </a:p>
          <a:p>
            <a:r>
              <a:rPr lang="en-US" dirty="0"/>
              <a:t>Best used for the conceptual design of a database.</a:t>
            </a:r>
          </a:p>
          <a:p>
            <a:r>
              <a:rPr lang="en-US" dirty="0"/>
              <a:t>ER Model is based on: </a:t>
            </a:r>
          </a:p>
          <a:p>
            <a:pPr lvl="1"/>
            <a:r>
              <a:rPr lang="en-US" dirty="0"/>
              <a:t>Entities and their attributes.</a:t>
            </a:r>
          </a:p>
          <a:p>
            <a:pPr lvl="1"/>
            <a:r>
              <a:rPr lang="en-US" dirty="0"/>
              <a:t>Relationships among entities.</a:t>
            </a:r>
          </a:p>
        </p:txBody>
      </p:sp>
      <p:sp>
        <p:nvSpPr>
          <p:cNvPr id="4" name="Slide Number Placeholder 3">
            <a:extLst>
              <a:ext uri="{FF2B5EF4-FFF2-40B4-BE49-F238E27FC236}">
                <a16:creationId xmlns:a16="http://schemas.microsoft.com/office/drawing/2014/main" id="{8123C135-988F-FD28-2944-87C03E3DFCE9}"/>
              </a:ext>
            </a:extLst>
          </p:cNvPr>
          <p:cNvSpPr>
            <a:spLocks noGrp="1"/>
          </p:cNvSpPr>
          <p:nvPr>
            <p:ph type="sldNum" sz="quarter" idx="12"/>
          </p:nvPr>
        </p:nvSpPr>
        <p:spPr/>
        <p:txBody>
          <a:bodyPr/>
          <a:lstStyle/>
          <a:p>
            <a:fld id="{DF87B7F3-EAFE-4F33-8C2B-C517A4BE55B0}" type="slidenum">
              <a:rPr lang="en-US" smtClean="0"/>
              <a:t>4</a:t>
            </a:fld>
            <a:endParaRPr lang="en-US"/>
          </a:p>
        </p:txBody>
      </p:sp>
    </p:spTree>
    <p:extLst>
      <p:ext uri="{BB962C8B-B14F-4D97-AF65-F5344CB8AC3E}">
        <p14:creationId xmlns:p14="http://schemas.microsoft.com/office/powerpoint/2010/main" val="407763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6BF7B-83F5-86BB-333E-6BF4BE24A115}"/>
              </a:ext>
            </a:extLst>
          </p:cNvPr>
          <p:cNvSpPr>
            <a:spLocks noGrp="1"/>
          </p:cNvSpPr>
          <p:nvPr>
            <p:ph type="title"/>
          </p:nvPr>
        </p:nvSpPr>
        <p:spPr/>
        <p:txBody>
          <a:bodyPr/>
          <a:lstStyle/>
          <a:p>
            <a:r>
              <a:rPr lang="en-US" dirty="0"/>
              <a:t>Why Use ER Diagrams In DBMS?</a:t>
            </a:r>
          </a:p>
        </p:txBody>
      </p:sp>
      <p:sp>
        <p:nvSpPr>
          <p:cNvPr id="3" name="Content Placeholder 2">
            <a:extLst>
              <a:ext uri="{FF2B5EF4-FFF2-40B4-BE49-F238E27FC236}">
                <a16:creationId xmlns:a16="http://schemas.microsoft.com/office/drawing/2014/main" id="{98C74B70-5FB4-C423-A3BD-7FCF59F29541}"/>
              </a:ext>
            </a:extLst>
          </p:cNvPr>
          <p:cNvSpPr>
            <a:spLocks noGrp="1"/>
          </p:cNvSpPr>
          <p:nvPr>
            <p:ph idx="1"/>
          </p:nvPr>
        </p:nvSpPr>
        <p:spPr/>
        <p:txBody>
          <a:bodyPr/>
          <a:lstStyle/>
          <a:p>
            <a:r>
              <a:rPr lang="en-US" dirty="0"/>
              <a:t>ER diagrams are used to represent the E-R model in a database, which makes them easy to be converted into relations (tables).</a:t>
            </a:r>
          </a:p>
          <a:p>
            <a:r>
              <a:rPr lang="en-US" dirty="0"/>
              <a:t>ER diagrams provide the purpose of real-world modeling of objects which makes them intently useful.</a:t>
            </a:r>
          </a:p>
          <a:p>
            <a:r>
              <a:rPr lang="en-US" dirty="0"/>
              <a:t>ER diagrams require no technical knowledge and no hardware support.</a:t>
            </a:r>
          </a:p>
          <a:p>
            <a:r>
              <a:rPr lang="en-US" dirty="0"/>
              <a:t>These diagrams are very easy to understand and easy to create even for a naive user. </a:t>
            </a:r>
          </a:p>
          <a:p>
            <a:r>
              <a:rPr lang="en-US" dirty="0"/>
              <a:t>It gives a standard solution for visualizing the data logically.</a:t>
            </a:r>
          </a:p>
        </p:txBody>
      </p:sp>
      <p:sp>
        <p:nvSpPr>
          <p:cNvPr id="4" name="Slide Number Placeholder 3">
            <a:extLst>
              <a:ext uri="{FF2B5EF4-FFF2-40B4-BE49-F238E27FC236}">
                <a16:creationId xmlns:a16="http://schemas.microsoft.com/office/drawing/2014/main" id="{B12CD7EB-686B-F3FC-00F5-A5F5BFA7B5F2}"/>
              </a:ext>
            </a:extLst>
          </p:cNvPr>
          <p:cNvSpPr>
            <a:spLocks noGrp="1"/>
          </p:cNvSpPr>
          <p:nvPr>
            <p:ph type="sldNum" sz="quarter" idx="12"/>
          </p:nvPr>
        </p:nvSpPr>
        <p:spPr/>
        <p:txBody>
          <a:bodyPr/>
          <a:lstStyle/>
          <a:p>
            <a:fld id="{DF87B7F3-EAFE-4F33-8C2B-C517A4BE55B0}" type="slidenum">
              <a:rPr lang="en-US" smtClean="0"/>
              <a:t>5</a:t>
            </a:fld>
            <a:endParaRPr lang="en-US"/>
          </a:p>
        </p:txBody>
      </p:sp>
    </p:spTree>
    <p:extLst>
      <p:ext uri="{BB962C8B-B14F-4D97-AF65-F5344CB8AC3E}">
        <p14:creationId xmlns:p14="http://schemas.microsoft.com/office/powerpoint/2010/main" val="323780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6E61-0B12-8AE9-04B1-1D63D95A8CCE}"/>
              </a:ext>
            </a:extLst>
          </p:cNvPr>
          <p:cNvSpPr>
            <a:spLocks noGrp="1"/>
          </p:cNvSpPr>
          <p:nvPr>
            <p:ph type="title"/>
          </p:nvPr>
        </p:nvSpPr>
        <p:spPr/>
        <p:txBody>
          <a:bodyPr/>
          <a:lstStyle/>
          <a:p>
            <a:r>
              <a:rPr lang="en-US" dirty="0"/>
              <a:t>ER Model - Basic Concepts</a:t>
            </a:r>
          </a:p>
        </p:txBody>
      </p:sp>
      <p:sp>
        <p:nvSpPr>
          <p:cNvPr id="3" name="Content Placeholder 2">
            <a:extLst>
              <a:ext uri="{FF2B5EF4-FFF2-40B4-BE49-F238E27FC236}">
                <a16:creationId xmlns:a16="http://schemas.microsoft.com/office/drawing/2014/main" id="{CD718BCB-6A27-4811-9C39-FDD7A684DE76}"/>
              </a:ext>
            </a:extLst>
          </p:cNvPr>
          <p:cNvSpPr>
            <a:spLocks noGrp="1"/>
          </p:cNvSpPr>
          <p:nvPr>
            <p:ph idx="1"/>
          </p:nvPr>
        </p:nvSpPr>
        <p:spPr>
          <a:xfrm>
            <a:off x="838200" y="1645922"/>
            <a:ext cx="10515600" cy="4945429"/>
          </a:xfrm>
        </p:spPr>
        <p:txBody>
          <a:bodyPr>
            <a:normAutofit fontScale="92500" lnSpcReduction="10000"/>
          </a:bodyPr>
          <a:lstStyle/>
          <a:p>
            <a:pPr marL="514350" indent="-514350">
              <a:buFont typeface="+mj-lt"/>
              <a:buAutoNum type="arabicPeriod"/>
            </a:pPr>
            <a:r>
              <a:rPr lang="en-US" dirty="0">
                <a:solidFill>
                  <a:srgbClr val="FF0000"/>
                </a:solidFill>
              </a:rPr>
              <a:t>Entity</a:t>
            </a:r>
          </a:p>
          <a:p>
            <a:pPr lvl="1"/>
            <a:r>
              <a:rPr lang="en-US" dirty="0"/>
              <a:t>A real-world object that can be identifiable. </a:t>
            </a:r>
          </a:p>
          <a:p>
            <a:pPr lvl="2"/>
            <a:r>
              <a:rPr lang="en-US" dirty="0"/>
              <a:t>For example: in a school database, students, teachers, classes, and courses offered can be considered as entities. </a:t>
            </a:r>
          </a:p>
          <a:p>
            <a:pPr lvl="1"/>
            <a:r>
              <a:rPr lang="en-US" dirty="0"/>
              <a:t>All entities have some attributes or properties that give them their identity.</a:t>
            </a:r>
          </a:p>
          <a:p>
            <a:pPr marL="514350" indent="-514350">
              <a:buFont typeface="+mj-lt"/>
              <a:buAutoNum type="arabicPeriod"/>
            </a:pPr>
            <a:r>
              <a:rPr lang="en-US" dirty="0">
                <a:solidFill>
                  <a:srgbClr val="FF0000"/>
                </a:solidFill>
              </a:rPr>
              <a:t>Attribute</a:t>
            </a:r>
          </a:p>
          <a:p>
            <a:pPr lvl="1"/>
            <a:r>
              <a:rPr lang="en-US" dirty="0"/>
              <a:t>Entities are represented by means of their properties, called attributes. All attributes have values. </a:t>
            </a:r>
          </a:p>
          <a:p>
            <a:pPr lvl="2"/>
            <a:r>
              <a:rPr lang="en-US" dirty="0"/>
              <a:t>For example: a student entity may have name, class, and age as attributes.</a:t>
            </a:r>
          </a:p>
          <a:p>
            <a:pPr lvl="1"/>
            <a:r>
              <a:rPr lang="en-US" dirty="0"/>
              <a:t>There exists a domain or range of values that can be assigned to attributes. </a:t>
            </a:r>
          </a:p>
          <a:p>
            <a:pPr lvl="2"/>
            <a:r>
              <a:rPr lang="en-US" dirty="0"/>
              <a:t>For example: a student's name cannot be a numeric value. It has to be alphabetic. A student's age cannot be negative, etc.</a:t>
            </a:r>
          </a:p>
          <a:p>
            <a:pPr marL="514350" indent="-514350">
              <a:buFont typeface="+mj-lt"/>
              <a:buAutoNum type="arabicPeriod"/>
            </a:pPr>
            <a:r>
              <a:rPr lang="en-US" dirty="0">
                <a:solidFill>
                  <a:srgbClr val="FF0000"/>
                </a:solidFill>
              </a:rPr>
              <a:t>Relationship</a:t>
            </a:r>
          </a:p>
          <a:p>
            <a:pPr lvl="1"/>
            <a:r>
              <a:rPr lang="en-US" dirty="0"/>
              <a:t>The association among entities</a:t>
            </a:r>
          </a:p>
          <a:p>
            <a:pPr lvl="2"/>
            <a:r>
              <a:rPr lang="en-US" dirty="0"/>
              <a:t>For example: an employee </a:t>
            </a:r>
            <a:r>
              <a:rPr lang="en-US" u="sng" dirty="0" err="1"/>
              <a:t>works_at</a:t>
            </a:r>
            <a:r>
              <a:rPr lang="en-US" u="sng" dirty="0"/>
              <a:t> </a:t>
            </a:r>
            <a:r>
              <a:rPr lang="en-US" dirty="0"/>
              <a:t>a department, a student </a:t>
            </a:r>
            <a:r>
              <a:rPr lang="en-US" u="sng" dirty="0"/>
              <a:t>enrolls</a:t>
            </a:r>
            <a:r>
              <a:rPr lang="en-US" dirty="0"/>
              <a:t> in a course. </a:t>
            </a:r>
          </a:p>
          <a:p>
            <a:pPr marL="971550" lvl="1"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8A3749B6-D567-068C-9B62-BF8D688321B6}"/>
              </a:ext>
            </a:extLst>
          </p:cNvPr>
          <p:cNvSpPr>
            <a:spLocks noGrp="1"/>
          </p:cNvSpPr>
          <p:nvPr>
            <p:ph type="sldNum" sz="quarter" idx="12"/>
          </p:nvPr>
        </p:nvSpPr>
        <p:spPr/>
        <p:txBody>
          <a:bodyPr/>
          <a:lstStyle/>
          <a:p>
            <a:fld id="{DF87B7F3-EAFE-4F33-8C2B-C517A4BE55B0}" type="slidenum">
              <a:rPr lang="en-US" smtClean="0"/>
              <a:t>6</a:t>
            </a:fld>
            <a:endParaRPr lang="en-US"/>
          </a:p>
        </p:txBody>
      </p:sp>
    </p:spTree>
    <p:extLst>
      <p:ext uri="{BB962C8B-B14F-4D97-AF65-F5344CB8AC3E}">
        <p14:creationId xmlns:p14="http://schemas.microsoft.com/office/powerpoint/2010/main" val="898983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1C64-1B7C-90D3-5961-12C55A8B9B21}"/>
              </a:ext>
            </a:extLst>
          </p:cNvPr>
          <p:cNvSpPr>
            <a:spLocks noGrp="1"/>
          </p:cNvSpPr>
          <p:nvPr>
            <p:ph type="title"/>
          </p:nvPr>
        </p:nvSpPr>
        <p:spPr/>
        <p:txBody>
          <a:bodyPr/>
          <a:lstStyle/>
          <a:p>
            <a:r>
              <a:rPr lang="en-US" dirty="0"/>
              <a:t>1. Entity - ER Model </a:t>
            </a:r>
          </a:p>
        </p:txBody>
      </p:sp>
      <p:sp>
        <p:nvSpPr>
          <p:cNvPr id="3" name="Content Placeholder 2">
            <a:extLst>
              <a:ext uri="{FF2B5EF4-FFF2-40B4-BE49-F238E27FC236}">
                <a16:creationId xmlns:a16="http://schemas.microsoft.com/office/drawing/2014/main" id="{9E7B5427-3302-219E-CF93-60FDB9271E78}"/>
              </a:ext>
            </a:extLst>
          </p:cNvPr>
          <p:cNvSpPr>
            <a:spLocks noGrp="1"/>
          </p:cNvSpPr>
          <p:nvPr>
            <p:ph idx="1"/>
          </p:nvPr>
        </p:nvSpPr>
        <p:spPr>
          <a:xfrm>
            <a:off x="838200" y="1825625"/>
            <a:ext cx="8390206" cy="4351338"/>
          </a:xfrm>
        </p:spPr>
        <p:txBody>
          <a:bodyPr>
            <a:normAutofit/>
          </a:bodyPr>
          <a:lstStyle/>
          <a:p>
            <a:r>
              <a:rPr lang="en-US" dirty="0"/>
              <a:t>Entity Types: </a:t>
            </a:r>
          </a:p>
          <a:p>
            <a:pPr marL="971550" lvl="1" indent="-514350">
              <a:buFont typeface="+mj-lt"/>
              <a:buAutoNum type="arabicPeriod"/>
            </a:pPr>
            <a:r>
              <a:rPr lang="en-US" b="1" dirty="0">
                <a:solidFill>
                  <a:srgbClr val="0070C0"/>
                </a:solidFill>
              </a:rPr>
              <a:t>Strong Entity: </a:t>
            </a:r>
            <a:r>
              <a:rPr lang="en-US" dirty="0"/>
              <a:t>an entity that has a key Attribute. It does not depend on other Entity in the Schema. It has a primary key, that helps in identifying it uniquely. </a:t>
            </a:r>
          </a:p>
          <a:p>
            <a:pPr marL="971550" lvl="1" indent="-514350">
              <a:buFont typeface="+mj-lt"/>
              <a:buAutoNum type="arabicPeriod"/>
            </a:pPr>
            <a:endParaRPr lang="en-US" dirty="0"/>
          </a:p>
          <a:p>
            <a:pPr marL="971550" lvl="1" indent="-514350">
              <a:buFont typeface="+mj-lt"/>
              <a:buAutoNum type="arabicPeriod"/>
            </a:pPr>
            <a:r>
              <a:rPr lang="en-US" b="1" dirty="0">
                <a:solidFill>
                  <a:srgbClr val="0070C0"/>
                </a:solidFill>
              </a:rPr>
              <a:t>Weak Entity: </a:t>
            </a:r>
            <a:r>
              <a:rPr lang="en-US" dirty="0"/>
              <a:t>an entity for which a key attributes can’t be defined. </a:t>
            </a:r>
          </a:p>
          <a:p>
            <a:pPr lvl="2"/>
            <a:r>
              <a:rPr lang="en-US" dirty="0"/>
              <a:t>For Example, A company may store the information of dependents (Parents, Children, Spouse) of an Employee. But the dependents don’t have existed without the employee. So Dependent will be a Weak Entity Type and Employee will be Identifying Entity type for Dependent, which means it is Strong Entity Type.</a:t>
            </a:r>
          </a:p>
          <a:p>
            <a:endParaRPr lang="en-US" dirty="0"/>
          </a:p>
        </p:txBody>
      </p:sp>
      <p:pic>
        <p:nvPicPr>
          <p:cNvPr id="9" name="Picture 8">
            <a:extLst>
              <a:ext uri="{FF2B5EF4-FFF2-40B4-BE49-F238E27FC236}">
                <a16:creationId xmlns:a16="http://schemas.microsoft.com/office/drawing/2014/main" id="{2E7CBFD3-A51D-2300-71C1-79A129E7E1F3}"/>
              </a:ext>
            </a:extLst>
          </p:cNvPr>
          <p:cNvPicPr>
            <a:picLocks noChangeAspect="1"/>
          </p:cNvPicPr>
          <p:nvPr/>
        </p:nvPicPr>
        <p:blipFill>
          <a:blip r:embed="rId2"/>
          <a:stretch>
            <a:fillRect/>
          </a:stretch>
        </p:blipFill>
        <p:spPr>
          <a:xfrm>
            <a:off x="9361459" y="2005468"/>
            <a:ext cx="2191056" cy="3972479"/>
          </a:xfrm>
          <a:prstGeom prst="rect">
            <a:avLst/>
          </a:prstGeom>
        </p:spPr>
      </p:pic>
      <p:sp>
        <p:nvSpPr>
          <p:cNvPr id="4" name="Slide Number Placeholder 3">
            <a:extLst>
              <a:ext uri="{FF2B5EF4-FFF2-40B4-BE49-F238E27FC236}">
                <a16:creationId xmlns:a16="http://schemas.microsoft.com/office/drawing/2014/main" id="{9D23D778-4D25-8744-373F-D872DE5C880D}"/>
              </a:ext>
            </a:extLst>
          </p:cNvPr>
          <p:cNvSpPr>
            <a:spLocks noGrp="1"/>
          </p:cNvSpPr>
          <p:nvPr>
            <p:ph type="sldNum" sz="quarter" idx="12"/>
          </p:nvPr>
        </p:nvSpPr>
        <p:spPr/>
        <p:txBody>
          <a:bodyPr/>
          <a:lstStyle/>
          <a:p>
            <a:fld id="{DF87B7F3-EAFE-4F33-8C2B-C517A4BE55B0}" type="slidenum">
              <a:rPr lang="en-US" smtClean="0"/>
              <a:t>7</a:t>
            </a:fld>
            <a:endParaRPr lang="en-US"/>
          </a:p>
        </p:txBody>
      </p:sp>
    </p:spTree>
    <p:extLst>
      <p:ext uri="{BB962C8B-B14F-4D97-AF65-F5344CB8AC3E}">
        <p14:creationId xmlns:p14="http://schemas.microsoft.com/office/powerpoint/2010/main" val="3494177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A7E01-950F-4BD4-60B3-C5F993A8CE29}"/>
              </a:ext>
            </a:extLst>
          </p:cNvPr>
          <p:cNvSpPr>
            <a:spLocks noGrp="1"/>
          </p:cNvSpPr>
          <p:nvPr>
            <p:ph type="title"/>
          </p:nvPr>
        </p:nvSpPr>
        <p:spPr/>
        <p:txBody>
          <a:bodyPr/>
          <a:lstStyle/>
          <a:p>
            <a:r>
              <a:rPr lang="en-US" dirty="0"/>
              <a:t>1. Entity - ER Model </a:t>
            </a:r>
          </a:p>
        </p:txBody>
      </p:sp>
      <p:sp>
        <p:nvSpPr>
          <p:cNvPr id="3" name="Content Placeholder 2">
            <a:extLst>
              <a:ext uri="{FF2B5EF4-FFF2-40B4-BE49-F238E27FC236}">
                <a16:creationId xmlns:a16="http://schemas.microsoft.com/office/drawing/2014/main" id="{D2498F21-BDF0-C90F-82D5-7ECF6CB998F5}"/>
              </a:ext>
            </a:extLst>
          </p:cNvPr>
          <p:cNvSpPr>
            <a:spLocks noGrp="1"/>
          </p:cNvSpPr>
          <p:nvPr>
            <p:ph idx="1"/>
          </p:nvPr>
        </p:nvSpPr>
        <p:spPr/>
        <p:txBody>
          <a:bodyPr/>
          <a:lstStyle/>
          <a:p>
            <a:r>
              <a:rPr lang="en-US" dirty="0"/>
              <a:t>Representation of entities:</a:t>
            </a:r>
          </a:p>
          <a:p>
            <a:pPr marL="971550" lvl="1" indent="-514350">
              <a:buFont typeface="+mj-lt"/>
              <a:buAutoNum type="arabicPeriod"/>
            </a:pPr>
            <a:r>
              <a:rPr lang="en-US" b="1" dirty="0">
                <a:solidFill>
                  <a:srgbClr val="0070C0"/>
                </a:solidFill>
              </a:rPr>
              <a:t>Strong Entity: </a:t>
            </a:r>
            <a:r>
              <a:rPr lang="en-US" dirty="0"/>
              <a:t>represented by a rectangle. Rectangles are named with the entity set they represent.</a:t>
            </a:r>
          </a:p>
          <a:p>
            <a:pPr marL="971550" lvl="1" indent="-514350">
              <a:buFont typeface="+mj-lt"/>
              <a:buAutoNum type="arabicPeriod"/>
            </a:pPr>
            <a:endParaRPr lang="en-US" b="1" dirty="0">
              <a:solidFill>
                <a:srgbClr val="0070C0"/>
              </a:solidFill>
            </a:endParaRPr>
          </a:p>
          <a:p>
            <a:pPr marL="971550" lvl="1" indent="-514350">
              <a:buFont typeface="+mj-lt"/>
              <a:buAutoNum type="arabicPeriod"/>
            </a:pPr>
            <a:endParaRPr lang="en-US" b="1" dirty="0">
              <a:solidFill>
                <a:srgbClr val="0070C0"/>
              </a:solidFill>
            </a:endParaRPr>
          </a:p>
          <a:p>
            <a:pPr marL="971550" lvl="1" indent="-514350">
              <a:buFont typeface="+mj-lt"/>
              <a:buAutoNum type="arabicPeriod"/>
            </a:pPr>
            <a:r>
              <a:rPr lang="en-US" b="1" dirty="0">
                <a:solidFill>
                  <a:srgbClr val="0070C0"/>
                </a:solidFill>
              </a:rPr>
              <a:t>Weak Entity: </a:t>
            </a:r>
            <a:r>
              <a:rPr lang="en-US" dirty="0"/>
              <a:t>represented by a Double Rectangle. The relationship between the weak entity type and its identifying strong entity type is represented by a double diamond. </a:t>
            </a:r>
          </a:p>
          <a:p>
            <a:pPr marL="971550" lvl="1" indent="-514350">
              <a:buFont typeface="+mj-lt"/>
              <a:buAutoNum type="arabicPeriod"/>
            </a:pPr>
            <a:endParaRPr lang="en-US" dirty="0"/>
          </a:p>
        </p:txBody>
      </p:sp>
      <p:pic>
        <p:nvPicPr>
          <p:cNvPr id="4" name="Picture 3">
            <a:extLst>
              <a:ext uri="{FF2B5EF4-FFF2-40B4-BE49-F238E27FC236}">
                <a16:creationId xmlns:a16="http://schemas.microsoft.com/office/drawing/2014/main" id="{D697BB63-6897-788F-A5FB-C3BA137824A9}"/>
              </a:ext>
            </a:extLst>
          </p:cNvPr>
          <p:cNvPicPr>
            <a:picLocks noChangeAspect="1"/>
          </p:cNvPicPr>
          <p:nvPr/>
        </p:nvPicPr>
        <p:blipFill>
          <a:blip r:embed="rId2"/>
          <a:stretch>
            <a:fillRect/>
          </a:stretch>
        </p:blipFill>
        <p:spPr>
          <a:xfrm>
            <a:off x="3520564" y="3063585"/>
            <a:ext cx="5572903" cy="628738"/>
          </a:xfrm>
          <a:prstGeom prst="rect">
            <a:avLst/>
          </a:prstGeom>
        </p:spPr>
      </p:pic>
      <p:pic>
        <p:nvPicPr>
          <p:cNvPr id="6" name="Picture 5">
            <a:extLst>
              <a:ext uri="{FF2B5EF4-FFF2-40B4-BE49-F238E27FC236}">
                <a16:creationId xmlns:a16="http://schemas.microsoft.com/office/drawing/2014/main" id="{9B1643C6-F676-D8DE-A91E-178256C23F9B}"/>
              </a:ext>
            </a:extLst>
          </p:cNvPr>
          <p:cNvPicPr>
            <a:picLocks noChangeAspect="1"/>
          </p:cNvPicPr>
          <p:nvPr/>
        </p:nvPicPr>
        <p:blipFill>
          <a:blip r:embed="rId3"/>
          <a:stretch>
            <a:fillRect/>
          </a:stretch>
        </p:blipFill>
        <p:spPr>
          <a:xfrm>
            <a:off x="3319402" y="5217022"/>
            <a:ext cx="6115904" cy="1137082"/>
          </a:xfrm>
          <a:prstGeom prst="rect">
            <a:avLst/>
          </a:prstGeom>
        </p:spPr>
      </p:pic>
      <p:sp>
        <p:nvSpPr>
          <p:cNvPr id="5" name="Slide Number Placeholder 4">
            <a:extLst>
              <a:ext uri="{FF2B5EF4-FFF2-40B4-BE49-F238E27FC236}">
                <a16:creationId xmlns:a16="http://schemas.microsoft.com/office/drawing/2014/main" id="{5BA905E6-2C56-5888-F4C7-676A79DA917C}"/>
              </a:ext>
            </a:extLst>
          </p:cNvPr>
          <p:cNvSpPr>
            <a:spLocks noGrp="1"/>
          </p:cNvSpPr>
          <p:nvPr>
            <p:ph type="sldNum" sz="quarter" idx="12"/>
          </p:nvPr>
        </p:nvSpPr>
        <p:spPr/>
        <p:txBody>
          <a:bodyPr/>
          <a:lstStyle/>
          <a:p>
            <a:fld id="{DF87B7F3-EAFE-4F33-8C2B-C517A4BE55B0}" type="slidenum">
              <a:rPr lang="en-US" smtClean="0"/>
              <a:t>8</a:t>
            </a:fld>
            <a:endParaRPr lang="en-US"/>
          </a:p>
        </p:txBody>
      </p:sp>
    </p:spTree>
    <p:extLst>
      <p:ext uri="{BB962C8B-B14F-4D97-AF65-F5344CB8AC3E}">
        <p14:creationId xmlns:p14="http://schemas.microsoft.com/office/powerpoint/2010/main" val="3939072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4AF8B-051B-9F7E-C513-B3B1B7897AB5}"/>
              </a:ext>
            </a:extLst>
          </p:cNvPr>
          <p:cNvSpPr>
            <a:spLocks noGrp="1"/>
          </p:cNvSpPr>
          <p:nvPr>
            <p:ph type="title"/>
          </p:nvPr>
        </p:nvSpPr>
        <p:spPr/>
        <p:txBody>
          <a:bodyPr/>
          <a:lstStyle/>
          <a:p>
            <a:r>
              <a:rPr lang="en-US" dirty="0"/>
              <a:t>1. Entity - ER Model </a:t>
            </a:r>
          </a:p>
        </p:txBody>
      </p:sp>
      <p:graphicFrame>
        <p:nvGraphicFramePr>
          <p:cNvPr id="4" name="Content Placeholder 3">
            <a:extLst>
              <a:ext uri="{FF2B5EF4-FFF2-40B4-BE49-F238E27FC236}">
                <a16:creationId xmlns:a16="http://schemas.microsoft.com/office/drawing/2014/main" id="{A4E5D38D-8D98-BC58-6D7A-91CC7F8F1F05}"/>
              </a:ext>
            </a:extLst>
          </p:cNvPr>
          <p:cNvGraphicFramePr>
            <a:graphicFrameLocks noGrp="1"/>
          </p:cNvGraphicFramePr>
          <p:nvPr>
            <p:ph idx="1"/>
            <p:extLst>
              <p:ext uri="{D42A27DB-BD31-4B8C-83A1-F6EECF244321}">
                <p14:modId xmlns:p14="http://schemas.microsoft.com/office/powerpoint/2010/main" val="1044202915"/>
              </p:ext>
            </p:extLst>
          </p:nvPr>
        </p:nvGraphicFramePr>
        <p:xfrm>
          <a:off x="838200" y="2208621"/>
          <a:ext cx="10515600" cy="4251799"/>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074774510"/>
                    </a:ext>
                  </a:extLst>
                </a:gridCol>
                <a:gridCol w="5257800">
                  <a:extLst>
                    <a:ext uri="{9D8B030D-6E8A-4147-A177-3AD203B41FA5}">
                      <a16:colId xmlns:a16="http://schemas.microsoft.com/office/drawing/2014/main" val="1989721876"/>
                    </a:ext>
                  </a:extLst>
                </a:gridCol>
              </a:tblGrid>
              <a:tr h="461263">
                <a:tc>
                  <a:txBody>
                    <a:bodyPr/>
                    <a:lstStyle/>
                    <a:p>
                      <a:pPr algn="ctr"/>
                      <a:r>
                        <a:rPr lang="en-US" sz="2000" dirty="0"/>
                        <a:t>Strong Entity</a:t>
                      </a:r>
                    </a:p>
                  </a:txBody>
                  <a:tcPr/>
                </a:tc>
                <a:tc>
                  <a:txBody>
                    <a:bodyPr/>
                    <a:lstStyle/>
                    <a:p>
                      <a:pPr algn="ctr"/>
                      <a:r>
                        <a:rPr lang="en-US" sz="2000" dirty="0"/>
                        <a:t>Weak Entity</a:t>
                      </a:r>
                    </a:p>
                  </a:txBody>
                  <a:tcPr/>
                </a:tc>
                <a:extLst>
                  <a:ext uri="{0D108BD9-81ED-4DB2-BD59-A6C34878D82A}">
                    <a16:rowId xmlns:a16="http://schemas.microsoft.com/office/drawing/2014/main" val="85784243"/>
                  </a:ext>
                </a:extLst>
              </a:tr>
              <a:tr h="461263">
                <a:tc>
                  <a:txBody>
                    <a:bodyPr/>
                    <a:lstStyle/>
                    <a:p>
                      <a:r>
                        <a:rPr lang="en-US" sz="2000" b="0" i="0" kern="1200" dirty="0">
                          <a:solidFill>
                            <a:schemeClr val="dk1"/>
                          </a:solidFill>
                          <a:effectLst/>
                          <a:latin typeface="+mn-lt"/>
                          <a:ea typeface="+mn-ea"/>
                          <a:cs typeface="+mn-cs"/>
                        </a:rPr>
                        <a:t>Strong entity always has a primary key.</a:t>
                      </a:r>
                      <a:endParaRPr lang="en-US" sz="2000" dirty="0"/>
                    </a:p>
                  </a:txBody>
                  <a:tcPr/>
                </a:tc>
                <a:tc>
                  <a:txBody>
                    <a:bodyPr/>
                    <a:lstStyle/>
                    <a:p>
                      <a:r>
                        <a:rPr lang="en-US" sz="2000" b="0" i="0" kern="1200" dirty="0">
                          <a:solidFill>
                            <a:schemeClr val="dk1"/>
                          </a:solidFill>
                          <a:effectLst/>
                          <a:latin typeface="+mn-lt"/>
                          <a:ea typeface="+mn-ea"/>
                          <a:cs typeface="+mn-cs"/>
                        </a:rPr>
                        <a:t>While a weak entity has a partial discriminator key.</a:t>
                      </a:r>
                      <a:endParaRPr lang="en-US" sz="2000" dirty="0"/>
                    </a:p>
                  </a:txBody>
                  <a:tcPr/>
                </a:tc>
                <a:extLst>
                  <a:ext uri="{0D108BD9-81ED-4DB2-BD59-A6C34878D82A}">
                    <a16:rowId xmlns:a16="http://schemas.microsoft.com/office/drawing/2014/main" val="3959584249"/>
                  </a:ext>
                </a:extLst>
              </a:tr>
              <a:tr h="461263">
                <a:tc>
                  <a:txBody>
                    <a:bodyPr/>
                    <a:lstStyle/>
                    <a:p>
                      <a:r>
                        <a:rPr lang="en-US" sz="2000" b="0" i="0" kern="1200" dirty="0">
                          <a:solidFill>
                            <a:schemeClr val="dk1"/>
                          </a:solidFill>
                          <a:effectLst/>
                          <a:latin typeface="+mn-lt"/>
                          <a:ea typeface="+mn-ea"/>
                          <a:cs typeface="+mn-cs"/>
                        </a:rPr>
                        <a:t>Strong entity is not dependent on any other entity.</a:t>
                      </a:r>
                      <a:endParaRPr lang="en-US" sz="2000" dirty="0"/>
                    </a:p>
                  </a:txBody>
                  <a:tcPr/>
                </a:tc>
                <a:tc>
                  <a:txBody>
                    <a:bodyPr/>
                    <a:lstStyle/>
                    <a:p>
                      <a:r>
                        <a:rPr lang="en-US" sz="2000" dirty="0"/>
                        <a:t>Weak entity depends on strong entity.</a:t>
                      </a:r>
                    </a:p>
                  </a:txBody>
                  <a:tcPr/>
                </a:tc>
                <a:extLst>
                  <a:ext uri="{0D108BD9-81ED-4DB2-BD59-A6C34878D82A}">
                    <a16:rowId xmlns:a16="http://schemas.microsoft.com/office/drawing/2014/main" val="1171530724"/>
                  </a:ext>
                </a:extLst>
              </a:tr>
              <a:tr h="796152">
                <a:tc>
                  <a:txBody>
                    <a:bodyPr/>
                    <a:lstStyle/>
                    <a:p>
                      <a:r>
                        <a:rPr lang="en-US" sz="2000" dirty="0"/>
                        <a:t>Strong entity is represented by a single rectangle.</a:t>
                      </a:r>
                    </a:p>
                  </a:txBody>
                  <a:tcPr/>
                </a:tc>
                <a:tc>
                  <a:txBody>
                    <a:bodyPr/>
                    <a:lstStyle/>
                    <a:p>
                      <a:r>
                        <a:rPr lang="en-US" sz="2000" dirty="0"/>
                        <a:t>Weak entity is represented by a double rectangle.</a:t>
                      </a:r>
                    </a:p>
                  </a:txBody>
                  <a:tcPr/>
                </a:tc>
                <a:extLst>
                  <a:ext uri="{0D108BD9-81ED-4DB2-BD59-A6C34878D82A}">
                    <a16:rowId xmlns:a16="http://schemas.microsoft.com/office/drawing/2014/main" val="287773459"/>
                  </a:ext>
                </a:extLst>
              </a:tr>
              <a:tr h="796152">
                <a:tc>
                  <a:txBody>
                    <a:bodyPr/>
                    <a:lstStyle/>
                    <a:p>
                      <a:r>
                        <a:rPr lang="en-US" sz="2000" dirty="0"/>
                        <a:t>Two strong entity’s relationship is represented by a single diamond.</a:t>
                      </a:r>
                    </a:p>
                  </a:txBody>
                  <a:tcPr/>
                </a:tc>
                <a:tc>
                  <a:txBody>
                    <a:bodyPr/>
                    <a:lstStyle/>
                    <a:p>
                      <a:r>
                        <a:rPr lang="en-US" sz="2000" dirty="0"/>
                        <a:t>While the relation between one strong and one weak entity is represented by a double diamond.</a:t>
                      </a:r>
                    </a:p>
                  </a:txBody>
                  <a:tcPr/>
                </a:tc>
                <a:extLst>
                  <a:ext uri="{0D108BD9-81ED-4DB2-BD59-A6C34878D82A}">
                    <a16:rowId xmlns:a16="http://schemas.microsoft.com/office/drawing/2014/main" val="511032413"/>
                  </a:ext>
                </a:extLst>
              </a:tr>
              <a:tr h="796152">
                <a:tc>
                  <a:txBody>
                    <a:bodyPr/>
                    <a:lstStyle/>
                    <a:p>
                      <a:r>
                        <a:rPr lang="en-US" sz="2000" b="0" i="0" kern="1200" dirty="0">
                          <a:solidFill>
                            <a:schemeClr val="dk1"/>
                          </a:solidFill>
                          <a:effectLst/>
                          <a:latin typeface="+mn-lt"/>
                          <a:ea typeface="+mn-ea"/>
                          <a:cs typeface="+mn-cs"/>
                        </a:rPr>
                        <a:t>Strong entities have either total participation or not.</a:t>
                      </a:r>
                      <a:endParaRPr lang="en-US" sz="2000" dirty="0"/>
                    </a:p>
                  </a:txBody>
                  <a:tcPr/>
                </a:tc>
                <a:tc>
                  <a:txBody>
                    <a:bodyPr/>
                    <a:lstStyle/>
                    <a:p>
                      <a:r>
                        <a:rPr lang="en-US" sz="2000" b="0" i="0" kern="1200" dirty="0">
                          <a:solidFill>
                            <a:schemeClr val="dk1"/>
                          </a:solidFill>
                          <a:effectLst/>
                          <a:latin typeface="+mn-lt"/>
                          <a:ea typeface="+mn-ea"/>
                          <a:cs typeface="+mn-cs"/>
                        </a:rPr>
                        <a:t>While weak entity always has total participation</a:t>
                      </a:r>
                      <a:endParaRPr lang="en-US" sz="2000" dirty="0"/>
                    </a:p>
                  </a:txBody>
                  <a:tcPr/>
                </a:tc>
                <a:extLst>
                  <a:ext uri="{0D108BD9-81ED-4DB2-BD59-A6C34878D82A}">
                    <a16:rowId xmlns:a16="http://schemas.microsoft.com/office/drawing/2014/main" val="4062843300"/>
                  </a:ext>
                </a:extLst>
              </a:tr>
            </a:tbl>
          </a:graphicData>
        </a:graphic>
      </p:graphicFrame>
      <p:sp>
        <p:nvSpPr>
          <p:cNvPr id="5" name="TextBox 4">
            <a:extLst>
              <a:ext uri="{FF2B5EF4-FFF2-40B4-BE49-F238E27FC236}">
                <a16:creationId xmlns:a16="http://schemas.microsoft.com/office/drawing/2014/main" id="{5CD94D65-2313-5271-679B-78E388BFD07A}"/>
              </a:ext>
            </a:extLst>
          </p:cNvPr>
          <p:cNvSpPr txBox="1"/>
          <p:nvPr/>
        </p:nvSpPr>
        <p:spPr>
          <a:xfrm>
            <a:off x="1139483" y="1645920"/>
            <a:ext cx="8764172" cy="523220"/>
          </a:xfrm>
          <a:prstGeom prst="rect">
            <a:avLst/>
          </a:prstGeom>
          <a:noFill/>
        </p:spPr>
        <p:txBody>
          <a:bodyPr wrap="square" rtlCol="0">
            <a:spAutoFit/>
          </a:bodyPr>
          <a:lstStyle/>
          <a:p>
            <a:r>
              <a:rPr lang="en-US" sz="2800" dirty="0"/>
              <a:t>Difference between Strong and Weak Entity: </a:t>
            </a:r>
          </a:p>
        </p:txBody>
      </p:sp>
      <p:sp>
        <p:nvSpPr>
          <p:cNvPr id="3" name="Slide Number Placeholder 2">
            <a:extLst>
              <a:ext uri="{FF2B5EF4-FFF2-40B4-BE49-F238E27FC236}">
                <a16:creationId xmlns:a16="http://schemas.microsoft.com/office/drawing/2014/main" id="{D26700E2-754C-5A94-A5D5-CC5D99698904}"/>
              </a:ext>
            </a:extLst>
          </p:cNvPr>
          <p:cNvSpPr>
            <a:spLocks noGrp="1"/>
          </p:cNvSpPr>
          <p:nvPr>
            <p:ph type="sldNum" sz="quarter" idx="12"/>
          </p:nvPr>
        </p:nvSpPr>
        <p:spPr/>
        <p:txBody>
          <a:bodyPr/>
          <a:lstStyle/>
          <a:p>
            <a:fld id="{DF87B7F3-EAFE-4F33-8C2B-C517A4BE55B0}" type="slidenum">
              <a:rPr lang="en-US" smtClean="0"/>
              <a:t>9</a:t>
            </a:fld>
            <a:endParaRPr lang="en-US"/>
          </a:p>
        </p:txBody>
      </p:sp>
    </p:spTree>
    <p:extLst>
      <p:ext uri="{BB962C8B-B14F-4D97-AF65-F5344CB8AC3E}">
        <p14:creationId xmlns:p14="http://schemas.microsoft.com/office/powerpoint/2010/main" val="3468263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2145</TotalTime>
  <Words>2077</Words>
  <Application>Microsoft Office PowerPoint</Application>
  <PresentationFormat>Widescreen</PresentationFormat>
  <Paragraphs>201</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Aptos</vt:lpstr>
      <vt:lpstr>Arial</vt:lpstr>
      <vt:lpstr>Calibri</vt:lpstr>
      <vt:lpstr>Calibri Light</vt:lpstr>
      <vt:lpstr>Office Theme</vt:lpstr>
      <vt:lpstr>Data Modeling Using the Entity-Relationship (ER) Model</vt:lpstr>
      <vt:lpstr>Outline</vt:lpstr>
      <vt:lpstr>Database Design Process</vt:lpstr>
      <vt:lpstr>Entity-Relationship Diagram (ERD)</vt:lpstr>
      <vt:lpstr>Why Use ER Diagrams In DBMS?</vt:lpstr>
      <vt:lpstr>ER Model - Basic Concepts</vt:lpstr>
      <vt:lpstr>1. Entity - ER Model </vt:lpstr>
      <vt:lpstr>1. Entity - ER Model </vt:lpstr>
      <vt:lpstr>1. Entity - ER Model </vt:lpstr>
      <vt:lpstr>2. Attribute - ER Model </vt:lpstr>
      <vt:lpstr>2. Attribute - ER Model </vt:lpstr>
      <vt:lpstr>2. Attribute - ER Model </vt:lpstr>
      <vt:lpstr>2. Attribute - ER Model </vt:lpstr>
      <vt:lpstr>3. Relationships - ER Model </vt:lpstr>
      <vt:lpstr>3. Relationships - ER Model </vt:lpstr>
      <vt:lpstr>3. Relationships - ER Model </vt:lpstr>
      <vt:lpstr>3. Relationships - ER Model </vt:lpstr>
      <vt:lpstr>3. Relationships - ER Model </vt:lpstr>
      <vt:lpstr>3. Relationships - ER Model </vt:lpstr>
      <vt:lpstr>3. Relationships - ER Model </vt:lpstr>
      <vt:lpstr>3. Relationships - ER Model</vt:lpstr>
      <vt:lpstr>3. Relationships - ER Model </vt:lpstr>
      <vt:lpstr>NOTATION for ER Diagrams</vt:lpstr>
      <vt:lpstr>How to Draw ER Diagram?</vt:lpstr>
      <vt:lpstr>Example COMPANY Database</vt:lpstr>
      <vt:lpstr>Initial Conceptual Design of Entity Types for the COMPANY Database Schema</vt:lpstr>
      <vt:lpstr>Refining the COMPANY database schema by introducing relationships</vt:lpstr>
      <vt:lpstr>ER Diagram for the COMPANY Database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Modeling Using the Entity-Relationship (ER) Model</dc:title>
  <dc:creator>marwa hussien</dc:creator>
  <cp:lastModifiedBy>marwa hussien</cp:lastModifiedBy>
  <cp:revision>18</cp:revision>
  <dcterms:created xsi:type="dcterms:W3CDTF">2023-12-25T22:32:53Z</dcterms:created>
  <dcterms:modified xsi:type="dcterms:W3CDTF">2024-02-17T23:04:18Z</dcterms:modified>
</cp:coreProperties>
</file>